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0.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notesSlides/notesSlide11.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3.xml" ContentType="application/vnd.openxmlformats-officedocument.themeOverr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4.xml" ContentType="application/vnd.openxmlformats-officedocument.themeOverride+xml"/>
  <Override PartName="/ppt/notesSlides/notesSlide12.xml" ContentType="application/vnd.openxmlformats-officedocument.presentationml.notesSlid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5.xml" ContentType="application/vnd.openxmlformats-officedocument.themeOverrid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6.xml" ContentType="application/vnd.openxmlformats-officedocument.themeOverride+xml"/>
  <Override PartName="/ppt/notesSlides/notesSlide13.xml" ContentType="application/vnd.openxmlformats-officedocument.presentationml.notesSlid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7.xml" ContentType="application/vnd.openxmlformats-officedocument.themeOverrid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8.xml" ContentType="application/vnd.openxmlformats-officedocument.themeOverrid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4.xml" ContentType="application/vnd.openxmlformats-officedocument.presentationml.notesSlid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9.xml" ContentType="application/vnd.openxmlformats-officedocument.themeOverrid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10.xml" ContentType="application/vnd.openxmlformats-officedocument.themeOverrid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11.xml" ContentType="application/vnd.openxmlformats-officedocument.themeOverride+xml"/>
  <Override PartName="/ppt/notesSlides/notesSlide15.xml" ContentType="application/vnd.openxmlformats-officedocument.presentationml.notesSlide+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16.xml" ContentType="application/vnd.openxmlformats-officedocument.presentationml.notesSlide+xml"/>
  <Override PartName="/ppt/charts/chart27.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17.xml" ContentType="application/vnd.openxmlformats-officedocument.presentationml.notesSlide+xml"/>
  <Override PartName="/ppt/charts/chart28.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18.xml" ContentType="application/vnd.openxmlformats-officedocument.presentationml.notesSlide+xml"/>
  <Override PartName="/ppt/charts/chart29.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21.xml" ContentType="application/vnd.openxmlformats-officedocument.presentationml.notesSlide+xml"/>
  <Override PartName="/ppt/charts/chart32.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2.xml" ContentType="application/vnd.openxmlformats-officedocument.presentationml.notesSlide+xml"/>
  <Override PartName="/ppt/charts/chart36.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12.xml" ContentType="application/vnd.openxmlformats-officedocument.themeOverride+xml"/>
  <Override PartName="/ppt/charts/chart37.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13.xml" ContentType="application/vnd.openxmlformats-officedocument.themeOverride+xml"/>
  <Override PartName="/ppt/charts/chart38.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14.xml" ContentType="application/vnd.openxmlformats-officedocument.themeOverride+xml"/>
  <Override PartName="/ppt/notesSlides/notesSlide23.xml" ContentType="application/vnd.openxmlformats-officedocument.presentationml.notesSlide+xml"/>
  <Override PartName="/ppt/charts/chart39.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15.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256" r:id="rId2"/>
    <p:sldId id="275" r:id="rId3"/>
    <p:sldId id="310" r:id="rId4"/>
    <p:sldId id="328" r:id="rId5"/>
    <p:sldId id="440" r:id="rId6"/>
    <p:sldId id="575" r:id="rId7"/>
    <p:sldId id="304" r:id="rId8"/>
    <p:sldId id="314" r:id="rId9"/>
    <p:sldId id="315" r:id="rId10"/>
    <p:sldId id="307" r:id="rId11"/>
    <p:sldId id="294" r:id="rId12"/>
    <p:sldId id="312" r:id="rId13"/>
    <p:sldId id="313" r:id="rId14"/>
    <p:sldId id="306" r:id="rId15"/>
    <p:sldId id="311" r:id="rId16"/>
    <p:sldId id="308" r:id="rId17"/>
    <p:sldId id="320" r:id="rId18"/>
    <p:sldId id="319" r:id="rId19"/>
    <p:sldId id="316" r:id="rId20"/>
    <p:sldId id="329" r:id="rId21"/>
    <p:sldId id="318" r:id="rId22"/>
    <p:sldId id="326" r:id="rId23"/>
    <p:sldId id="321" r:id="rId24"/>
    <p:sldId id="324" r:id="rId25"/>
    <p:sldId id="322" r:id="rId26"/>
    <p:sldId id="293" r:id="rId27"/>
    <p:sldId id="325" r:id="rId28"/>
    <p:sldId id="574" r:id="rId29"/>
    <p:sldId id="564" r:id="rId30"/>
    <p:sldId id="441" r:id="rId31"/>
    <p:sldId id="577" r:id="rId32"/>
    <p:sldId id="442" r:id="rId33"/>
    <p:sldId id="332" r:id="rId34"/>
    <p:sldId id="445" r:id="rId35"/>
    <p:sldId id="446" r:id="rId36"/>
    <p:sldId id="447" r:id="rId37"/>
    <p:sldId id="336" r:id="rId38"/>
    <p:sldId id="337" r:id="rId39"/>
    <p:sldId id="563" r:id="rId40"/>
    <p:sldId id="572" r:id="rId41"/>
    <p:sldId id="573" r:id="rId42"/>
    <p:sldId id="565" r:id="rId43"/>
    <p:sldId id="566" r:id="rId44"/>
    <p:sldId id="567" r:id="rId45"/>
    <p:sldId id="568" r:id="rId46"/>
    <p:sldId id="569" r:id="rId47"/>
    <p:sldId id="570" r:id="rId48"/>
    <p:sldId id="571" r:id="rId49"/>
    <p:sldId id="562" r:id="rId50"/>
    <p:sldId id="262" r:id="rId51"/>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lija Mūrniece" initials="LM" lastIdx="5" clrIdx="0">
    <p:extLst>
      <p:ext uri="{19B8F6BF-5375-455C-9EA6-DF929625EA0E}">
        <p15:presenceInfo xmlns:p15="http://schemas.microsoft.com/office/powerpoint/2012/main" userId="S::Lilija.Murniece@vid.gov.lv::64b8aaac-8aa9-42c5-be82-d8e4c75c949c" providerId="AD"/>
      </p:ext>
    </p:extLst>
  </p:cmAuthor>
  <p:cmAuthor id="2" name="Inga Sirija" initials="IS" lastIdx="4" clrIdx="1">
    <p:extLst>
      <p:ext uri="{19B8F6BF-5375-455C-9EA6-DF929625EA0E}">
        <p15:presenceInfo xmlns:p15="http://schemas.microsoft.com/office/powerpoint/2012/main" userId="S::Inga.Sirija@vid.gov.lv::1a43bfbc-fd1e-410c-980f-b1b59297ffc1" providerId="AD"/>
      </p:ext>
    </p:extLst>
  </p:cmAuthor>
  <p:cmAuthor id="3" name="Sintija Kļaviņa" initials="SK" lastIdx="1" clrIdx="2">
    <p:extLst>
      <p:ext uri="{19B8F6BF-5375-455C-9EA6-DF929625EA0E}">
        <p15:presenceInfo xmlns:p15="http://schemas.microsoft.com/office/powerpoint/2012/main" userId="S::Sintija.Klavina@vid.gov.lv::824bf753-14d7-4047-a24b-b8aa29c6da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FF9933"/>
    <a:srgbClr val="012269"/>
    <a:srgbClr val="FD9407"/>
    <a:srgbClr val="FF7C80"/>
    <a:srgbClr val="FFFFFF"/>
    <a:srgbClr val="DFF7E7"/>
    <a:srgbClr val="4990F9"/>
    <a:srgbClr val="0033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9744" autoAdjust="0"/>
  </p:normalViewPr>
  <p:slideViewPr>
    <p:cSldViewPr snapToGrid="0">
      <p:cViewPr varScale="1">
        <p:scale>
          <a:sx n="60" d="100"/>
          <a:sy n="60" d="100"/>
        </p:scale>
        <p:origin x="87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oleObject" Target="file:///\\superstore\3_APAD\APAD_DAN\10_7_4%20analitiskie%20parskati\Dazadi%20dati\Aktualizejams_Pat&#275;ri&#326;am%20ALKO_Nodoklis%20ALKO_NAFTA_TABAKA%20pa%20men%20.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superstore\3_APAD\APAD_DAN\10_7_4%20analitiskie%20parskati\Dazadi%20dati\Aktualizejams_Pat&#275;ri&#326;am%20ALKO_Nodoklis%20ALKO_NAFTA_TABAKA%20pa%20men%20.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superstore\3_APAD\APAD_DAN\10_7_4%20analitiskie%20parskati\Dazadi%20dati\Aktualizejams_Parejas_preces%20paterins,%20nodoklis%20aprekinat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1" Type="http://schemas.openxmlformats.org/officeDocument/2006/relationships/oleObject" Target="file:///\\superstore\3_APAD\APAD_DAN\10_7_4%20analitiskie%20parskati\Dazadi%20dati\Aktualiz&#275;jams_E-&#353;&#311;idrumi,%20karsejama%20tabaka,%20aizvietotajprodukti_TABAKA_2021_2020%20pa%20m&#275;n_Baibai.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superstore\3_APAD\APAD_DAN\10_7_4%20analitiskie%20parskati\Dazadi%20dati\Aktualiz&#275;jams_E-&#353;&#311;idrumi,%20karsejama%20tabaka,%20aizvietotajprodukti_TABAKA_2021_2020%20pa%20m&#275;n_Baibai.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file:///\\superstore\3_APAD\APAD_DAN\10_7_4%20analitiskie%20parskati\Dazadi%20dati\Aktualiz&#275;jams_E-&#353;&#311;idrumi,%20karsejama%20tabaka,%20aizvietotajprodukti_TABAKA_2021_2020%20pa%20m&#275;n_Baibai.xlsx"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file:///\\superstore\3_APAD\APAD_DAN\10_7_4%20analitiskie%20parskati\Dazadi%20dati\Aktualiz&#275;jams_E-&#353;&#311;idrumi,%20karsejama%20tabaka,%20aizvietotajprodukti_TABAKA_2021_2020%20pa%20m&#275;n_Baibai.xlsx"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file:///\\superstore\3_APAD\APAD_DAN\10_7_4%20analitiskie%20parskati\Dazadi%20dati\Aktualiz&#275;jams_E-&#353;&#311;idrumi,%20karsejama%20tabaka,%20aizvietotajprodukti_TABAKA_2021_2020%20pa%20m&#275;n_Baibai.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superstore\3_APAD\APAD_DAN\10_7_4%20analitiskie%20parskati\Dazadi%20dati\Aktualizejams_Pat&#275;ri&#326;am%20ALKO_Nodoklis%20ALKO_NAFTA_TABAKA%20pa%20men%20.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file:///\\superstore\3_APAD\APAD_DAN\10_7_4%20analitiskie%20parskati\Dazadi%20dati\Aktualizejams_Pat&#275;ri&#326;am%20ALKO_Nodoklis%20ALKO_NAFTA_TABAKA%20pa%20men%20.xlsx"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file:///\\superstore\3_APAD\APAD_DAN\10_7_4%20analitiskie%20parskati\Dazadi%20dati\Aktualizejams_Pat&#275;ri&#326;am%20ALKO_Nodoklis%20ALKO_NAFTA_TABAKA%20pa%20men%20.xlsx" TargetMode="External"/></Relationships>
</file>

<file path=ppt/charts/_rels/chart22.xml.rels><?xml version="1.0" encoding="UTF-8" standalone="yes"?>
<Relationships xmlns="http://schemas.openxmlformats.org/package/2006/relationships"><Relationship Id="rId3" Type="http://schemas.openxmlformats.org/officeDocument/2006/relationships/oleObject" Target="file:///\\superstore\3_APAD\APAD_DAN\10_7_4%20analitiskie%20parskati\Dazadi%20dati\Aktualizejams_Pat&#275;ri&#326;am%20ALKO_Nodoklis%20ALKO_NAFTA_TABAKA%20pa%20men%20.xlsx" TargetMode="External"/><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file:///\\superstore\3_APAD\APAD_DAN\10_7_4%20analitiskie%20parskati\Dazadi%20dati\Aktualizejams_Pat&#275;ri&#326;am%20ALKO_Nodoklis%20ALKO_NAFTA_TABAKA%20pa%20men%20.xlsx" TargetMode="Externa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file:///\\superstore\3_APAD\APAD_DAN\10_7_4%20analitiskie%20parskati\Dazadi%20dati\Aktualizejams_Pat&#275;ri&#326;am%20ALKO_Nodoklis%20ALKO_NAFTA_TABAKA%20pa%20men%20.xlsx" TargetMode="Externa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oleObject" Target="file:///\\superstore\3_APAD\APAD_DAN\10_7_4%20analitiskie%20parskati\Dazadi%20dati\Aktualizejams_Pat&#275;ri&#326;am%20ALKO_Nodoklis%20ALKO_NAFTA_TABAKA%20pa%20men%20.xlsx" TargetMode="External"/></Relationships>
</file>

<file path=ppt/charts/_rels/chart26.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5.xml"/><Relationship Id="rId1" Type="http://schemas.microsoft.com/office/2011/relationships/chartStyle" Target="style25.xml"/></Relationships>
</file>

<file path=ppt/charts/_rels/chart27.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6.xml"/><Relationship Id="rId1" Type="http://schemas.microsoft.com/office/2011/relationships/chartStyle" Target="style26.xml"/></Relationships>
</file>

<file path=ppt/charts/_rels/chart28.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27.xml"/><Relationship Id="rId1" Type="http://schemas.microsoft.com/office/2011/relationships/chartStyle" Target="style27.xml"/></Relationships>
</file>

<file path=ppt/charts/_rels/chart29.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30.xml.rels><?xml version="1.0" encoding="UTF-8" standalone="yes"?>
<Relationships xmlns="http://schemas.openxmlformats.org/package/2006/relationships"><Relationship Id="rId3" Type="http://schemas.openxmlformats.org/officeDocument/2006/relationships/oleObject" Target="file:///\\superstore\3_APAD\APAD_DAN\10_7_4%20analitiskie%20parskati\Dazadi%20dati\Aktualizejams_Pat&#275;ri&#326;am%20ALKO_Nodoklis%20ALKO_NAFTA_TABAKA%20pa%20men%20.xlsx" TargetMode="External"/><Relationship Id="rId2" Type="http://schemas.microsoft.com/office/2011/relationships/chartColorStyle" Target="colors29.xml"/><Relationship Id="rId1" Type="http://schemas.microsoft.com/office/2011/relationships/chartStyle" Target="style29.xml"/></Relationships>
</file>

<file path=ppt/charts/_rels/chart31.xml.rels><?xml version="1.0" encoding="UTF-8" standalone="yes"?>
<Relationships xmlns="http://schemas.openxmlformats.org/package/2006/relationships"><Relationship Id="rId3" Type="http://schemas.openxmlformats.org/officeDocument/2006/relationships/oleObject" Target="file:///\\superstore\3_APAD\APAD_DAN\10_7_4%20analitiskie%20parskati\Dazadi%20dati\Aktualizejams_Pat&#275;ri&#326;am%20ALKO_Nodoklis%20ALKO_NAFTA_TABAKA%20pa%20men%20.xlsx" TargetMode="External"/><Relationship Id="rId2" Type="http://schemas.microsoft.com/office/2011/relationships/chartColorStyle" Target="colors30.xml"/><Relationship Id="rId1" Type="http://schemas.microsoft.com/office/2011/relationships/chartStyle" Target="style30.xml"/></Relationships>
</file>

<file path=ppt/charts/_rels/chart32.xml.rels><?xml version="1.0" encoding="UTF-8" standalone="yes"?>
<Relationships xmlns="http://schemas.openxmlformats.org/package/2006/relationships"><Relationship Id="rId3" Type="http://schemas.openxmlformats.org/officeDocument/2006/relationships/oleObject" Target="file:///\\superstore\3_APAD\APAD_DAN\10_7_4%20analitiskie%20parskati\Dazadi%20dati\Aktualizejams_Parejas_preces%20paterins,%20nodoklis%20aprekinats.xlsx" TargetMode="External"/><Relationship Id="rId2" Type="http://schemas.microsoft.com/office/2011/relationships/chartColorStyle" Target="colors31.xml"/><Relationship Id="rId1" Type="http://schemas.microsoft.com/office/2011/relationships/chartStyle" Target="style31.xml"/></Relationships>
</file>

<file path=ppt/charts/_rels/chart33.xml.rels><?xml version="1.0" encoding="UTF-8" standalone="yes"?>
<Relationships xmlns="http://schemas.openxmlformats.org/package/2006/relationships"><Relationship Id="rId3" Type="http://schemas.openxmlformats.org/officeDocument/2006/relationships/oleObject" Target="file:///\\superstore\3_APAD\APAD_DAN\10_7_4%20analitiskie%20parskati\Dazadi%20dati\Aktualizejams_Parejas_preces%20paterins,%20nodoklis%20aprekinats.xlsx" TargetMode="External"/><Relationship Id="rId2" Type="http://schemas.microsoft.com/office/2011/relationships/chartColorStyle" Target="colors32.xml"/><Relationship Id="rId1" Type="http://schemas.microsoft.com/office/2011/relationships/chartStyle" Target="style32.xml"/></Relationships>
</file>

<file path=ppt/charts/_rels/chart34.xml.rels><?xml version="1.0" encoding="UTF-8" standalone="yes"?>
<Relationships xmlns="http://schemas.openxmlformats.org/package/2006/relationships"><Relationship Id="rId3" Type="http://schemas.openxmlformats.org/officeDocument/2006/relationships/oleObject" Target="file:///\\superstore\3_APAD\APAD_DAN\10_7_4%20analitiskie%20parskati\Dazadi%20dati\Aktualizejams_Parejas_preces%20paterins,%20nodoklis%20aprekinats.xlsx" TargetMode="External"/><Relationship Id="rId2" Type="http://schemas.microsoft.com/office/2011/relationships/chartColorStyle" Target="colors33.xml"/><Relationship Id="rId1" Type="http://schemas.microsoft.com/office/2011/relationships/chartStyle" Target="style33.xml"/></Relationships>
</file>

<file path=ppt/charts/_rels/chart35.xml.rels><?xml version="1.0" encoding="UTF-8" standalone="yes"?>
<Relationships xmlns="http://schemas.openxmlformats.org/package/2006/relationships"><Relationship Id="rId3" Type="http://schemas.openxmlformats.org/officeDocument/2006/relationships/oleObject" Target="file:///\\superstore\3_APAD\APAD_DAN\10_7_4%20analitiskie%20parskati\Dazadi%20dati\Aktualizejams_Parejas_preces%20paterins,%20nodoklis%20aprekinats.xlsx" TargetMode="External"/><Relationship Id="rId2" Type="http://schemas.microsoft.com/office/2011/relationships/chartColorStyle" Target="colors34.xml"/><Relationship Id="rId1" Type="http://schemas.microsoft.com/office/2011/relationships/chartStyle" Target="style34.xml"/></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package" Target="../embeddings/Microsoft_Excel_Worksheet4.xlsx"/></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package" Target="../embeddings/Microsoft_Excel_Worksheet5.xlsx"/></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package" Target="../embeddings/Microsoft_Excel_Worksheet6.xlsx"/></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package" Target="../embeddings/Microsoft_Excel_Worksheet7.xlsx"/></Relationships>
</file>

<file path=ppt/charts/_rels/chart4.xml.rels><?xml version="1.0" encoding="UTF-8" standalone="yes"?>
<Relationships xmlns="http://schemas.openxmlformats.org/package/2006/relationships"><Relationship Id="rId3" Type="http://schemas.openxmlformats.org/officeDocument/2006/relationships/oleObject" Target="file:///\\superstore\3_APAD\APAD_DAN\10_7_4%20analitiskie%20parskati\Dazadi%20dati\Aktualizejams_Pat&#275;ri&#326;am%20ALKO_Nodoklis%20ALKO_NAFTA_TABAKA%20pa%20men%20.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superstore\3_APAD\APAD_DAN\10_7_4%20analitiskie%20parskati\Dazadi%20dati\Aktualizejams_Pat&#275;ri&#326;am%20ALKO_Nodoklis%20ALKO_NAFTA_TABAKA%20pa%20men%20.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superstore\3_APAD\APAD_DAN\10_7_4%20analitiskie%20parskati\Dazadi%20dati\Aktualizejams_Pat&#275;ri&#326;am%20ALKO_Nodoklis%20ALKO_NAFTA_TABAKA%20pa%20men%20.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superstore\3_APAD\APAD_DAN\10_7_4%20analitiskie%20parskati\Dazadi%20dati\Aktualizejams_Pat&#275;ri&#326;am%20ALKO_Nodoklis%20ALKO_NAFTA_TABAKA%20pa%20men%20.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superstore\3_APAD\APAD_DAN\10_7_4%20analitiskie%20parskati\Dazadi%20dati\Aktualizejams_Pat&#275;ri&#326;am%20ALKO_Nodoklis%20ALKO_NAFTA_TABAKA%20pa%20men%20.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superstore\3_APAD\APAD_DAN\10_7_4%20analitiskie%20parskati\Dazadi%20dati\Aktualizejams_Pat&#275;ri&#326;am%20ALKO_Nodoklis%20ALKO_NAFTA_TABAKA%20pa%20men%20.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807480460291304"/>
          <c:y val="0.144000698414986"/>
          <c:w val="0.81793622109326458"/>
          <c:h val="0.80254174950230694"/>
        </c:manualLayout>
      </c:layout>
      <c:pie3DChart>
        <c:varyColors val="1"/>
        <c:ser>
          <c:idx val="0"/>
          <c:order val="0"/>
          <c:explosion val="5"/>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0E55-4261-B20B-2E267FABE9EA}"/>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0E55-4261-B20B-2E267FABE9EA}"/>
              </c:ext>
            </c:extLst>
          </c:dPt>
          <c:dPt>
            <c:idx val="2"/>
            <c:bubble3D val="0"/>
            <c:explosion val="25"/>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0E55-4261-B20B-2E267FABE9EA}"/>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0E55-4261-B20B-2E267FABE9EA}"/>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0E55-4261-B20B-2E267FABE9EA}"/>
              </c:ext>
            </c:extLst>
          </c:dPt>
          <c:dPt>
            <c:idx val="5"/>
            <c:bubble3D val="0"/>
            <c:spPr>
              <a:solidFill>
                <a:schemeClr val="accent3"/>
              </a:solidFill>
              <a:ln>
                <a:solidFill>
                  <a:schemeClr val="accent3"/>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chemeClr val="accent3"/>
                </a:contourClr>
              </a:sp3d>
            </c:spPr>
            <c:extLst>
              <c:ext xmlns:c16="http://schemas.microsoft.com/office/drawing/2014/chart" uri="{C3380CC4-5D6E-409C-BE32-E72D297353CC}">
                <c16:uniqueId val="{0000000B-0E55-4261-B20B-2E267FABE9EA}"/>
              </c:ext>
            </c:extLst>
          </c:dPt>
          <c:dLbls>
            <c:dLbl>
              <c:idx val="0"/>
              <c:numFmt formatCode="0%" sourceLinked="0"/>
              <c:spPr>
                <a:noFill/>
                <a:ln>
                  <a:noFill/>
                </a:ln>
                <a:effectLst/>
              </c:spPr>
              <c:txPr>
                <a:bodyPr rot="0" spcFirstLastPara="1" vertOverflow="ellipsis" vert="horz" wrap="square" anchor="ctr" anchorCtr="1"/>
                <a:lstStyle/>
                <a:p>
                  <a:pPr>
                    <a:defRPr sz="1000" b="1" i="0" u="none" strike="noStrike" kern="1200" spc="0" baseline="0">
                      <a:solidFill>
                        <a:schemeClr val="accent1"/>
                      </a:solidFill>
                      <a:latin typeface="Times New Roman "/>
                      <a:ea typeface="+mn-ea"/>
                      <a:cs typeface="+mn-cs"/>
                    </a:defRPr>
                  </a:pPr>
                  <a:endParaRPr lang="lv-LV"/>
                </a:p>
              </c:txPr>
              <c:dLblPos val="outEnd"/>
              <c:showLegendKey val="0"/>
              <c:showVal val="0"/>
              <c:showCatName val="1"/>
              <c:showSerName val="0"/>
              <c:showPercent val="1"/>
              <c:showBubbleSize val="0"/>
              <c:extLst>
                <c:ext xmlns:c16="http://schemas.microsoft.com/office/drawing/2014/chart" uri="{C3380CC4-5D6E-409C-BE32-E72D297353CC}">
                  <c16:uniqueId val="{00000001-0E55-4261-B20B-2E267FABE9EA}"/>
                </c:ext>
              </c:extLst>
            </c:dLbl>
            <c:dLbl>
              <c:idx val="1"/>
              <c:layout>
                <c:manualLayout>
                  <c:x val="-1.337283932718997E-3"/>
                  <c:y val="-0.12008574779371144"/>
                </c:manualLayout>
              </c:layout>
              <c:tx>
                <c:rich>
                  <a:bodyPr rot="0" spcFirstLastPara="1" vertOverflow="ellipsis" vert="horz" wrap="square" anchor="ctr" anchorCtr="1"/>
                  <a:lstStyle/>
                  <a:p>
                    <a:pPr>
                      <a:defRPr sz="1000" b="1" i="0" u="none" strike="noStrike" kern="1200" spc="0" baseline="0">
                        <a:solidFill>
                          <a:schemeClr val="accent1"/>
                        </a:solidFill>
                        <a:latin typeface="Times New Roman "/>
                        <a:ea typeface="+mn-ea"/>
                        <a:cs typeface="+mn-cs"/>
                      </a:defRPr>
                    </a:pPr>
                    <a:fld id="{C44A00C6-E9EF-4964-B428-563F3B9B421E}" type="CATEGORYNAME">
                      <a:rPr lang="lv-LV">
                        <a:latin typeface="Times New Roman "/>
                      </a:rPr>
                      <a:pPr>
                        <a:defRPr>
                          <a:solidFill>
                            <a:schemeClr val="accent1"/>
                          </a:solidFill>
                          <a:latin typeface="Times New Roman "/>
                        </a:defRPr>
                      </a:pPr>
                      <a:t>[CATEGORY NAME]</a:t>
                    </a:fld>
                    <a:r>
                      <a:rPr lang="lv-LV" dirty="0">
                        <a:latin typeface="Times New Roman "/>
                      </a:rPr>
                      <a:t>
3%</a:t>
                    </a:r>
                  </a:p>
                </c:rich>
              </c:tx>
              <c:numFmt formatCode="0%" sourceLinked="0"/>
              <c:spPr>
                <a:noFill/>
                <a:ln>
                  <a:noFill/>
                </a:ln>
                <a:effectLst/>
              </c:spPr>
              <c:txPr>
                <a:bodyPr rot="0" spcFirstLastPara="1" vertOverflow="ellipsis" vert="horz" wrap="square" anchor="ctr" anchorCtr="1"/>
                <a:lstStyle/>
                <a:p>
                  <a:pPr>
                    <a:defRPr sz="1000" b="1" i="0" u="none" strike="noStrike" kern="1200" spc="0" baseline="0">
                      <a:solidFill>
                        <a:schemeClr val="accent1"/>
                      </a:solidFill>
                      <a:latin typeface="Times New Roman "/>
                      <a:ea typeface="+mn-ea"/>
                      <a:cs typeface="+mn-cs"/>
                    </a:defRPr>
                  </a:pPr>
                  <a:endParaRPr lang="lv-LV"/>
                </a:p>
              </c:txPr>
              <c:dLblPos val="bestFit"/>
              <c:showLegendKey val="0"/>
              <c:showVal val="0"/>
              <c:showCatName val="1"/>
              <c:showSerName val="0"/>
              <c:showPercent val="1"/>
              <c:showBubbleSize val="0"/>
              <c:extLst>
                <c:ext xmlns:c15="http://schemas.microsoft.com/office/drawing/2012/chart" uri="{CE6537A1-D6FC-4f65-9D91-7224C49458BB}">
                  <c15:layout>
                    <c:manualLayout>
                      <c:w val="0.2192663604046042"/>
                      <c:h val="0.18808350921238237"/>
                    </c:manualLayout>
                  </c15:layout>
                  <c15:dlblFieldTable/>
                  <c15:showDataLabelsRange val="0"/>
                </c:ext>
                <c:ext xmlns:c16="http://schemas.microsoft.com/office/drawing/2014/chart" uri="{C3380CC4-5D6E-409C-BE32-E72D297353CC}">
                  <c16:uniqueId val="{00000003-0E55-4261-B20B-2E267FABE9EA}"/>
                </c:ext>
              </c:extLst>
            </c:dLbl>
            <c:dLbl>
              <c:idx val="2"/>
              <c:layout>
                <c:manualLayout>
                  <c:x val="1.2217793513146511E-2"/>
                  <c:y val="4.5018170336410646E-2"/>
                </c:manualLayout>
              </c:layout>
              <c:tx>
                <c:rich>
                  <a:bodyPr rot="0" spcFirstLastPara="1" vertOverflow="ellipsis" vert="horz" wrap="square" anchor="ctr" anchorCtr="1"/>
                  <a:lstStyle/>
                  <a:p>
                    <a:pPr>
                      <a:defRPr sz="1000" b="1" i="0" u="none" strike="noStrike" kern="1200" spc="0" baseline="0">
                        <a:solidFill>
                          <a:schemeClr val="accent1"/>
                        </a:solidFill>
                        <a:latin typeface="Times New Roman "/>
                        <a:ea typeface="+mn-ea"/>
                        <a:cs typeface="+mn-cs"/>
                      </a:defRPr>
                    </a:pPr>
                    <a:r>
                      <a:rPr lang="en-US" sz="1050" dirty="0">
                        <a:solidFill>
                          <a:schemeClr val="accent6"/>
                        </a:solidFill>
                        <a:latin typeface="Times New Roman "/>
                      </a:rPr>
                      <a:t>Akcīzes nodoklis 10%</a:t>
                    </a:r>
                  </a:p>
                </c:rich>
              </c:tx>
              <c:numFmt formatCode="0%" sourceLinked="0"/>
              <c:spPr>
                <a:noFill/>
                <a:ln w="38100">
                  <a:solidFill>
                    <a:schemeClr val="accent6"/>
                  </a:solidFill>
                  <a:prstDash val="sysDot"/>
                </a:ln>
                <a:effectLst/>
              </c:spPr>
              <c:txPr>
                <a:bodyPr rot="0" spcFirstLastPara="1" vertOverflow="ellipsis" vert="horz" wrap="square" anchor="ctr" anchorCtr="1"/>
                <a:lstStyle/>
                <a:p>
                  <a:pPr>
                    <a:defRPr sz="1000" b="1" i="0" u="none" strike="noStrike" kern="1200" spc="0" baseline="0">
                      <a:solidFill>
                        <a:schemeClr val="accent1"/>
                      </a:solidFill>
                      <a:latin typeface="Times New Roman "/>
                      <a:ea typeface="+mn-ea"/>
                      <a:cs typeface="+mn-cs"/>
                    </a:defRPr>
                  </a:pPr>
                  <a:endParaRPr lang="lv-LV"/>
                </a:p>
              </c:txPr>
              <c:dLblPos val="bestFit"/>
              <c:showLegendKey val="0"/>
              <c:showVal val="0"/>
              <c:showCatName val="1"/>
              <c:showSerName val="0"/>
              <c:showPercent val="1"/>
              <c:showBubbleSize val="0"/>
              <c:extLst>
                <c:ext xmlns:c15="http://schemas.microsoft.com/office/drawing/2012/chart" uri="{CE6537A1-D6FC-4f65-9D91-7224C49458BB}">
                  <c15:layout>
                    <c:manualLayout>
                      <c:w val="0.19122362869198312"/>
                      <c:h val="6.2168146250945307E-2"/>
                    </c:manualLayout>
                  </c15:layout>
                  <c15:showDataLabelsRange val="0"/>
                </c:ext>
                <c:ext xmlns:c16="http://schemas.microsoft.com/office/drawing/2014/chart" uri="{C3380CC4-5D6E-409C-BE32-E72D297353CC}">
                  <c16:uniqueId val="{00000005-0E55-4261-B20B-2E267FABE9EA}"/>
                </c:ext>
              </c:extLst>
            </c:dLbl>
            <c:dLbl>
              <c:idx val="3"/>
              <c:numFmt formatCode="0%" sourceLinked="0"/>
              <c:spPr>
                <a:noFill/>
                <a:ln>
                  <a:noFill/>
                </a:ln>
                <a:effectLst/>
              </c:spPr>
              <c:txPr>
                <a:bodyPr rot="0" spcFirstLastPara="1" vertOverflow="ellipsis" vert="horz" wrap="square" anchor="ctr" anchorCtr="1"/>
                <a:lstStyle/>
                <a:p>
                  <a:pPr>
                    <a:defRPr sz="1000" b="1" i="0" u="none" strike="noStrike" kern="1200" spc="0" baseline="0">
                      <a:solidFill>
                        <a:schemeClr val="accent4"/>
                      </a:solidFill>
                      <a:latin typeface="Times New Roman "/>
                      <a:ea typeface="+mn-ea"/>
                      <a:cs typeface="+mn-cs"/>
                    </a:defRPr>
                  </a:pPr>
                  <a:endParaRPr lang="lv-LV"/>
                </a:p>
              </c:txPr>
              <c:dLblPos val="outEnd"/>
              <c:showLegendKey val="0"/>
              <c:showVal val="0"/>
              <c:showCatName val="1"/>
              <c:showSerName val="0"/>
              <c:showPercent val="1"/>
              <c:showBubbleSize val="0"/>
              <c:extLst>
                <c:ext xmlns:c16="http://schemas.microsoft.com/office/drawing/2014/chart" uri="{C3380CC4-5D6E-409C-BE32-E72D297353CC}">
                  <c16:uniqueId val="{00000007-0E55-4261-B20B-2E267FABE9EA}"/>
                </c:ext>
              </c:extLst>
            </c:dLbl>
            <c:dLbl>
              <c:idx val="4"/>
              <c:layout>
                <c:manualLayout>
                  <c:x val="4.1087253353001549E-2"/>
                  <c:y val="-0.10905800792462393"/>
                </c:manualLayout>
              </c:layout>
              <c:numFmt formatCode="0%" sourceLinked="0"/>
              <c:spPr>
                <a:noFill/>
                <a:ln>
                  <a:noFill/>
                </a:ln>
                <a:effectLst/>
              </c:spPr>
              <c:txPr>
                <a:bodyPr rot="0" spcFirstLastPara="1" vertOverflow="ellipsis" vert="horz" wrap="square" anchor="ctr" anchorCtr="1"/>
                <a:lstStyle/>
                <a:p>
                  <a:pPr>
                    <a:defRPr sz="1000" b="1" i="0" u="none" strike="noStrike" kern="1200" spc="0" baseline="0">
                      <a:solidFill>
                        <a:schemeClr val="accent5"/>
                      </a:solidFill>
                      <a:latin typeface="Times New Roman "/>
                      <a:ea typeface="+mn-ea"/>
                      <a:cs typeface="+mn-cs"/>
                    </a:defRPr>
                  </a:pPr>
                  <a:endParaRPr lang="lv-LV"/>
                </a:p>
              </c:txPr>
              <c:dLblPos val="bestFit"/>
              <c:showLegendKey val="0"/>
              <c:showVal val="0"/>
              <c:showCatName val="1"/>
              <c:showSerName val="0"/>
              <c:showPercent val="1"/>
              <c:showBubbleSize val="0"/>
              <c:extLst>
                <c:ext xmlns:c15="http://schemas.microsoft.com/office/drawing/2012/chart" uri="{CE6537A1-D6FC-4f65-9D91-7224C49458BB}">
                  <c15:layout>
                    <c:manualLayout>
                      <c:w val="0.19135749329990853"/>
                      <c:h val="0.15381979989150191"/>
                    </c:manualLayout>
                  </c15:layout>
                </c:ext>
                <c:ext xmlns:c16="http://schemas.microsoft.com/office/drawing/2014/chart" uri="{C3380CC4-5D6E-409C-BE32-E72D297353CC}">
                  <c16:uniqueId val="{00000009-0E55-4261-B20B-2E267FABE9EA}"/>
                </c:ext>
              </c:extLst>
            </c:dLbl>
            <c:dLbl>
              <c:idx val="5"/>
              <c:numFmt formatCode="0%" sourceLinked="0"/>
              <c:spPr>
                <a:noFill/>
                <a:ln>
                  <a:noFill/>
                </a:ln>
                <a:effectLst/>
              </c:spPr>
              <c:txPr>
                <a:bodyPr rot="0" spcFirstLastPara="1" vertOverflow="ellipsis" vert="horz" wrap="square" anchor="ctr" anchorCtr="1"/>
                <a:lstStyle/>
                <a:p>
                  <a:pPr>
                    <a:defRPr sz="1000" b="1" i="0" u="none" strike="noStrike" kern="1200" spc="0" baseline="0">
                      <a:solidFill>
                        <a:schemeClr val="bg1">
                          <a:lumMod val="50000"/>
                        </a:schemeClr>
                      </a:solidFill>
                      <a:latin typeface="Times New Roman "/>
                      <a:ea typeface="+mn-ea"/>
                      <a:cs typeface="+mn-cs"/>
                    </a:defRPr>
                  </a:pPr>
                  <a:endParaRPr lang="lv-LV"/>
                </a:p>
              </c:txPr>
              <c:dLblPos val="outEnd"/>
              <c:showLegendKey val="0"/>
              <c:showVal val="0"/>
              <c:showCatName val="1"/>
              <c:showSerName val="0"/>
              <c:showPercent val="1"/>
              <c:showBubbleSize val="0"/>
              <c:extLst>
                <c:ext xmlns:c16="http://schemas.microsoft.com/office/drawing/2014/chart" uri="{C3380CC4-5D6E-409C-BE32-E72D297353CC}">
                  <c16:uniqueId val="{0000000B-0E55-4261-B20B-2E267FABE9EA}"/>
                </c:ext>
              </c:extLst>
            </c:dLbl>
            <c:numFmt formatCode="0%" sourceLinked="0"/>
            <c:spPr>
              <a:noFill/>
              <a:ln>
                <a:noFill/>
              </a:ln>
              <a:effectLst/>
            </c:spPr>
            <c:txPr>
              <a:bodyPr rot="0" spcFirstLastPara="1" vertOverflow="ellipsis" vert="horz" wrap="square" anchor="ctr" anchorCtr="1"/>
              <a:lstStyle/>
              <a:p>
                <a:pPr>
                  <a:defRPr sz="1000" b="1" i="0" u="none" strike="noStrike" kern="1200" spc="0" baseline="0">
                    <a:solidFill>
                      <a:schemeClr val="accent1"/>
                    </a:solidFill>
                    <a:latin typeface="Times New Roman "/>
                    <a:ea typeface="+mn-ea"/>
                    <a:cs typeface="+mn-cs"/>
                  </a:defRPr>
                </a:pPr>
                <a:endParaRPr lang="lv-LV"/>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'Visi nodokli 2016 _2017'!$H$158:$H$163</c:f>
              <c:strCache>
                <c:ptCount val="6"/>
                <c:pt idx="0">
                  <c:v>Pievienotās vērtības nodoklis</c:v>
                </c:pt>
                <c:pt idx="1">
                  <c:v>Uzņēmumu ienākumu nodoklis</c:v>
                </c:pt>
                <c:pt idx="2">
                  <c:v>Akcīzes nodoklis</c:v>
                </c:pt>
                <c:pt idx="3">
                  <c:v>Iedzīvotāju ienākuma nodoklis</c:v>
                </c:pt>
                <c:pt idx="4">
                  <c:v>Valsts sociālās apdrošināšanas iemaksas</c:v>
                </c:pt>
                <c:pt idx="5">
                  <c:v>Citi</c:v>
                </c:pt>
              </c:strCache>
            </c:strRef>
          </c:cat>
          <c:val>
            <c:numRef>
              <c:f>'Visi nodokli 2016 _2017'!$I$158:$I$163</c:f>
              <c:numCache>
                <c:formatCode>General</c:formatCode>
                <c:ptCount val="6"/>
                <c:pt idx="0">
                  <c:v>1326.6</c:v>
                </c:pt>
                <c:pt idx="1">
                  <c:v>168</c:v>
                </c:pt>
                <c:pt idx="2">
                  <c:v>446.5</c:v>
                </c:pt>
                <c:pt idx="3">
                  <c:v>820.5</c:v>
                </c:pt>
                <c:pt idx="4">
                  <c:v>1777.6</c:v>
                </c:pt>
                <c:pt idx="5">
                  <c:v>134</c:v>
                </c:pt>
              </c:numCache>
            </c:numRef>
          </c:val>
          <c:extLst>
            <c:ext xmlns:c16="http://schemas.microsoft.com/office/drawing/2014/chart" uri="{C3380CC4-5D6E-409C-BE32-E72D297353CC}">
              <c16:uniqueId val="{0000000C-0E55-4261-B20B-2E267FABE9EA}"/>
            </c:ext>
          </c:extLst>
        </c:ser>
        <c:dLbls>
          <c:dLblPos val="outEnd"/>
          <c:showLegendKey val="0"/>
          <c:showVal val="1"/>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lv-LV"/>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6"/>
                </a:solidFill>
                <a:latin typeface="Times New Roman" panose="02020603050405020304" pitchFamily="18" charset="0"/>
                <a:ea typeface="+mn-ea"/>
                <a:cs typeface="Times New Roman" panose="02020603050405020304" pitchFamily="18" charset="0"/>
              </a:defRPr>
            </a:pPr>
            <a:r>
              <a:rPr lang="lv-LV" dirty="0"/>
              <a:t>Patēriņam Latvijā nodotā </a:t>
            </a:r>
            <a:r>
              <a:rPr lang="lv-LV" b="1" u="sng" dirty="0">
                <a:effectLst>
                  <a:outerShdw blurRad="38100" dist="38100" dir="2700000" algn="tl">
                    <a:srgbClr val="000000">
                      <a:alpha val="43137"/>
                    </a:srgbClr>
                  </a:outerShdw>
                </a:effectLst>
              </a:rPr>
              <a:t>smēķējamā tabaka</a:t>
            </a:r>
            <a:r>
              <a:rPr lang="lv-LV" dirty="0"/>
              <a:t>, </a:t>
            </a:r>
            <a:r>
              <a:rPr lang="lv-LV" i="1" dirty="0"/>
              <a:t>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accent6"/>
              </a:solidFill>
              <a:latin typeface="Times New Roman" panose="02020603050405020304" pitchFamily="18" charset="0"/>
              <a:ea typeface="+mn-ea"/>
              <a:cs typeface="Times New Roman" panose="02020603050405020304" pitchFamily="18" charset="0"/>
            </a:defRPr>
          </a:pPr>
          <a:endParaRPr lang="lv-LV"/>
        </a:p>
      </c:txPr>
    </c:title>
    <c:autoTitleDeleted val="0"/>
    <c:plotArea>
      <c:layout/>
      <c:lineChart>
        <c:grouping val="standard"/>
        <c:varyColors val="0"/>
        <c:ser>
          <c:idx val="0"/>
          <c:order val="0"/>
          <c:tx>
            <c:strRef>
              <c:f>'Patēriņš tabaka'!$A$93</c:f>
              <c:strCache>
                <c:ptCount val="1"/>
                <c:pt idx="0">
                  <c:v>2017.gads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'Patēriņš tabaka'!$B$86:$M$86</c:f>
              <c:strCache>
                <c:ptCount val="12"/>
                <c:pt idx="0">
                  <c:v>janvāris </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f>'Patēriņš tabaka'!$B$93:$M$93</c:f>
            </c:numRef>
          </c:val>
          <c:smooth val="0"/>
          <c:extLst xmlns:c15="http://schemas.microsoft.com/office/drawing/2012/chart">
            <c:ext xmlns:c16="http://schemas.microsoft.com/office/drawing/2014/chart" uri="{C3380CC4-5D6E-409C-BE32-E72D297353CC}">
              <c16:uniqueId val="{00000000-7C31-45A0-8226-B7E678274AB5}"/>
            </c:ext>
          </c:extLst>
        </c:ser>
        <c:ser>
          <c:idx val="3"/>
          <c:order val="3"/>
          <c:tx>
            <c:strRef>
              <c:f>'Patēriņš tabaka'!$A$96</c:f>
              <c:strCache>
                <c:ptCount val="1"/>
                <c:pt idx="0">
                  <c:v>2020.gads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'Patēriņš tabaka'!$B$86:$M$86</c:f>
              <c:strCache>
                <c:ptCount val="12"/>
                <c:pt idx="0">
                  <c:v>janvāris </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f>'Patēriņš tabaka'!$B$96:$M$96</c:f>
              <c:numCache>
                <c:formatCode>#,##0</c:formatCode>
                <c:ptCount val="12"/>
                <c:pt idx="0">
                  <c:v>5964</c:v>
                </c:pt>
                <c:pt idx="1">
                  <c:v>7143</c:v>
                </c:pt>
                <c:pt idx="2">
                  <c:v>7535</c:v>
                </c:pt>
                <c:pt idx="3">
                  <c:v>7561</c:v>
                </c:pt>
                <c:pt idx="4">
                  <c:v>6381.59</c:v>
                </c:pt>
                <c:pt idx="5">
                  <c:v>8230</c:v>
                </c:pt>
                <c:pt idx="6">
                  <c:v>9485</c:v>
                </c:pt>
                <c:pt idx="7">
                  <c:v>7751</c:v>
                </c:pt>
                <c:pt idx="8">
                  <c:v>7816.3</c:v>
                </c:pt>
                <c:pt idx="9">
                  <c:v>7840</c:v>
                </c:pt>
                <c:pt idx="10">
                  <c:v>7894</c:v>
                </c:pt>
                <c:pt idx="11">
                  <c:v>9468</c:v>
                </c:pt>
              </c:numCache>
            </c:numRef>
          </c:val>
          <c:smooth val="0"/>
          <c:extLst>
            <c:ext xmlns:c16="http://schemas.microsoft.com/office/drawing/2014/chart" uri="{C3380CC4-5D6E-409C-BE32-E72D297353CC}">
              <c16:uniqueId val="{00000001-7C31-45A0-8226-B7E678274AB5}"/>
            </c:ext>
          </c:extLst>
        </c:ser>
        <c:ser>
          <c:idx val="4"/>
          <c:order val="4"/>
          <c:tx>
            <c:strRef>
              <c:f>'Patēriņš tabaka'!$A$97</c:f>
              <c:strCache>
                <c:ptCount val="1"/>
                <c:pt idx="0">
                  <c:v>2021.gads</c:v>
                </c:pt>
              </c:strCache>
            </c:strRef>
          </c:tx>
          <c:spPr>
            <a:ln w="28575" cap="rnd">
              <a:solidFill>
                <a:srgbClr val="7030A0"/>
              </a:solidFill>
              <a:round/>
            </a:ln>
            <a:effectLst/>
          </c:spPr>
          <c:marker>
            <c:symbol val="circle"/>
            <c:size val="5"/>
            <c:spPr>
              <a:solidFill>
                <a:schemeClr val="accent5"/>
              </a:solidFill>
              <a:ln w="9525">
                <a:solidFill>
                  <a:schemeClr val="accent5"/>
                </a:solidFill>
              </a:ln>
              <a:effectLst/>
            </c:spPr>
          </c:marker>
          <c:cat>
            <c:strRef>
              <c:f>'Patēriņš tabaka'!$B$86:$M$86</c:f>
              <c:strCache>
                <c:ptCount val="12"/>
                <c:pt idx="0">
                  <c:v>janvāris </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f>'Patēriņš tabaka'!$B$97:$M$97</c:f>
              <c:numCache>
                <c:formatCode>#,##0</c:formatCode>
                <c:ptCount val="12"/>
                <c:pt idx="0">
                  <c:v>8393.9699999999993</c:v>
                </c:pt>
                <c:pt idx="1">
                  <c:v>8461.0499999999993</c:v>
                </c:pt>
                <c:pt idx="2">
                  <c:v>9791</c:v>
                </c:pt>
                <c:pt idx="3">
                  <c:v>7640</c:v>
                </c:pt>
                <c:pt idx="4">
                  <c:v>8410</c:v>
                </c:pt>
                <c:pt idx="5">
                  <c:v>9316</c:v>
                </c:pt>
                <c:pt idx="6">
                  <c:v>9802.57</c:v>
                </c:pt>
                <c:pt idx="7">
                  <c:v>8861</c:v>
                </c:pt>
                <c:pt idx="8">
                  <c:v>8508.7800000000007</c:v>
                </c:pt>
                <c:pt idx="9">
                  <c:v>8883.58</c:v>
                </c:pt>
                <c:pt idx="10">
                  <c:v>9345.8700000000008</c:v>
                </c:pt>
                <c:pt idx="11">
                  <c:v>8910.1200000000008</c:v>
                </c:pt>
              </c:numCache>
            </c:numRef>
          </c:val>
          <c:smooth val="0"/>
          <c:extLst>
            <c:ext xmlns:c16="http://schemas.microsoft.com/office/drawing/2014/chart" uri="{C3380CC4-5D6E-409C-BE32-E72D297353CC}">
              <c16:uniqueId val="{00000002-7C31-45A0-8226-B7E678274AB5}"/>
            </c:ext>
          </c:extLst>
        </c:ser>
        <c:ser>
          <c:idx val="5"/>
          <c:order val="5"/>
          <c:tx>
            <c:strRef>
              <c:f>'Patēriņš tabaka'!$A$98</c:f>
              <c:strCache>
                <c:ptCount val="1"/>
                <c:pt idx="0">
                  <c:v>2022.gads</c:v>
                </c:pt>
              </c:strCache>
            </c:strRef>
          </c:tx>
          <c:spPr>
            <a:ln w="28575" cap="rnd">
              <a:solidFill>
                <a:srgbClr val="FFC000"/>
              </a:solidFill>
              <a:round/>
            </a:ln>
            <a:effectLst/>
          </c:spPr>
          <c:marker>
            <c:symbol val="circle"/>
            <c:size val="5"/>
            <c:spPr>
              <a:solidFill>
                <a:schemeClr val="accent6"/>
              </a:solidFill>
              <a:ln w="9525">
                <a:solidFill>
                  <a:schemeClr val="accent6"/>
                </a:solidFill>
              </a:ln>
              <a:effectLst/>
            </c:spPr>
          </c:marker>
          <c:cat>
            <c:strRef>
              <c:f>'Patēriņš tabaka'!$B$86:$M$86</c:f>
              <c:strCache>
                <c:ptCount val="12"/>
                <c:pt idx="0">
                  <c:v>janvāris </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f>'Patēriņš tabaka'!$B$98:$M$98</c:f>
              <c:numCache>
                <c:formatCode>#,##0</c:formatCode>
                <c:ptCount val="12"/>
                <c:pt idx="0">
                  <c:v>8036.49</c:v>
                </c:pt>
                <c:pt idx="1">
                  <c:v>7562.94</c:v>
                </c:pt>
                <c:pt idx="2">
                  <c:v>9133.35</c:v>
                </c:pt>
                <c:pt idx="3">
                  <c:v>8511.1200000000008</c:v>
                </c:pt>
              </c:numCache>
            </c:numRef>
          </c:val>
          <c:smooth val="0"/>
          <c:extLst>
            <c:ext xmlns:c16="http://schemas.microsoft.com/office/drawing/2014/chart" uri="{C3380CC4-5D6E-409C-BE32-E72D297353CC}">
              <c16:uniqueId val="{00000003-7C31-45A0-8226-B7E678274AB5}"/>
            </c:ext>
          </c:extLst>
        </c:ser>
        <c:dLbls>
          <c:showLegendKey val="0"/>
          <c:showVal val="0"/>
          <c:showCatName val="0"/>
          <c:showSerName val="0"/>
          <c:showPercent val="0"/>
          <c:showBubbleSize val="0"/>
        </c:dLbls>
        <c:marker val="1"/>
        <c:smooth val="0"/>
        <c:axId val="1368722879"/>
        <c:axId val="1368718303"/>
        <c:extLst>
          <c:ext xmlns:c15="http://schemas.microsoft.com/office/drawing/2012/chart" uri="{02D57815-91ED-43cb-92C2-25804820EDAC}">
            <c15:filteredLineSeries>
              <c15:ser>
                <c:idx val="1"/>
                <c:order val="1"/>
                <c:tx>
                  <c:strRef>
                    <c:extLst>
                      <c:ext uri="{02D57815-91ED-43cb-92C2-25804820EDAC}">
                        <c15:formulaRef>
                          <c15:sqref>'Patēriņš tabaka'!$A$94</c15:sqref>
                        </c15:formulaRef>
                      </c:ext>
                    </c:extLst>
                    <c:strCache>
                      <c:ptCount val="1"/>
                      <c:pt idx="0">
                        <c:v>2018.gads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extLst>
                      <c:ext uri="{02D57815-91ED-43cb-92C2-25804820EDAC}">
                        <c15:formulaRef>
                          <c15:sqref>'Patēriņš tabaka'!$B$86:$M$86</c15:sqref>
                        </c15:formulaRef>
                      </c:ext>
                    </c:extLst>
                    <c:strCache>
                      <c:ptCount val="12"/>
                      <c:pt idx="0">
                        <c:v>janvāris </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extLst>
                      <c:ext uri="{02D57815-91ED-43cb-92C2-25804820EDAC}">
                        <c15:formulaRef>
                          <c15:sqref>'Patēriņš tabaka'!$B$94:$M$94</c15:sqref>
                        </c15:formulaRef>
                      </c:ext>
                    </c:extLst>
                    <c:numCache>
                      <c:formatCode>#,##0</c:formatCode>
                      <c:ptCount val="12"/>
                      <c:pt idx="0">
                        <c:v>4237</c:v>
                      </c:pt>
                      <c:pt idx="1">
                        <c:v>4631</c:v>
                      </c:pt>
                      <c:pt idx="2">
                        <c:v>4824</c:v>
                      </c:pt>
                      <c:pt idx="3">
                        <c:v>5987</c:v>
                      </c:pt>
                      <c:pt idx="4">
                        <c:v>4052</c:v>
                      </c:pt>
                      <c:pt idx="5">
                        <c:v>4612</c:v>
                      </c:pt>
                      <c:pt idx="6">
                        <c:v>4364</c:v>
                      </c:pt>
                      <c:pt idx="7">
                        <c:v>5691</c:v>
                      </c:pt>
                      <c:pt idx="8">
                        <c:v>4987</c:v>
                      </c:pt>
                      <c:pt idx="9">
                        <c:v>6053</c:v>
                      </c:pt>
                      <c:pt idx="10">
                        <c:v>6247</c:v>
                      </c:pt>
                      <c:pt idx="11">
                        <c:v>6483</c:v>
                      </c:pt>
                    </c:numCache>
                  </c:numRef>
                </c:val>
                <c:smooth val="0"/>
                <c:extLst>
                  <c:ext xmlns:c16="http://schemas.microsoft.com/office/drawing/2014/chart" uri="{C3380CC4-5D6E-409C-BE32-E72D297353CC}">
                    <c16:uniqueId val="{00000004-7C31-45A0-8226-B7E678274AB5}"/>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'Patēriņš tabaka'!$A$95</c15:sqref>
                        </c15:formulaRef>
                      </c:ext>
                    </c:extLst>
                    <c:strCache>
                      <c:ptCount val="1"/>
                      <c:pt idx="0">
                        <c:v>2019.gads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extLst xmlns:c15="http://schemas.microsoft.com/office/drawing/2012/chart">
                      <c:ext xmlns:c15="http://schemas.microsoft.com/office/drawing/2012/chart" uri="{02D57815-91ED-43cb-92C2-25804820EDAC}">
                        <c15:formulaRef>
                          <c15:sqref>'Patēriņš tabaka'!$B$86:$M$86</c15:sqref>
                        </c15:formulaRef>
                      </c:ext>
                    </c:extLst>
                    <c:strCache>
                      <c:ptCount val="12"/>
                      <c:pt idx="0">
                        <c:v>janvāris </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extLst xmlns:c15="http://schemas.microsoft.com/office/drawing/2012/chart">
                      <c:ext xmlns:c15="http://schemas.microsoft.com/office/drawing/2012/chart" uri="{02D57815-91ED-43cb-92C2-25804820EDAC}">
                        <c15:formulaRef>
                          <c15:sqref>'Patēriņš tabaka'!$B$95:$M$95</c15:sqref>
                        </c15:formulaRef>
                      </c:ext>
                    </c:extLst>
                    <c:numCache>
                      <c:formatCode>#,##0</c:formatCode>
                      <c:ptCount val="12"/>
                      <c:pt idx="0">
                        <c:v>5158</c:v>
                      </c:pt>
                      <c:pt idx="1">
                        <c:v>5601</c:v>
                      </c:pt>
                      <c:pt idx="2">
                        <c:v>6332</c:v>
                      </c:pt>
                      <c:pt idx="3">
                        <c:v>6297</c:v>
                      </c:pt>
                      <c:pt idx="4">
                        <c:v>6876</c:v>
                      </c:pt>
                      <c:pt idx="5">
                        <c:v>6020</c:v>
                      </c:pt>
                      <c:pt idx="6">
                        <c:v>7792</c:v>
                      </c:pt>
                      <c:pt idx="7">
                        <c:v>6426</c:v>
                      </c:pt>
                      <c:pt idx="8">
                        <c:v>7211</c:v>
                      </c:pt>
                      <c:pt idx="9">
                        <c:v>6377</c:v>
                      </c:pt>
                      <c:pt idx="10">
                        <c:v>6698</c:v>
                      </c:pt>
                      <c:pt idx="11">
                        <c:v>7251</c:v>
                      </c:pt>
                    </c:numCache>
                  </c:numRef>
                </c:val>
                <c:smooth val="0"/>
                <c:extLst xmlns:c15="http://schemas.microsoft.com/office/drawing/2012/chart">
                  <c:ext xmlns:c16="http://schemas.microsoft.com/office/drawing/2014/chart" uri="{C3380CC4-5D6E-409C-BE32-E72D297353CC}">
                    <c16:uniqueId val="{00000005-7C31-45A0-8226-B7E678274AB5}"/>
                  </c:ext>
                </c:extLst>
              </c15:ser>
            </c15:filteredLineSeries>
          </c:ext>
        </c:extLst>
      </c:lineChart>
      <c:catAx>
        <c:axId val="1368722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6"/>
                </a:solidFill>
                <a:latin typeface="Times New Roman" panose="02020603050405020304" pitchFamily="18" charset="0"/>
                <a:ea typeface="+mn-ea"/>
                <a:cs typeface="Times New Roman" panose="02020603050405020304" pitchFamily="18" charset="0"/>
              </a:defRPr>
            </a:pPr>
            <a:endParaRPr lang="lv-LV"/>
          </a:p>
        </c:txPr>
        <c:crossAx val="1368718303"/>
        <c:crosses val="autoZero"/>
        <c:auto val="1"/>
        <c:lblAlgn val="ctr"/>
        <c:lblOffset val="100"/>
        <c:noMultiLvlLbl val="0"/>
      </c:catAx>
      <c:valAx>
        <c:axId val="13687183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1" u="none" strike="noStrike" kern="1200" baseline="0">
                    <a:solidFill>
                      <a:schemeClr val="accent6"/>
                    </a:solidFill>
                    <a:latin typeface="Times New Roman" panose="02020603050405020304" pitchFamily="18" charset="0"/>
                    <a:ea typeface="+mn-ea"/>
                    <a:cs typeface="Times New Roman" panose="02020603050405020304" pitchFamily="18" charset="0"/>
                  </a:defRPr>
                </a:pPr>
                <a:r>
                  <a:rPr lang="lv-LV" i="1"/>
                  <a:t>kg</a:t>
                </a:r>
                <a:endParaRPr lang="en-US" i="1"/>
              </a:p>
            </c:rich>
          </c:tx>
          <c:overlay val="0"/>
          <c:spPr>
            <a:noFill/>
            <a:ln>
              <a:noFill/>
            </a:ln>
            <a:effectLst/>
          </c:spPr>
          <c:txPr>
            <a:bodyPr rot="-5400000" spcFirstLastPara="1" vertOverflow="ellipsis" vert="horz" wrap="square" anchor="ctr" anchorCtr="1"/>
            <a:lstStyle/>
            <a:p>
              <a:pPr>
                <a:defRPr sz="1000" b="0" i="1" u="none" strike="noStrike" kern="1200" baseline="0">
                  <a:solidFill>
                    <a:schemeClr val="accent6"/>
                  </a:solidFill>
                  <a:latin typeface="Times New Roman" panose="02020603050405020304" pitchFamily="18" charset="0"/>
                  <a:ea typeface="+mn-ea"/>
                  <a:cs typeface="Times New Roman" panose="02020603050405020304" pitchFamily="18" charset="0"/>
                </a:defRPr>
              </a:pPr>
              <a:endParaRPr lang="lv-LV"/>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6"/>
                </a:solidFill>
                <a:latin typeface="Times New Roman" panose="02020603050405020304" pitchFamily="18" charset="0"/>
                <a:ea typeface="+mn-ea"/>
                <a:cs typeface="Times New Roman" panose="02020603050405020304" pitchFamily="18" charset="0"/>
              </a:defRPr>
            </a:pPr>
            <a:endParaRPr lang="lv-LV"/>
          </a:p>
        </c:txPr>
        <c:crossAx val="13687228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6"/>
              </a:solidFill>
              <a:latin typeface="Times New Roman" panose="02020603050405020304" pitchFamily="18" charset="0"/>
              <a:ea typeface="+mn-ea"/>
              <a:cs typeface="Times New Roman" panose="02020603050405020304" pitchFamily="18" charset="0"/>
            </a:defRPr>
          </a:pPr>
          <a:endParaRPr lang="lv-LV"/>
        </a:p>
      </c:txPr>
    </c:legend>
    <c:plotVisOnly val="1"/>
    <c:dispBlanksAs val="gap"/>
    <c:showDLblsOverMax val="0"/>
  </c:chart>
  <c:spPr>
    <a:noFill/>
    <a:ln>
      <a:noFill/>
    </a:ln>
    <a:effectLst/>
  </c:spPr>
  <c:txPr>
    <a:bodyPr/>
    <a:lstStyle/>
    <a:p>
      <a:pPr>
        <a:defRPr>
          <a:solidFill>
            <a:schemeClr val="accent6"/>
          </a:solidFill>
          <a:latin typeface="Times New Roman" panose="02020603050405020304" pitchFamily="18" charset="0"/>
          <a:cs typeface="Times New Roman" panose="02020603050405020304" pitchFamily="18" charset="0"/>
        </a:defRPr>
      </a:pPr>
      <a:endParaRPr lang="lv-LV"/>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75000"/>
                    <a:lumOff val="25000"/>
                  </a:schemeClr>
                </a:solidFill>
                <a:latin typeface="+mn-lt"/>
                <a:ea typeface="+mn-ea"/>
                <a:cs typeface="+mn-cs"/>
              </a:defRPr>
            </a:pPr>
            <a:r>
              <a:rPr lang="lv-LV" sz="1200" b="0" i="0" baseline="0" dirty="0">
                <a:effectLst/>
              </a:rPr>
              <a:t>Patēriņam Latvijā nodotā </a:t>
            </a:r>
            <a:r>
              <a:rPr lang="lv-LV" sz="1200" b="1" i="0" u="sng" baseline="0" dirty="0">
                <a:effectLst>
                  <a:outerShdw blurRad="38100" dist="38100" dir="2700000" algn="tl" rotWithShape="0">
                    <a:srgbClr val="000000">
                      <a:alpha val="43000"/>
                    </a:srgbClr>
                  </a:outerShdw>
                </a:effectLst>
              </a:rPr>
              <a:t>karsējamā tabaka</a:t>
            </a:r>
            <a:r>
              <a:rPr lang="lv-LV" sz="1200" b="0" i="0" baseline="0" dirty="0">
                <a:effectLst/>
              </a:rPr>
              <a:t>, </a:t>
            </a:r>
            <a:r>
              <a:rPr lang="lv-LV" sz="1200" b="0" i="1" baseline="0" dirty="0">
                <a:effectLst/>
              </a:rPr>
              <a:t>kg</a:t>
            </a:r>
            <a:endParaRPr lang="lv-LV" sz="1200" dirty="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75000"/>
                  <a:lumOff val="25000"/>
                </a:schemeClr>
              </a:solidFill>
              <a:latin typeface="+mn-lt"/>
              <a:ea typeface="+mn-ea"/>
              <a:cs typeface="+mn-cs"/>
            </a:defRPr>
          </a:pPr>
          <a:endParaRPr lang="lv-LV"/>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'Patēriņš tabaka'!$O$133:$O$135</c:f>
              <c:strCache>
                <c:ptCount val="3"/>
                <c:pt idx="0">
                  <c:v>2020.gada 4 mēnešos</c:v>
                </c:pt>
                <c:pt idx="1">
                  <c:v>2021.gada 4 mēnešos</c:v>
                </c:pt>
                <c:pt idx="2">
                  <c:v>2022.gada 4 mēnešos</c:v>
                </c:pt>
              </c:strCache>
            </c:strRef>
          </c:cat>
          <c:val>
            <c:numRef>
              <c:f>'Patēriņš tabaka'!$P$133:$P$135</c:f>
              <c:numCache>
                <c:formatCode>#,##0</c:formatCode>
                <c:ptCount val="3"/>
                <c:pt idx="0">
                  <c:v>19562</c:v>
                </c:pt>
                <c:pt idx="1">
                  <c:v>14407.1</c:v>
                </c:pt>
                <c:pt idx="2">
                  <c:v>17980.47</c:v>
                </c:pt>
              </c:numCache>
            </c:numRef>
          </c:val>
          <c:extLst>
            <c:ext xmlns:c16="http://schemas.microsoft.com/office/drawing/2014/chart" uri="{C3380CC4-5D6E-409C-BE32-E72D297353CC}">
              <c16:uniqueId val="{00000000-FCF6-43DF-8D07-322CB7F75DF1}"/>
            </c:ext>
          </c:extLst>
        </c:ser>
        <c:dLbls>
          <c:showLegendKey val="0"/>
          <c:showVal val="0"/>
          <c:showCatName val="0"/>
          <c:showSerName val="0"/>
          <c:showPercent val="0"/>
          <c:showBubbleSize val="0"/>
        </c:dLbls>
        <c:gapWidth val="219"/>
        <c:overlap val="-27"/>
        <c:axId val="671270079"/>
        <c:axId val="851734591"/>
      </c:barChart>
      <c:catAx>
        <c:axId val="671270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lv-LV"/>
          </a:p>
        </c:txPr>
        <c:crossAx val="851734591"/>
        <c:crosses val="autoZero"/>
        <c:auto val="1"/>
        <c:lblAlgn val="ctr"/>
        <c:lblOffset val="100"/>
        <c:noMultiLvlLbl val="0"/>
      </c:catAx>
      <c:valAx>
        <c:axId val="851734591"/>
        <c:scaling>
          <c:orientation val="minMax"/>
        </c:scaling>
        <c:delete val="0"/>
        <c:axPos val="l"/>
        <c:title>
          <c:tx>
            <c:rich>
              <a:bodyPr rot="-5400000" spcFirstLastPara="1" vertOverflow="ellipsis" vert="horz" wrap="square" anchor="ctr" anchorCtr="1"/>
              <a:lstStyle/>
              <a:p>
                <a:pPr>
                  <a:defRPr sz="1000" b="0" i="1" u="none" strike="noStrike" kern="1200" baseline="0">
                    <a:solidFill>
                      <a:schemeClr val="tx1">
                        <a:lumMod val="75000"/>
                        <a:lumOff val="25000"/>
                      </a:schemeClr>
                    </a:solidFill>
                    <a:latin typeface="+mn-lt"/>
                    <a:ea typeface="+mn-ea"/>
                    <a:cs typeface="+mn-cs"/>
                  </a:defRPr>
                </a:pPr>
                <a:r>
                  <a:rPr lang="lv-LV" i="1" dirty="0"/>
                  <a:t>Kg</a:t>
                </a:r>
              </a:p>
            </c:rich>
          </c:tx>
          <c:overlay val="0"/>
          <c:spPr>
            <a:noFill/>
            <a:ln>
              <a:noFill/>
            </a:ln>
            <a:effectLst/>
          </c:spPr>
          <c:txPr>
            <a:bodyPr rot="-5400000" spcFirstLastPara="1" vertOverflow="ellipsis" vert="horz" wrap="square" anchor="ctr" anchorCtr="1"/>
            <a:lstStyle/>
            <a:p>
              <a:pPr>
                <a:defRPr sz="1000" b="0" i="1" u="none" strike="noStrike" kern="1200" baseline="0">
                  <a:solidFill>
                    <a:schemeClr val="tx1">
                      <a:lumMod val="75000"/>
                      <a:lumOff val="25000"/>
                    </a:schemeClr>
                  </a:solidFill>
                  <a:latin typeface="+mn-lt"/>
                  <a:ea typeface="+mn-ea"/>
                  <a:cs typeface="+mn-cs"/>
                </a:defRPr>
              </a:pPr>
              <a:endParaRPr lang="lv-LV"/>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lv-LV"/>
          </a:p>
        </c:txPr>
        <c:crossAx val="671270079"/>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lumMod val="75000"/>
              <a:lumOff val="25000"/>
            </a:schemeClr>
          </a:solidFill>
        </a:defRPr>
      </a:pPr>
      <a:endParaRPr lang="lv-LV"/>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accent6">
                    <a:lumMod val="50000"/>
                  </a:schemeClr>
                </a:solidFill>
                <a:latin typeface="+mn-lt"/>
                <a:ea typeface="+mn-ea"/>
                <a:cs typeface="+mn-cs"/>
              </a:defRPr>
            </a:pPr>
            <a:r>
              <a:rPr lang="lv-LV" sz="1200" dirty="0">
                <a:solidFill>
                  <a:schemeClr val="accent6">
                    <a:lumMod val="50000"/>
                  </a:schemeClr>
                </a:solidFill>
              </a:rPr>
              <a:t>Patēriņam</a:t>
            </a:r>
            <a:r>
              <a:rPr lang="lv-LV" sz="1200" baseline="0" dirty="0">
                <a:solidFill>
                  <a:schemeClr val="accent6">
                    <a:lumMod val="50000"/>
                  </a:schemeClr>
                </a:solidFill>
              </a:rPr>
              <a:t> Latvijā nodotie </a:t>
            </a:r>
            <a:r>
              <a:rPr lang="lv-LV" sz="1200" i="0" u="sng" baseline="0" dirty="0">
                <a:solidFill>
                  <a:schemeClr val="accent6">
                    <a:lumMod val="50000"/>
                  </a:schemeClr>
                </a:solidFill>
                <a:effectLst>
                  <a:outerShdw blurRad="38100" dist="38100" dir="2700000" algn="tl">
                    <a:srgbClr val="000000">
                      <a:alpha val="43137"/>
                    </a:srgbClr>
                  </a:outerShdw>
                </a:effectLst>
              </a:rPr>
              <a:t>e-šķidrumi</a:t>
            </a:r>
            <a:r>
              <a:rPr lang="lv-LV" sz="1200" baseline="0" dirty="0">
                <a:solidFill>
                  <a:schemeClr val="accent6">
                    <a:lumMod val="50000"/>
                  </a:schemeClr>
                </a:solidFill>
              </a:rPr>
              <a:t>, </a:t>
            </a:r>
            <a:r>
              <a:rPr lang="lv-LV" sz="1200" i="1" baseline="0" dirty="0">
                <a:solidFill>
                  <a:schemeClr val="accent6">
                    <a:lumMod val="50000"/>
                  </a:schemeClr>
                </a:solidFill>
              </a:rPr>
              <a:t>tūkst. ml</a:t>
            </a:r>
            <a:endParaRPr lang="lv-LV" sz="1200" i="1" dirty="0">
              <a:solidFill>
                <a:schemeClr val="accent6">
                  <a:lumMod val="50000"/>
                </a:schemeClr>
              </a:solidFill>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accent6">
                  <a:lumMod val="50000"/>
                </a:schemeClr>
              </a:solidFill>
              <a:latin typeface="+mn-lt"/>
              <a:ea typeface="+mn-ea"/>
              <a:cs typeface="+mn-cs"/>
            </a:defRPr>
          </a:pPr>
          <a:endParaRPr lang="lv-LV"/>
        </a:p>
      </c:txPr>
    </c:title>
    <c:autoTitleDeleted val="0"/>
    <c:plotArea>
      <c:layout>
        <c:manualLayout>
          <c:layoutTarget val="inner"/>
          <c:xMode val="edge"/>
          <c:yMode val="edge"/>
          <c:x val="0.18849880059232707"/>
          <c:y val="0.22763888888888889"/>
          <c:w val="0.75043249711759663"/>
          <c:h val="0.57137394284047816"/>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'E-cigaretes '!$M$43:$M$45</c:f>
              <c:strCache>
                <c:ptCount val="3"/>
                <c:pt idx="0">
                  <c:v>2020.gada
4 mēneši</c:v>
                </c:pt>
                <c:pt idx="1">
                  <c:v>2021.gada
4 mēneši</c:v>
                </c:pt>
                <c:pt idx="2">
                  <c:v>2022.gada
4 mēneši</c:v>
                </c:pt>
              </c:strCache>
            </c:strRef>
          </c:cat>
          <c:val>
            <c:numRef>
              <c:f>'E-cigaretes '!$N$43:$N$45</c:f>
              <c:numCache>
                <c:formatCode>#,##0</c:formatCode>
                <c:ptCount val="3"/>
                <c:pt idx="0">
                  <c:v>1439.5897999999997</c:v>
                </c:pt>
                <c:pt idx="1">
                  <c:v>5273.0565999999999</c:v>
                </c:pt>
                <c:pt idx="2">
                  <c:v>11965.977199999999</c:v>
                </c:pt>
              </c:numCache>
            </c:numRef>
          </c:val>
          <c:extLst>
            <c:ext xmlns:c16="http://schemas.microsoft.com/office/drawing/2014/chart" uri="{C3380CC4-5D6E-409C-BE32-E72D297353CC}">
              <c16:uniqueId val="{00000000-7C2E-4E6C-88E9-AD5AC57FE897}"/>
            </c:ext>
          </c:extLst>
        </c:ser>
        <c:dLbls>
          <c:showLegendKey val="0"/>
          <c:showVal val="0"/>
          <c:showCatName val="0"/>
          <c:showSerName val="0"/>
          <c:showPercent val="0"/>
          <c:showBubbleSize val="0"/>
        </c:dLbls>
        <c:gapWidth val="219"/>
        <c:overlap val="-27"/>
        <c:axId val="671285679"/>
        <c:axId val="851720447"/>
      </c:barChart>
      <c:catAx>
        <c:axId val="671285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851720447"/>
        <c:crosses val="autoZero"/>
        <c:auto val="1"/>
        <c:lblAlgn val="ctr"/>
        <c:lblOffset val="100"/>
        <c:noMultiLvlLbl val="0"/>
      </c:catAx>
      <c:valAx>
        <c:axId val="851720447"/>
        <c:scaling>
          <c:orientation val="minMax"/>
        </c:scaling>
        <c:delete val="0"/>
        <c:axPos val="l"/>
        <c:title>
          <c:tx>
            <c:rich>
              <a:bodyPr rot="-5400000" spcFirstLastPara="1" vertOverflow="ellipsis" vert="horz" wrap="square" anchor="ctr" anchorCtr="1"/>
              <a:lstStyle/>
              <a:p>
                <a:pPr>
                  <a:defRPr sz="1000" b="0" i="1" u="none" strike="noStrike" kern="1200" baseline="0">
                    <a:solidFill>
                      <a:schemeClr val="tx1">
                        <a:lumMod val="65000"/>
                        <a:lumOff val="35000"/>
                      </a:schemeClr>
                    </a:solidFill>
                    <a:latin typeface="+mn-lt"/>
                    <a:ea typeface="+mn-ea"/>
                    <a:cs typeface="+mn-cs"/>
                  </a:defRPr>
                </a:pPr>
                <a:r>
                  <a:rPr lang="lv-LV" i="1" dirty="0"/>
                  <a:t>tūkst. ml</a:t>
                </a:r>
              </a:p>
            </c:rich>
          </c:tx>
          <c:overlay val="0"/>
          <c:spPr>
            <a:noFill/>
            <a:ln>
              <a:noFill/>
            </a:ln>
            <a:effectLst/>
          </c:spPr>
          <c:txPr>
            <a:bodyPr rot="-5400000" spcFirstLastPara="1" vertOverflow="ellipsis" vert="horz" wrap="square" anchor="ctr" anchorCtr="1"/>
            <a:lstStyle/>
            <a:p>
              <a:pPr>
                <a:defRPr sz="1000" b="0" i="1" u="none" strike="noStrike" kern="1200" baseline="0">
                  <a:solidFill>
                    <a:schemeClr val="tx1">
                      <a:lumMod val="65000"/>
                      <a:lumOff val="35000"/>
                    </a:schemeClr>
                  </a:solidFill>
                  <a:latin typeface="+mn-lt"/>
                  <a:ea typeface="+mn-ea"/>
                  <a:cs typeface="+mn-cs"/>
                </a:defRPr>
              </a:pPr>
              <a:endParaRPr lang="lv-LV"/>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671285679"/>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accent1">
                    <a:lumMod val="25000"/>
                    <a:lumOff val="75000"/>
                  </a:schemeClr>
                </a:solidFill>
                <a:latin typeface="+mn-lt"/>
                <a:ea typeface="+mn-ea"/>
                <a:cs typeface="+mn-cs"/>
              </a:defRPr>
            </a:pPr>
            <a:r>
              <a:rPr lang="lv-LV" sz="1200" dirty="0">
                <a:solidFill>
                  <a:schemeClr val="accent6">
                    <a:lumMod val="50000"/>
                  </a:schemeClr>
                </a:solidFill>
              </a:rPr>
              <a:t>Patēriņam Latvijā nodotie </a:t>
            </a:r>
            <a:r>
              <a:rPr lang="lv-LV" sz="1200" b="1" u="sng" dirty="0">
                <a:solidFill>
                  <a:schemeClr val="accent6">
                    <a:lumMod val="50000"/>
                  </a:schemeClr>
                </a:solidFill>
                <a:effectLst>
                  <a:outerShdw blurRad="38100" dist="38100" dir="2700000" algn="tl">
                    <a:srgbClr val="000000">
                      <a:alpha val="43137"/>
                    </a:srgbClr>
                  </a:outerShdw>
                </a:effectLst>
              </a:rPr>
              <a:t>tabakas aizstājējprodukti</a:t>
            </a:r>
            <a:r>
              <a:rPr lang="lv-LV" sz="1200" dirty="0">
                <a:solidFill>
                  <a:schemeClr val="accent6">
                    <a:lumMod val="50000"/>
                  </a:schemeClr>
                </a:solidFill>
              </a:rPr>
              <a:t>, </a:t>
            </a:r>
            <a:r>
              <a:rPr lang="lv-LV" sz="1200" i="1" dirty="0">
                <a:solidFill>
                  <a:schemeClr val="accent6">
                    <a:lumMod val="50000"/>
                  </a:schemeClr>
                </a:solidFill>
              </a:rPr>
              <a:t>kg</a:t>
            </a:r>
            <a:endParaRPr lang="en-US" sz="1200" i="1" dirty="0">
              <a:solidFill>
                <a:schemeClr val="accent6">
                  <a:lumMod val="50000"/>
                </a:schemeClr>
              </a:solidFill>
            </a:endParaRPr>
          </a:p>
        </c:rich>
      </c:tx>
      <c:overlay val="1"/>
      <c:spPr>
        <a:noFill/>
        <a:ln>
          <a:noFill/>
        </a:ln>
        <a:effectLst/>
      </c:spPr>
      <c:txPr>
        <a:bodyPr rot="0" spcFirstLastPara="1" vertOverflow="ellipsis" vert="horz" wrap="square" anchor="ctr" anchorCtr="1"/>
        <a:lstStyle/>
        <a:p>
          <a:pPr>
            <a:defRPr sz="1200" b="0" i="0" u="none" strike="noStrike" kern="1200" spc="0" baseline="0">
              <a:solidFill>
                <a:schemeClr val="accent1">
                  <a:lumMod val="25000"/>
                  <a:lumOff val="75000"/>
                </a:schemeClr>
              </a:solidFill>
              <a:latin typeface="+mn-lt"/>
              <a:ea typeface="+mn-ea"/>
              <a:cs typeface="+mn-cs"/>
            </a:defRPr>
          </a:pPr>
          <a:endParaRPr lang="lv-LV"/>
        </a:p>
      </c:txPr>
    </c:title>
    <c:autoTitleDeleted val="0"/>
    <c:plotArea>
      <c:layout>
        <c:manualLayout>
          <c:layoutTarget val="inner"/>
          <c:xMode val="edge"/>
          <c:yMode val="edge"/>
          <c:x val="0.26881230846627086"/>
          <c:y val="0.2055719979076468"/>
          <c:w val="0.6976572880744093"/>
          <c:h val="0.58629593848345274"/>
        </c:manualLayout>
      </c:layout>
      <c:barChart>
        <c:barDir val="col"/>
        <c:grouping val="clustered"/>
        <c:varyColors val="0"/>
        <c:ser>
          <c:idx val="0"/>
          <c:order val="0"/>
          <c:tx>
            <c:strRef>
              <c:f>'Tabakas aizstājējprodukti'!$B$56</c:f>
              <c:strCache>
                <c:ptCount val="1"/>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'Tabakas aizstājējprodukti'!$A$57:$A$58</c:f>
              <c:strCache>
                <c:ptCount val="2"/>
                <c:pt idx="0">
                  <c:v>2021.gada 4 mēnešos</c:v>
                </c:pt>
                <c:pt idx="1">
                  <c:v>2022.gada 4 mēnešos </c:v>
                </c:pt>
              </c:strCache>
            </c:strRef>
          </c:cat>
          <c:val>
            <c:numRef>
              <c:f>'Tabakas aizstājējprodukti'!$B$57:$B$58</c:f>
              <c:numCache>
                <c:formatCode>#\ ##0.0</c:formatCode>
                <c:ptCount val="2"/>
                <c:pt idx="0">
                  <c:v>1644.3040000000001</c:v>
                </c:pt>
                <c:pt idx="1">
                  <c:v>4375.2665999999999</c:v>
                </c:pt>
              </c:numCache>
            </c:numRef>
          </c:val>
          <c:extLst>
            <c:ext xmlns:c16="http://schemas.microsoft.com/office/drawing/2014/chart" uri="{C3380CC4-5D6E-409C-BE32-E72D297353CC}">
              <c16:uniqueId val="{00000000-F5D5-44C1-A818-E5285C3FFF17}"/>
            </c:ext>
          </c:extLst>
        </c:ser>
        <c:dLbls>
          <c:dLblPos val="outEnd"/>
          <c:showLegendKey val="0"/>
          <c:showVal val="1"/>
          <c:showCatName val="0"/>
          <c:showSerName val="0"/>
          <c:showPercent val="0"/>
          <c:showBubbleSize val="0"/>
        </c:dLbls>
        <c:gapWidth val="150"/>
        <c:axId val="831199839"/>
        <c:axId val="851738335"/>
      </c:barChart>
      <c:catAx>
        <c:axId val="831199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851738335"/>
        <c:crosses val="autoZero"/>
        <c:auto val="1"/>
        <c:lblAlgn val="ctr"/>
        <c:lblOffset val="100"/>
        <c:noMultiLvlLbl val="0"/>
      </c:catAx>
      <c:valAx>
        <c:axId val="851738335"/>
        <c:scaling>
          <c:orientation val="minMax"/>
        </c:scaling>
        <c:delete val="0"/>
        <c:axPos val="l"/>
        <c:title>
          <c:tx>
            <c:rich>
              <a:bodyPr rot="-5400000" spcFirstLastPara="1" vertOverflow="ellipsis" vert="horz" wrap="square" anchor="ctr" anchorCtr="1"/>
              <a:lstStyle/>
              <a:p>
                <a:pPr>
                  <a:defRPr sz="1000" b="0" i="1" u="none" strike="noStrike" kern="1200" baseline="0">
                    <a:solidFill>
                      <a:schemeClr val="tx1">
                        <a:lumMod val="65000"/>
                        <a:lumOff val="35000"/>
                      </a:schemeClr>
                    </a:solidFill>
                    <a:latin typeface="+mn-lt"/>
                    <a:ea typeface="+mn-ea"/>
                    <a:cs typeface="+mn-cs"/>
                  </a:defRPr>
                </a:pPr>
                <a:r>
                  <a:rPr lang="lv-LV" i="1" dirty="0"/>
                  <a:t>kg</a:t>
                </a:r>
              </a:p>
            </c:rich>
          </c:tx>
          <c:overlay val="0"/>
          <c:spPr>
            <a:noFill/>
            <a:ln>
              <a:noFill/>
            </a:ln>
            <a:effectLst/>
          </c:spPr>
          <c:txPr>
            <a:bodyPr rot="-5400000" spcFirstLastPara="1" vertOverflow="ellipsis" vert="horz" wrap="square" anchor="ctr" anchorCtr="1"/>
            <a:lstStyle/>
            <a:p>
              <a:pPr>
                <a:defRPr sz="1000" b="0" i="1" u="none" strike="noStrike" kern="1200" baseline="0">
                  <a:solidFill>
                    <a:schemeClr val="tx1">
                      <a:lumMod val="65000"/>
                      <a:lumOff val="35000"/>
                    </a:schemeClr>
                  </a:solidFill>
                  <a:latin typeface="+mn-lt"/>
                  <a:ea typeface="+mn-ea"/>
                  <a:cs typeface="+mn-cs"/>
                </a:defRPr>
              </a:pPr>
              <a:endParaRPr lang="lv-LV"/>
            </a:p>
          </c:txPr>
        </c:title>
        <c:numFmt formatCode="#\ ##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831199839"/>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r>
              <a:rPr lang="lv-LV" dirty="0"/>
              <a:t>Patēriņam Latvijā nodotā </a:t>
            </a:r>
            <a:r>
              <a:rPr lang="lv-LV" b="1" u="sng" dirty="0">
                <a:effectLst>
                  <a:outerShdw blurRad="38100" dist="38100" dir="2700000" algn="tl">
                    <a:srgbClr val="000000">
                      <a:alpha val="43137"/>
                    </a:srgbClr>
                  </a:outerShdw>
                </a:effectLst>
              </a:rPr>
              <a:t>karsējamā tabaka</a:t>
            </a:r>
            <a:r>
              <a:rPr lang="lv-LV" dirty="0"/>
              <a:t>, </a:t>
            </a:r>
            <a:r>
              <a:rPr lang="lv-LV" i="1" dirty="0"/>
              <a:t>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lv-LV"/>
        </a:p>
      </c:txPr>
    </c:title>
    <c:autoTitleDeleted val="0"/>
    <c:plotArea>
      <c:layout>
        <c:manualLayout>
          <c:layoutTarget val="inner"/>
          <c:xMode val="edge"/>
          <c:yMode val="edge"/>
          <c:x val="0.13360004429207362"/>
          <c:y val="0.2086629726763598"/>
          <c:w val="0.80441294118252971"/>
          <c:h val="0.47896288467588427"/>
        </c:manualLayout>
      </c:layout>
      <c:lineChart>
        <c:grouping val="standard"/>
        <c:varyColors val="0"/>
        <c:ser>
          <c:idx val="2"/>
          <c:order val="2"/>
          <c:tx>
            <c:strRef>
              <c:f>'Patēriņš tabaka'!$A$121</c:f>
              <c:strCache>
                <c:ptCount val="1"/>
                <c:pt idx="0">
                  <c:v>2020.gads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'Patēriņš tabaka'!$B$5:$M$5</c:f>
              <c:strCache>
                <c:ptCount val="12"/>
                <c:pt idx="0">
                  <c:v>janvāris </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f>'Patēriņš tabaka'!$B$121:$M$121</c:f>
              <c:numCache>
                <c:formatCode>#,##0</c:formatCode>
                <c:ptCount val="12"/>
                <c:pt idx="0">
                  <c:v>5015</c:v>
                </c:pt>
                <c:pt idx="1">
                  <c:v>4202</c:v>
                </c:pt>
                <c:pt idx="2">
                  <c:v>5253</c:v>
                </c:pt>
                <c:pt idx="3">
                  <c:v>5092</c:v>
                </c:pt>
                <c:pt idx="4">
                  <c:v>4103.2299999999996</c:v>
                </c:pt>
                <c:pt idx="5">
                  <c:v>6292</c:v>
                </c:pt>
                <c:pt idx="6">
                  <c:v>6127</c:v>
                </c:pt>
                <c:pt idx="7">
                  <c:v>6059</c:v>
                </c:pt>
                <c:pt idx="8">
                  <c:v>6084.13</c:v>
                </c:pt>
                <c:pt idx="9">
                  <c:v>6052.04</c:v>
                </c:pt>
                <c:pt idx="10">
                  <c:v>5615.15</c:v>
                </c:pt>
                <c:pt idx="11">
                  <c:v>12460.77</c:v>
                </c:pt>
              </c:numCache>
            </c:numRef>
          </c:val>
          <c:smooth val="0"/>
          <c:extLst>
            <c:ext xmlns:c16="http://schemas.microsoft.com/office/drawing/2014/chart" uri="{C3380CC4-5D6E-409C-BE32-E72D297353CC}">
              <c16:uniqueId val="{00000000-5958-46F4-B120-4494A9763EB5}"/>
            </c:ext>
          </c:extLst>
        </c:ser>
        <c:ser>
          <c:idx val="3"/>
          <c:order val="3"/>
          <c:tx>
            <c:strRef>
              <c:f>'Patēriņš tabaka'!$A$122</c:f>
              <c:strCache>
                <c:ptCount val="1"/>
                <c:pt idx="0">
                  <c:v>2021.gads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'Patēriņš tabaka'!$B$5:$M$5</c:f>
              <c:strCache>
                <c:ptCount val="12"/>
                <c:pt idx="0">
                  <c:v>janvāris </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f>'Patēriņš tabaka'!$B$122:$M$122</c:f>
              <c:numCache>
                <c:formatCode>#,##0</c:formatCode>
                <c:ptCount val="12"/>
                <c:pt idx="0">
                  <c:v>1049</c:v>
                </c:pt>
                <c:pt idx="1">
                  <c:v>3517.1</c:v>
                </c:pt>
                <c:pt idx="2">
                  <c:v>5069</c:v>
                </c:pt>
                <c:pt idx="3">
                  <c:v>4772</c:v>
                </c:pt>
                <c:pt idx="4">
                  <c:v>4713</c:v>
                </c:pt>
                <c:pt idx="5">
                  <c:v>22118</c:v>
                </c:pt>
                <c:pt idx="6">
                  <c:v>1029.7</c:v>
                </c:pt>
                <c:pt idx="7">
                  <c:v>1534</c:v>
                </c:pt>
                <c:pt idx="8">
                  <c:v>2338.7800000000002</c:v>
                </c:pt>
                <c:pt idx="9" formatCode="#\ ##0.0">
                  <c:v>2764.26</c:v>
                </c:pt>
                <c:pt idx="10">
                  <c:v>3455.91</c:v>
                </c:pt>
                <c:pt idx="11">
                  <c:v>5734.97</c:v>
                </c:pt>
              </c:numCache>
            </c:numRef>
          </c:val>
          <c:smooth val="0"/>
          <c:extLst>
            <c:ext xmlns:c16="http://schemas.microsoft.com/office/drawing/2014/chart" uri="{C3380CC4-5D6E-409C-BE32-E72D297353CC}">
              <c16:uniqueId val="{00000001-5958-46F4-B120-4494A9763EB5}"/>
            </c:ext>
          </c:extLst>
        </c:ser>
        <c:ser>
          <c:idx val="4"/>
          <c:order val="4"/>
          <c:tx>
            <c:strRef>
              <c:f>'Patēriņš tabaka'!$A$123</c:f>
              <c:strCache>
                <c:ptCount val="1"/>
                <c:pt idx="0">
                  <c:v>2022.gads</c:v>
                </c:pt>
              </c:strCache>
            </c:strRef>
          </c:tx>
          <c:spPr>
            <a:ln w="28575" cap="rnd">
              <a:solidFill>
                <a:srgbClr val="92D050"/>
              </a:solidFill>
              <a:round/>
            </a:ln>
            <a:effectLst/>
          </c:spPr>
          <c:marker>
            <c:symbol val="circle"/>
            <c:size val="5"/>
            <c:spPr>
              <a:solidFill>
                <a:srgbClr val="92D050"/>
              </a:solidFill>
              <a:ln w="9525">
                <a:solidFill>
                  <a:srgbClr val="92D050"/>
                </a:solidFill>
              </a:ln>
              <a:effectLst/>
            </c:spPr>
          </c:marker>
          <c:cat>
            <c:strRef>
              <c:f>'Patēriņš tabaka'!$B$5:$M$5</c:f>
              <c:strCache>
                <c:ptCount val="12"/>
                <c:pt idx="0">
                  <c:v>janvāris </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f>'Patēriņš tabaka'!$B$123:$M$123</c:f>
              <c:numCache>
                <c:formatCode>#,##0</c:formatCode>
                <c:ptCount val="12"/>
                <c:pt idx="0">
                  <c:v>3355.07</c:v>
                </c:pt>
                <c:pt idx="1">
                  <c:v>4214.0200000000004</c:v>
                </c:pt>
                <c:pt idx="2">
                  <c:v>5374.88</c:v>
                </c:pt>
                <c:pt idx="3">
                  <c:v>5036.5</c:v>
                </c:pt>
              </c:numCache>
            </c:numRef>
          </c:val>
          <c:smooth val="0"/>
          <c:extLst>
            <c:ext xmlns:c16="http://schemas.microsoft.com/office/drawing/2014/chart" uri="{C3380CC4-5D6E-409C-BE32-E72D297353CC}">
              <c16:uniqueId val="{00000002-5958-46F4-B120-4494A9763EB5}"/>
            </c:ext>
          </c:extLst>
        </c:ser>
        <c:dLbls>
          <c:showLegendKey val="0"/>
          <c:showVal val="0"/>
          <c:showCatName val="0"/>
          <c:showSerName val="0"/>
          <c:showPercent val="0"/>
          <c:showBubbleSize val="0"/>
        </c:dLbls>
        <c:marker val="1"/>
        <c:smooth val="0"/>
        <c:axId val="1256538367"/>
        <c:axId val="1256530047"/>
        <c:extLst>
          <c:ext xmlns:c15="http://schemas.microsoft.com/office/drawing/2012/chart" uri="{02D57815-91ED-43cb-92C2-25804820EDAC}">
            <c15:filteredLineSeries>
              <c15:ser>
                <c:idx val="0"/>
                <c:order val="0"/>
                <c:tx>
                  <c:strRef>
                    <c:extLst>
                      <c:ext uri="{02D57815-91ED-43cb-92C2-25804820EDAC}">
                        <c15:formulaRef>
                          <c15:sqref>'Patēriņš tabaka'!$A$119</c15:sqref>
                        </c15:formulaRef>
                      </c:ext>
                    </c:extLst>
                    <c:strCache>
                      <c:ptCount val="1"/>
                      <c:pt idx="0">
                        <c:v>2018.gads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extLst>
                      <c:ext uri="{02D57815-91ED-43cb-92C2-25804820EDAC}">
                        <c15:formulaRef>
                          <c15:sqref>'Patēriņš tabaka'!$B$5:$M$5</c15:sqref>
                        </c15:formulaRef>
                      </c:ext>
                    </c:extLst>
                    <c:strCache>
                      <c:ptCount val="12"/>
                      <c:pt idx="0">
                        <c:v>janvāris </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extLst>
                      <c:ext uri="{02D57815-91ED-43cb-92C2-25804820EDAC}">
                        <c15:formulaRef>
                          <c15:sqref>'Patēriņš tabaka'!$B$119:$M$119</c15:sqref>
                        </c15:formulaRef>
                      </c:ext>
                    </c:extLst>
                    <c:numCache>
                      <c:formatCode>General</c:formatCode>
                      <c:ptCount val="12"/>
                      <c:pt idx="2" formatCode="#,##0">
                        <c:v>268</c:v>
                      </c:pt>
                      <c:pt idx="3" formatCode="#,##0">
                        <c:v>64</c:v>
                      </c:pt>
                      <c:pt idx="4" formatCode="#,##0">
                        <c:v>102</c:v>
                      </c:pt>
                      <c:pt idx="5" formatCode="#,##0">
                        <c:v>335</c:v>
                      </c:pt>
                      <c:pt idx="6" formatCode="#,##0">
                        <c:v>314</c:v>
                      </c:pt>
                      <c:pt idx="7" formatCode="#,##0">
                        <c:v>406</c:v>
                      </c:pt>
                      <c:pt idx="8" formatCode="#,##0">
                        <c:v>500</c:v>
                      </c:pt>
                      <c:pt idx="9" formatCode="#,##0">
                        <c:v>677</c:v>
                      </c:pt>
                      <c:pt idx="10" formatCode="#,##0">
                        <c:v>824</c:v>
                      </c:pt>
                      <c:pt idx="11" formatCode="#,##0">
                        <c:v>1083</c:v>
                      </c:pt>
                    </c:numCache>
                  </c:numRef>
                </c:val>
                <c:smooth val="0"/>
                <c:extLst>
                  <c:ext xmlns:c16="http://schemas.microsoft.com/office/drawing/2014/chart" uri="{C3380CC4-5D6E-409C-BE32-E72D297353CC}">
                    <c16:uniqueId val="{00000003-5958-46F4-B120-4494A9763EB5}"/>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'Patēriņš tabaka'!$A$120</c15:sqref>
                        </c15:formulaRef>
                      </c:ext>
                    </c:extLst>
                    <c:strCache>
                      <c:ptCount val="1"/>
                      <c:pt idx="0">
                        <c:v>2019.gads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extLst xmlns:c15="http://schemas.microsoft.com/office/drawing/2012/chart">
                      <c:ext xmlns:c15="http://schemas.microsoft.com/office/drawing/2012/chart" uri="{02D57815-91ED-43cb-92C2-25804820EDAC}">
                        <c15:formulaRef>
                          <c15:sqref>'Patēriņš tabaka'!$B$5:$M$5</c15:sqref>
                        </c15:formulaRef>
                      </c:ext>
                    </c:extLst>
                    <c:strCache>
                      <c:ptCount val="12"/>
                      <c:pt idx="0">
                        <c:v>janvāris </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extLst xmlns:c15="http://schemas.microsoft.com/office/drawing/2012/chart">
                      <c:ext xmlns:c15="http://schemas.microsoft.com/office/drawing/2012/chart" uri="{02D57815-91ED-43cb-92C2-25804820EDAC}">
                        <c15:formulaRef>
                          <c15:sqref>'Patēriņš tabaka'!$B$120:$M$120</c15:sqref>
                        </c15:formulaRef>
                      </c:ext>
                    </c:extLst>
                    <c:numCache>
                      <c:formatCode>#,##0</c:formatCode>
                      <c:ptCount val="12"/>
                      <c:pt idx="0">
                        <c:v>1819</c:v>
                      </c:pt>
                      <c:pt idx="1">
                        <c:v>989</c:v>
                      </c:pt>
                      <c:pt idx="2">
                        <c:v>1325</c:v>
                      </c:pt>
                      <c:pt idx="3">
                        <c:v>2473</c:v>
                      </c:pt>
                      <c:pt idx="4">
                        <c:v>2777</c:v>
                      </c:pt>
                      <c:pt idx="5">
                        <c:v>2276</c:v>
                      </c:pt>
                      <c:pt idx="6">
                        <c:v>2909</c:v>
                      </c:pt>
                      <c:pt idx="7">
                        <c:v>3769</c:v>
                      </c:pt>
                      <c:pt idx="8">
                        <c:v>3191</c:v>
                      </c:pt>
                      <c:pt idx="9">
                        <c:v>3591</c:v>
                      </c:pt>
                      <c:pt idx="10">
                        <c:v>3461</c:v>
                      </c:pt>
                      <c:pt idx="11">
                        <c:v>4454</c:v>
                      </c:pt>
                    </c:numCache>
                  </c:numRef>
                </c:val>
                <c:smooth val="0"/>
                <c:extLst xmlns:c15="http://schemas.microsoft.com/office/drawing/2012/chart">
                  <c:ext xmlns:c16="http://schemas.microsoft.com/office/drawing/2014/chart" uri="{C3380CC4-5D6E-409C-BE32-E72D297353CC}">
                    <c16:uniqueId val="{00000004-5958-46F4-B120-4494A9763EB5}"/>
                  </c:ext>
                </c:extLst>
              </c15:ser>
            </c15:filteredLineSeries>
          </c:ext>
        </c:extLst>
      </c:lineChart>
      <c:catAx>
        <c:axId val="12565383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lv-LV"/>
          </a:p>
        </c:txPr>
        <c:crossAx val="1256530047"/>
        <c:crosses val="autoZero"/>
        <c:auto val="1"/>
        <c:lblAlgn val="ctr"/>
        <c:lblOffset val="100"/>
        <c:noMultiLvlLbl val="0"/>
      </c:catAx>
      <c:valAx>
        <c:axId val="125653004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1"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r>
                  <a:rPr lang="lv-LV" i="1" dirty="0"/>
                  <a:t>kg</a:t>
                </a:r>
              </a:p>
            </c:rich>
          </c:tx>
          <c:overlay val="0"/>
          <c:spPr>
            <a:noFill/>
            <a:ln>
              <a:noFill/>
            </a:ln>
            <a:effectLst/>
          </c:spPr>
          <c:txPr>
            <a:bodyPr rot="-5400000" spcFirstLastPara="1" vertOverflow="ellipsis" vert="horz" wrap="square" anchor="ctr" anchorCtr="1"/>
            <a:lstStyle/>
            <a:p>
              <a:pPr>
                <a:defRPr sz="1000" b="0" i="1"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lv-LV"/>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lv-LV"/>
          </a:p>
        </c:txPr>
        <c:crossAx val="1256538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lv-LV"/>
        </a:p>
      </c:txPr>
    </c:legend>
    <c:plotVisOnly val="1"/>
    <c:dispBlanksAs val="gap"/>
    <c:showDLblsOverMax val="0"/>
  </c:chart>
  <c:spPr>
    <a:noFill/>
    <a:ln>
      <a:noFill/>
    </a:ln>
    <a:effectLst/>
  </c:spPr>
  <c:txPr>
    <a:bodyPr/>
    <a:lstStyle/>
    <a:p>
      <a:pPr>
        <a:defRPr>
          <a:solidFill>
            <a:schemeClr val="tx1">
              <a:lumMod val="50000"/>
              <a:lumOff val="50000"/>
            </a:schemeClr>
          </a:solidFill>
          <a:latin typeface="Times New Roman" panose="02020603050405020304" pitchFamily="18" charset="0"/>
          <a:cs typeface="Times New Roman" panose="02020603050405020304" pitchFamily="18" charset="0"/>
        </a:defRPr>
      </a:pPr>
      <a:endParaRPr lang="lv-LV"/>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400"/>
            </a:pPr>
            <a:r>
              <a:rPr lang="lv-LV" sz="1400" dirty="0"/>
              <a:t>Aprēķinātais akcīzes nodoklis, </a:t>
            </a:r>
            <a:r>
              <a:rPr lang="lv-LV" sz="1400" i="1" dirty="0"/>
              <a:t>EUR</a:t>
            </a:r>
          </a:p>
        </c:rich>
      </c:tx>
      <c:overlay val="0"/>
      <c:spPr>
        <a:noFill/>
        <a:ln>
          <a:noFill/>
        </a:ln>
        <a:effectLst/>
      </c:spPr>
    </c:title>
    <c:autoTitleDeleted val="0"/>
    <c:plotArea>
      <c:layout/>
      <c:lineChart>
        <c:grouping val="standard"/>
        <c:varyColors val="0"/>
        <c:ser>
          <c:idx val="3"/>
          <c:order val="0"/>
          <c:tx>
            <c:strRef>
              <c:f>TABAKA!$A$211</c:f>
              <c:strCache>
                <c:ptCount val="1"/>
                <c:pt idx="0">
                  <c:v>2020.gads</c:v>
                </c:pt>
              </c:strCache>
            </c:strRef>
          </c:tx>
          <c:marker>
            <c:symbol val="none"/>
          </c:marker>
          <c:cat>
            <c:strRef>
              <c:f>TABAKA!$B$208:$M$208</c:f>
              <c:strCache>
                <c:ptCount val="12"/>
                <c:pt idx="0">
                  <c:v>Janvāris</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f>TABAKA!$B$211:$M$211</c:f>
              <c:numCache>
                <c:formatCode>#\ ##0.0</c:formatCode>
                <c:ptCount val="12"/>
                <c:pt idx="0">
                  <c:v>376089.59999999998</c:v>
                </c:pt>
                <c:pt idx="1">
                  <c:v>315172.5</c:v>
                </c:pt>
                <c:pt idx="2">
                  <c:v>394051.51</c:v>
                </c:pt>
                <c:pt idx="3">
                  <c:v>381929.1</c:v>
                </c:pt>
                <c:pt idx="4">
                  <c:v>307758.75</c:v>
                </c:pt>
                <c:pt idx="5">
                  <c:v>472015</c:v>
                </c:pt>
                <c:pt idx="6">
                  <c:v>459538.05</c:v>
                </c:pt>
                <c:pt idx="7">
                  <c:v>454595.85</c:v>
                </c:pt>
                <c:pt idx="8">
                  <c:v>456341.41</c:v>
                </c:pt>
                <c:pt idx="9">
                  <c:v>453930.38</c:v>
                </c:pt>
                <c:pt idx="10">
                  <c:v>421140.83</c:v>
                </c:pt>
                <c:pt idx="11">
                  <c:v>934557.53</c:v>
                </c:pt>
              </c:numCache>
            </c:numRef>
          </c:val>
          <c:smooth val="0"/>
          <c:extLst>
            <c:ext xmlns:c16="http://schemas.microsoft.com/office/drawing/2014/chart" uri="{C3380CC4-5D6E-409C-BE32-E72D297353CC}">
              <c16:uniqueId val="{00000000-E2B1-4E54-90CD-E75D4953A71C}"/>
            </c:ext>
          </c:extLst>
        </c:ser>
        <c:ser>
          <c:idx val="4"/>
          <c:order val="1"/>
          <c:tx>
            <c:strRef>
              <c:f>TABAKA!$A$212</c:f>
              <c:strCache>
                <c:ptCount val="1"/>
                <c:pt idx="0">
                  <c:v>2021.gads</c:v>
                </c:pt>
              </c:strCache>
            </c:strRef>
          </c:tx>
          <c:marker>
            <c:symbol val="none"/>
          </c:marker>
          <c:cat>
            <c:strRef>
              <c:f>TABAKA!$B$208:$M$208</c:f>
              <c:strCache>
                <c:ptCount val="12"/>
                <c:pt idx="0">
                  <c:v>Janvāris</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f>TABAKA!$B$212:$M$212</c:f>
              <c:numCache>
                <c:formatCode>#\ ##0.0</c:formatCode>
                <c:ptCount val="12"/>
                <c:pt idx="0">
                  <c:v>167966.42</c:v>
                </c:pt>
                <c:pt idx="1">
                  <c:v>562736</c:v>
                </c:pt>
                <c:pt idx="2">
                  <c:v>812008</c:v>
                </c:pt>
                <c:pt idx="3">
                  <c:v>763560</c:v>
                </c:pt>
                <c:pt idx="4">
                  <c:v>754104</c:v>
                </c:pt>
                <c:pt idx="5">
                  <c:v>3523163.84</c:v>
                </c:pt>
                <c:pt idx="6">
                  <c:v>164822.88</c:v>
                </c:pt>
                <c:pt idx="7">
                  <c:v>245433.76</c:v>
                </c:pt>
                <c:pt idx="8">
                  <c:v>372268.32</c:v>
                </c:pt>
                <c:pt idx="9">
                  <c:v>863162.13</c:v>
                </c:pt>
                <c:pt idx="10">
                  <c:v>1701532.96</c:v>
                </c:pt>
                <c:pt idx="11">
                  <c:v>91169.52</c:v>
                </c:pt>
              </c:numCache>
            </c:numRef>
          </c:val>
          <c:smooth val="0"/>
          <c:extLst>
            <c:ext xmlns:c16="http://schemas.microsoft.com/office/drawing/2014/chart" uri="{C3380CC4-5D6E-409C-BE32-E72D297353CC}">
              <c16:uniqueId val="{00000001-E2B1-4E54-90CD-E75D4953A71C}"/>
            </c:ext>
          </c:extLst>
        </c:ser>
        <c:ser>
          <c:idx val="5"/>
          <c:order val="2"/>
          <c:tx>
            <c:strRef>
              <c:f>TABAKA!$A$213</c:f>
              <c:strCache>
                <c:ptCount val="1"/>
                <c:pt idx="0">
                  <c:v>2022.gads</c:v>
                </c:pt>
              </c:strCache>
            </c:strRef>
          </c:tx>
          <c:marker>
            <c:symbol val="none"/>
          </c:marker>
          <c:cat>
            <c:strRef>
              <c:f>TABAKA!$B$208:$M$208</c:f>
              <c:strCache>
                <c:ptCount val="12"/>
                <c:pt idx="0">
                  <c:v>Janvāris</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f>TABAKA!$B$213:$M$213</c:f>
              <c:numCache>
                <c:formatCode>#\ ##0.0</c:formatCode>
                <c:ptCount val="12"/>
                <c:pt idx="0">
                  <c:v>305892.37</c:v>
                </c:pt>
                <c:pt idx="1">
                  <c:v>500640.35</c:v>
                </c:pt>
                <c:pt idx="2">
                  <c:v>939723.97</c:v>
                </c:pt>
                <c:pt idx="3">
                  <c:v>1030737.25</c:v>
                </c:pt>
              </c:numCache>
            </c:numRef>
          </c:val>
          <c:smooth val="0"/>
          <c:extLst>
            <c:ext xmlns:c16="http://schemas.microsoft.com/office/drawing/2014/chart" uri="{C3380CC4-5D6E-409C-BE32-E72D297353CC}">
              <c16:uniqueId val="{00000002-E2B1-4E54-90CD-E75D4953A71C}"/>
            </c:ext>
          </c:extLst>
        </c:ser>
        <c:ser>
          <c:idx val="0"/>
          <c:order val="3"/>
          <c:tx>
            <c:strRef>
              <c:f>TABAKA!$A$211</c:f>
              <c:strCache>
                <c:ptCount val="1"/>
                <c:pt idx="0">
                  <c:v>2020.gads</c:v>
                </c:pt>
              </c:strCache>
            </c:strRef>
          </c:tx>
          <c:spPr>
            <a:ln w="28575" cap="rnd">
              <a:solidFill>
                <a:schemeClr val="accent1"/>
              </a:solidFill>
              <a:round/>
            </a:ln>
            <a:effectLst/>
          </c:spPr>
          <c:marker>
            <c:symbol val="none"/>
          </c:marker>
          <c:cat>
            <c:strRef>
              <c:f>TABAKA!$B$208:$M$208</c:f>
              <c:strCache>
                <c:ptCount val="12"/>
                <c:pt idx="0">
                  <c:v>Janvāris</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f>TABAKA!$B$211:$M$211</c:f>
              <c:numCache>
                <c:formatCode>#\ ##0.0</c:formatCode>
                <c:ptCount val="12"/>
                <c:pt idx="0">
                  <c:v>376089.59999999998</c:v>
                </c:pt>
                <c:pt idx="1">
                  <c:v>315172.5</c:v>
                </c:pt>
                <c:pt idx="2">
                  <c:v>394051.51</c:v>
                </c:pt>
                <c:pt idx="3">
                  <c:v>381929.1</c:v>
                </c:pt>
                <c:pt idx="4">
                  <c:v>307758.75</c:v>
                </c:pt>
                <c:pt idx="5">
                  <c:v>472015</c:v>
                </c:pt>
                <c:pt idx="6">
                  <c:v>459538.05</c:v>
                </c:pt>
                <c:pt idx="7">
                  <c:v>454595.85</c:v>
                </c:pt>
                <c:pt idx="8">
                  <c:v>456341.41</c:v>
                </c:pt>
                <c:pt idx="9">
                  <c:v>453930.38</c:v>
                </c:pt>
                <c:pt idx="10">
                  <c:v>421140.83</c:v>
                </c:pt>
                <c:pt idx="11">
                  <c:v>934557.53</c:v>
                </c:pt>
              </c:numCache>
            </c:numRef>
          </c:val>
          <c:smooth val="0"/>
          <c:extLst>
            <c:ext xmlns:c16="http://schemas.microsoft.com/office/drawing/2014/chart" uri="{C3380CC4-5D6E-409C-BE32-E72D297353CC}">
              <c16:uniqueId val="{00000003-E2B1-4E54-90CD-E75D4953A71C}"/>
            </c:ext>
          </c:extLst>
        </c:ser>
        <c:ser>
          <c:idx val="1"/>
          <c:order val="4"/>
          <c:tx>
            <c:strRef>
              <c:f>TABAKA!$A$212</c:f>
              <c:strCache>
                <c:ptCount val="1"/>
                <c:pt idx="0">
                  <c:v>2021.gads</c:v>
                </c:pt>
              </c:strCache>
            </c:strRef>
          </c:tx>
          <c:spPr>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marker>
            <c:symbol val="none"/>
          </c:marker>
          <c:cat>
            <c:strRef>
              <c:f>TABAKA!$B$208:$M$208</c:f>
              <c:strCache>
                <c:ptCount val="12"/>
                <c:pt idx="0">
                  <c:v>Janvāris</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f>TABAKA!$B$212:$M$212</c:f>
              <c:numCache>
                <c:formatCode>#\ ##0.0</c:formatCode>
                <c:ptCount val="12"/>
                <c:pt idx="0">
                  <c:v>167966.42</c:v>
                </c:pt>
                <c:pt idx="1">
                  <c:v>562736</c:v>
                </c:pt>
                <c:pt idx="2">
                  <c:v>812008</c:v>
                </c:pt>
                <c:pt idx="3">
                  <c:v>763560</c:v>
                </c:pt>
                <c:pt idx="4">
                  <c:v>754104</c:v>
                </c:pt>
                <c:pt idx="5">
                  <c:v>3523163.84</c:v>
                </c:pt>
                <c:pt idx="6">
                  <c:v>164822.88</c:v>
                </c:pt>
                <c:pt idx="7">
                  <c:v>245433.76</c:v>
                </c:pt>
                <c:pt idx="8">
                  <c:v>372268.32</c:v>
                </c:pt>
                <c:pt idx="9">
                  <c:v>863162.13</c:v>
                </c:pt>
                <c:pt idx="10">
                  <c:v>1701532.96</c:v>
                </c:pt>
                <c:pt idx="11">
                  <c:v>91169.52</c:v>
                </c:pt>
              </c:numCache>
            </c:numRef>
          </c:val>
          <c:smooth val="0"/>
          <c:extLst>
            <c:ext xmlns:c16="http://schemas.microsoft.com/office/drawing/2014/chart" uri="{C3380CC4-5D6E-409C-BE32-E72D297353CC}">
              <c16:uniqueId val="{00000004-E2B1-4E54-90CD-E75D4953A71C}"/>
            </c:ext>
          </c:extLst>
        </c:ser>
        <c:ser>
          <c:idx val="2"/>
          <c:order val="5"/>
          <c:tx>
            <c:strRef>
              <c:f>TABAKA!$A$213</c:f>
              <c:strCache>
                <c:ptCount val="1"/>
                <c:pt idx="0">
                  <c:v>2022.gads</c:v>
                </c:pt>
              </c:strCache>
            </c:strRef>
          </c:tx>
          <c:spPr>
            <a:ln w="28575" cap="rnd">
              <a:solidFill>
                <a:srgbClr val="FFFF00"/>
              </a:solidFill>
              <a:round/>
            </a:ln>
            <a:effectLst/>
          </c:spPr>
          <c:marker>
            <c:symbol val="none"/>
          </c:marker>
          <c:cat>
            <c:strRef>
              <c:f>TABAKA!$B$208:$M$208</c:f>
              <c:strCache>
                <c:ptCount val="12"/>
                <c:pt idx="0">
                  <c:v>Janvāris</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f>TABAKA!$B$213:$M$213</c:f>
              <c:numCache>
                <c:formatCode>#\ ##0.0</c:formatCode>
                <c:ptCount val="12"/>
                <c:pt idx="0">
                  <c:v>305892.37</c:v>
                </c:pt>
                <c:pt idx="1">
                  <c:v>500640.35</c:v>
                </c:pt>
                <c:pt idx="2">
                  <c:v>939723.97</c:v>
                </c:pt>
                <c:pt idx="3">
                  <c:v>1030737.25</c:v>
                </c:pt>
              </c:numCache>
            </c:numRef>
          </c:val>
          <c:smooth val="0"/>
          <c:extLst>
            <c:ext xmlns:c16="http://schemas.microsoft.com/office/drawing/2014/chart" uri="{C3380CC4-5D6E-409C-BE32-E72D297353CC}">
              <c16:uniqueId val="{00000005-E2B1-4E54-90CD-E75D4953A71C}"/>
            </c:ext>
          </c:extLst>
        </c:ser>
        <c:dLbls>
          <c:showLegendKey val="0"/>
          <c:showVal val="0"/>
          <c:showCatName val="0"/>
          <c:showSerName val="0"/>
          <c:showPercent val="0"/>
          <c:showBubbleSize val="0"/>
        </c:dLbls>
        <c:smooth val="0"/>
        <c:axId val="859450127"/>
        <c:axId val="899704655"/>
      </c:lineChart>
      <c:catAx>
        <c:axId val="859450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900"/>
            </a:pPr>
            <a:endParaRPr lang="lv-LV"/>
          </a:p>
        </c:txPr>
        <c:crossAx val="899704655"/>
        <c:crosses val="autoZero"/>
        <c:auto val="1"/>
        <c:lblAlgn val="ctr"/>
        <c:lblOffset val="100"/>
        <c:noMultiLvlLbl val="0"/>
      </c:catAx>
      <c:valAx>
        <c:axId val="899704655"/>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sz="900" i="1"/>
                </a:pPr>
                <a:r>
                  <a:rPr lang="lv-LV" sz="900" i="1" dirty="0"/>
                  <a:t>EUR</a:t>
                </a:r>
              </a:p>
            </c:rich>
          </c:tx>
          <c:overlay val="0"/>
        </c:title>
        <c:numFmt formatCode="#\ ##0" sourceLinked="0"/>
        <c:majorTickMark val="none"/>
        <c:minorTickMark val="none"/>
        <c:tickLblPos val="nextTo"/>
        <c:spPr>
          <a:noFill/>
          <a:ln>
            <a:noFill/>
          </a:ln>
          <a:effectLst/>
        </c:spPr>
        <c:txPr>
          <a:bodyPr rot="-60000000" vert="horz"/>
          <a:lstStyle/>
          <a:p>
            <a:pPr>
              <a:defRPr sz="900"/>
            </a:pPr>
            <a:endParaRPr lang="lv-LV"/>
          </a:p>
        </c:txPr>
        <c:crossAx val="859450127"/>
        <c:crosses val="autoZero"/>
        <c:crossBetween val="between"/>
      </c:valAx>
    </c:plotArea>
    <c:legend>
      <c:legendPos val="b"/>
      <c:legendEntry>
        <c:idx val="0"/>
        <c:delete val="1"/>
      </c:legendEntry>
      <c:legendEntry>
        <c:idx val="1"/>
        <c:delete val="1"/>
      </c:legendEntry>
      <c:legendEntry>
        <c:idx val="2"/>
        <c:delete val="1"/>
      </c:legendEntry>
      <c:overlay val="0"/>
      <c:spPr>
        <a:noFill/>
        <a:ln>
          <a:noFill/>
        </a:ln>
        <a:effectLst/>
      </c:spPr>
      <c:txPr>
        <a:bodyPr rot="0" vert="horz"/>
        <a:lstStyle/>
        <a:p>
          <a:pPr>
            <a:defRPr sz="900"/>
          </a:pPr>
          <a:endParaRPr lang="lv-LV"/>
        </a:p>
      </c:txPr>
    </c:legend>
    <c:plotVisOnly val="1"/>
    <c:dispBlanksAs val="gap"/>
    <c:showDLblsOverMax val="0"/>
  </c:chart>
  <c:txPr>
    <a:bodyPr/>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chemeClr val="accent4"/>
          </a:solidFill>
          <a:latin typeface="Times New Roman" panose="02020603050405020304" pitchFamily="18" charset="0"/>
          <a:ea typeface="+mn-ea"/>
          <a:cs typeface="Times New Roman" panose="02020603050405020304" pitchFamily="18" charset="0"/>
        </a:defRPr>
      </a:pPr>
      <a:endParaRPr lang="lv-LV"/>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2">
                    <a:lumMod val="75000"/>
                    <a:lumOff val="25000"/>
                  </a:schemeClr>
                </a:solidFill>
                <a:latin typeface="+mn-lt"/>
                <a:ea typeface="+mn-ea"/>
                <a:cs typeface="+mn-cs"/>
              </a:defRPr>
            </a:pPr>
            <a:r>
              <a:rPr lang="lv-LV" sz="1400" b="0" i="0" u="none" strike="noStrike" baseline="0" dirty="0">
                <a:solidFill>
                  <a:schemeClr val="tx2">
                    <a:lumMod val="75000"/>
                    <a:lumOff val="25000"/>
                  </a:schemeClr>
                </a:solidFill>
                <a:effectLst/>
              </a:rPr>
              <a:t>Patēriņam Latvijā nodotie </a:t>
            </a:r>
            <a:r>
              <a:rPr lang="lv-LV" sz="1400" b="1" i="0" u="sng" strike="noStrike" baseline="0" dirty="0">
                <a:solidFill>
                  <a:schemeClr val="tx2">
                    <a:lumMod val="75000"/>
                    <a:lumOff val="25000"/>
                  </a:schemeClr>
                </a:solidFill>
                <a:effectLst>
                  <a:outerShdw blurRad="38100" dist="38100" dir="2700000" algn="tl">
                    <a:srgbClr val="000000">
                      <a:alpha val="43137"/>
                    </a:srgbClr>
                  </a:outerShdw>
                </a:effectLst>
              </a:rPr>
              <a:t>e-šķidrumi,</a:t>
            </a:r>
            <a:r>
              <a:rPr lang="lv-LV" sz="1400" b="0" i="0" u="none" strike="noStrike" baseline="0" dirty="0">
                <a:solidFill>
                  <a:schemeClr val="tx2">
                    <a:lumMod val="75000"/>
                    <a:lumOff val="25000"/>
                  </a:schemeClr>
                </a:solidFill>
                <a:effectLst/>
              </a:rPr>
              <a:t> </a:t>
            </a:r>
            <a:r>
              <a:rPr lang="lv-LV" sz="1400" b="0" i="1" u="none" strike="noStrike" baseline="0" dirty="0">
                <a:solidFill>
                  <a:schemeClr val="tx2">
                    <a:lumMod val="75000"/>
                    <a:lumOff val="25000"/>
                  </a:schemeClr>
                </a:solidFill>
                <a:effectLst/>
              </a:rPr>
              <a:t>mililitri</a:t>
            </a:r>
            <a:r>
              <a:rPr lang="lv-LV" sz="1400" b="0" i="1" u="none" strike="noStrike" baseline="0" dirty="0">
                <a:solidFill>
                  <a:schemeClr val="tx2">
                    <a:lumMod val="75000"/>
                    <a:lumOff val="25000"/>
                  </a:schemeClr>
                </a:solidFill>
              </a:rPr>
              <a:t> </a:t>
            </a:r>
            <a:endParaRPr lang="lv-LV" b="0" i="1" dirty="0">
              <a:solidFill>
                <a:schemeClr val="tx2">
                  <a:lumMod val="75000"/>
                  <a:lumOff val="25000"/>
                </a:schemeClr>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2">
                  <a:lumMod val="75000"/>
                  <a:lumOff val="25000"/>
                </a:schemeClr>
              </a:solidFill>
              <a:latin typeface="+mn-lt"/>
              <a:ea typeface="+mn-ea"/>
              <a:cs typeface="+mn-cs"/>
            </a:defRPr>
          </a:pPr>
          <a:endParaRPr lang="lv-LV"/>
        </a:p>
      </c:txPr>
    </c:title>
    <c:autoTitleDeleted val="0"/>
    <c:plotArea>
      <c:layout/>
      <c:lineChart>
        <c:grouping val="standard"/>
        <c:varyColors val="0"/>
        <c:ser>
          <c:idx val="1"/>
          <c:order val="1"/>
          <c:tx>
            <c:strRef>
              <c:f>'E-šķidrumi_aizstajeji'!$A$10</c:f>
              <c:strCache>
                <c:ptCount val="1"/>
                <c:pt idx="0">
                  <c:v>2020.gads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'E-šķidrumi_aizstajeji'!$B$5:$M$5</c:f>
              <c:strCache>
                <c:ptCount val="12"/>
                <c:pt idx="0">
                  <c:v>Janvāris</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f>'E-šķidrumi_aizstajeji'!$B$10:$M$10</c:f>
              <c:numCache>
                <c:formatCode>#\ ##0.0</c:formatCode>
                <c:ptCount val="12"/>
                <c:pt idx="0">
                  <c:v>596362.5</c:v>
                </c:pt>
                <c:pt idx="1">
                  <c:v>272138</c:v>
                </c:pt>
                <c:pt idx="2">
                  <c:v>278501.40000000002</c:v>
                </c:pt>
                <c:pt idx="3">
                  <c:v>292587.90000000002</c:v>
                </c:pt>
                <c:pt idx="4">
                  <c:v>234215.1</c:v>
                </c:pt>
                <c:pt idx="5">
                  <c:v>390361.59999999998</c:v>
                </c:pt>
                <c:pt idx="6">
                  <c:v>425968.1</c:v>
                </c:pt>
                <c:pt idx="7">
                  <c:v>640874.30000000005</c:v>
                </c:pt>
                <c:pt idx="8">
                  <c:v>775576</c:v>
                </c:pt>
                <c:pt idx="9">
                  <c:v>1144239</c:v>
                </c:pt>
                <c:pt idx="10">
                  <c:v>880061.6</c:v>
                </c:pt>
                <c:pt idx="11">
                  <c:v>1525179</c:v>
                </c:pt>
              </c:numCache>
            </c:numRef>
          </c:val>
          <c:smooth val="0"/>
          <c:extLst>
            <c:ext xmlns:c16="http://schemas.microsoft.com/office/drawing/2014/chart" uri="{C3380CC4-5D6E-409C-BE32-E72D297353CC}">
              <c16:uniqueId val="{00000000-04DE-4FB5-B63F-03CFFB50C0E9}"/>
            </c:ext>
          </c:extLst>
        </c:ser>
        <c:ser>
          <c:idx val="2"/>
          <c:order val="2"/>
          <c:tx>
            <c:strRef>
              <c:f>'E-šķidrumi_aizstajeji'!$A$11</c:f>
              <c:strCache>
                <c:ptCount val="1"/>
                <c:pt idx="0">
                  <c:v>2021.gads</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cat>
            <c:strRef>
              <c:f>'E-šķidrumi_aizstajeji'!$B$5:$M$5</c:f>
              <c:strCache>
                <c:ptCount val="12"/>
                <c:pt idx="0">
                  <c:v>Janvāris</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f>'E-šķidrumi_aizstajeji'!$B$11:$M$11</c:f>
              <c:numCache>
                <c:formatCode>#\ ##0.0</c:formatCode>
                <c:ptCount val="12"/>
                <c:pt idx="0">
                  <c:v>890204.4</c:v>
                </c:pt>
                <c:pt idx="1">
                  <c:v>1073756.3999999999</c:v>
                </c:pt>
                <c:pt idx="2">
                  <c:v>1635229.4</c:v>
                </c:pt>
                <c:pt idx="3">
                  <c:v>1673866.4</c:v>
                </c:pt>
                <c:pt idx="4">
                  <c:v>1744391.8</c:v>
                </c:pt>
                <c:pt idx="5">
                  <c:v>2264345.7000000002</c:v>
                </c:pt>
                <c:pt idx="6">
                  <c:v>2465236.2000000002</c:v>
                </c:pt>
                <c:pt idx="7">
                  <c:v>3319535</c:v>
                </c:pt>
                <c:pt idx="8">
                  <c:v>2819528.4</c:v>
                </c:pt>
                <c:pt idx="9">
                  <c:v>2553458.9</c:v>
                </c:pt>
                <c:pt idx="10">
                  <c:v>2742756.8</c:v>
                </c:pt>
                <c:pt idx="11">
                  <c:v>3224106.7</c:v>
                </c:pt>
              </c:numCache>
            </c:numRef>
          </c:val>
          <c:smooth val="0"/>
          <c:extLst>
            <c:ext xmlns:c16="http://schemas.microsoft.com/office/drawing/2014/chart" uri="{C3380CC4-5D6E-409C-BE32-E72D297353CC}">
              <c16:uniqueId val="{00000001-04DE-4FB5-B63F-03CFFB50C0E9}"/>
            </c:ext>
          </c:extLst>
        </c:ser>
        <c:ser>
          <c:idx val="3"/>
          <c:order val="3"/>
          <c:tx>
            <c:strRef>
              <c:f>'E-šķidrumi_aizstajeji'!$A$12</c:f>
              <c:strCache>
                <c:ptCount val="1"/>
                <c:pt idx="0">
                  <c:v>2022.gads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'E-šķidrumi_aizstajeji'!$B$5:$M$5</c:f>
              <c:strCache>
                <c:ptCount val="12"/>
                <c:pt idx="0">
                  <c:v>Janvāris</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f>'E-šķidrumi_aizstajeji'!$B$12:$M$12</c:f>
              <c:numCache>
                <c:formatCode>#\ ##0.0</c:formatCode>
                <c:ptCount val="12"/>
                <c:pt idx="0">
                  <c:v>2884239.2</c:v>
                </c:pt>
                <c:pt idx="1">
                  <c:v>2375978.9</c:v>
                </c:pt>
                <c:pt idx="2">
                  <c:v>3491886.3</c:v>
                </c:pt>
                <c:pt idx="3">
                  <c:v>3213872.8</c:v>
                </c:pt>
              </c:numCache>
            </c:numRef>
          </c:val>
          <c:smooth val="0"/>
          <c:extLst>
            <c:ext xmlns:c16="http://schemas.microsoft.com/office/drawing/2014/chart" uri="{C3380CC4-5D6E-409C-BE32-E72D297353CC}">
              <c16:uniqueId val="{00000002-04DE-4FB5-B63F-03CFFB50C0E9}"/>
            </c:ext>
          </c:extLst>
        </c:ser>
        <c:dLbls>
          <c:showLegendKey val="0"/>
          <c:showVal val="0"/>
          <c:showCatName val="0"/>
          <c:showSerName val="0"/>
          <c:showPercent val="0"/>
          <c:showBubbleSize val="0"/>
        </c:dLbls>
        <c:marker val="1"/>
        <c:smooth val="0"/>
        <c:axId val="1666329808"/>
        <c:axId val="1666326064"/>
        <c:extLst>
          <c:ext xmlns:c15="http://schemas.microsoft.com/office/drawing/2012/chart" uri="{02D57815-91ED-43cb-92C2-25804820EDAC}">
            <c15:filteredLineSeries>
              <c15:ser>
                <c:idx val="0"/>
                <c:order val="0"/>
                <c:tx>
                  <c:strRef>
                    <c:extLst>
                      <c:ext uri="{02D57815-91ED-43cb-92C2-25804820EDAC}">
                        <c15:formulaRef>
                          <c15:sqref>'E-šķidrumi_aizstajeji'!$A$9</c15:sqref>
                        </c15:formulaRef>
                      </c:ext>
                    </c:extLst>
                    <c:strCache>
                      <c:ptCount val="1"/>
                      <c:pt idx="0">
                        <c:v>2019.gads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extLst>
                      <c:ext uri="{02D57815-91ED-43cb-92C2-25804820EDAC}">
                        <c15:formulaRef>
                          <c15:sqref>'E-šķidrumi_aizstajeji'!$B$5:$M$5</c15:sqref>
                        </c15:formulaRef>
                      </c:ext>
                    </c:extLst>
                    <c:strCache>
                      <c:ptCount val="12"/>
                      <c:pt idx="0">
                        <c:v>Janvāris</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extLst>
                      <c:ext uri="{02D57815-91ED-43cb-92C2-25804820EDAC}">
                        <c15:formulaRef>
                          <c15:sqref>'E-šķidrumi_aizstajeji'!$B$9:$M$9</c15:sqref>
                        </c15:formulaRef>
                      </c:ext>
                    </c:extLst>
                    <c:numCache>
                      <c:formatCode>#\ ##0.0</c:formatCode>
                      <c:ptCount val="12"/>
                      <c:pt idx="0">
                        <c:v>426097</c:v>
                      </c:pt>
                      <c:pt idx="1">
                        <c:v>557920</c:v>
                      </c:pt>
                      <c:pt idx="2">
                        <c:v>780027</c:v>
                      </c:pt>
                      <c:pt idx="3">
                        <c:v>964238</c:v>
                      </c:pt>
                      <c:pt idx="4">
                        <c:v>1070167</c:v>
                      </c:pt>
                      <c:pt idx="5">
                        <c:v>528317</c:v>
                      </c:pt>
                      <c:pt idx="6">
                        <c:v>1103770</c:v>
                      </c:pt>
                      <c:pt idx="7">
                        <c:v>964719</c:v>
                      </c:pt>
                      <c:pt idx="8">
                        <c:v>491991</c:v>
                      </c:pt>
                      <c:pt idx="9">
                        <c:v>1179344.5</c:v>
                      </c:pt>
                      <c:pt idx="10">
                        <c:v>481038.5</c:v>
                      </c:pt>
                      <c:pt idx="11">
                        <c:v>372645</c:v>
                      </c:pt>
                    </c:numCache>
                  </c:numRef>
                </c:val>
                <c:smooth val="0"/>
                <c:extLst>
                  <c:ext xmlns:c16="http://schemas.microsoft.com/office/drawing/2014/chart" uri="{C3380CC4-5D6E-409C-BE32-E72D297353CC}">
                    <c16:uniqueId val="{00000003-04DE-4FB5-B63F-03CFFB50C0E9}"/>
                  </c:ext>
                </c:extLst>
              </c15:ser>
            </c15:filteredLineSeries>
          </c:ext>
        </c:extLst>
      </c:lineChart>
      <c:catAx>
        <c:axId val="1666329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lumMod val="75000"/>
                    <a:lumOff val="25000"/>
                  </a:schemeClr>
                </a:solidFill>
                <a:latin typeface="+mn-lt"/>
                <a:ea typeface="+mn-ea"/>
                <a:cs typeface="+mn-cs"/>
              </a:defRPr>
            </a:pPr>
            <a:endParaRPr lang="lv-LV"/>
          </a:p>
        </c:txPr>
        <c:crossAx val="1666326064"/>
        <c:crosses val="autoZero"/>
        <c:auto val="1"/>
        <c:lblAlgn val="ctr"/>
        <c:lblOffset val="100"/>
        <c:noMultiLvlLbl val="0"/>
      </c:catAx>
      <c:valAx>
        <c:axId val="16663260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lumMod val="75000"/>
                    <a:lumOff val="25000"/>
                  </a:schemeClr>
                </a:solidFill>
                <a:latin typeface="+mn-lt"/>
                <a:ea typeface="+mn-ea"/>
                <a:cs typeface="+mn-cs"/>
              </a:defRPr>
            </a:pPr>
            <a:endParaRPr lang="lv-LV"/>
          </a:p>
        </c:txPr>
        <c:crossAx val="1666329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lumMod val="75000"/>
                  <a:lumOff val="25000"/>
                </a:schemeClr>
              </a:solidFill>
              <a:latin typeface="+mn-lt"/>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2">
                    <a:lumMod val="75000"/>
                    <a:lumOff val="25000"/>
                  </a:schemeClr>
                </a:solidFill>
                <a:latin typeface="+mn-lt"/>
                <a:ea typeface="+mn-ea"/>
                <a:cs typeface="+mn-cs"/>
              </a:defRPr>
            </a:pPr>
            <a:r>
              <a:rPr lang="lv-LV" sz="1400" b="0" i="0" u="none" strike="noStrike" baseline="0" dirty="0">
                <a:solidFill>
                  <a:schemeClr val="tx2">
                    <a:lumMod val="75000"/>
                    <a:lumOff val="25000"/>
                  </a:schemeClr>
                </a:solidFill>
                <a:effectLst/>
              </a:rPr>
              <a:t>Aprēķinātais akcīzes nodoklis, </a:t>
            </a:r>
            <a:r>
              <a:rPr lang="lv-LV" sz="1400" b="0" i="1" u="none" strike="noStrike" baseline="0" dirty="0">
                <a:solidFill>
                  <a:schemeClr val="tx2">
                    <a:lumMod val="75000"/>
                    <a:lumOff val="25000"/>
                  </a:schemeClr>
                </a:solidFill>
                <a:effectLst/>
              </a:rPr>
              <a:t>EUR</a:t>
            </a:r>
            <a:r>
              <a:rPr lang="lv-LV" sz="1400" b="0" i="1" u="none" strike="noStrike" baseline="0" dirty="0">
                <a:solidFill>
                  <a:schemeClr val="tx2">
                    <a:lumMod val="75000"/>
                    <a:lumOff val="25000"/>
                  </a:schemeClr>
                </a:solidFill>
              </a:rPr>
              <a:t> </a:t>
            </a:r>
            <a:endParaRPr lang="lv-LV" b="0" i="1" dirty="0">
              <a:solidFill>
                <a:schemeClr val="tx2">
                  <a:lumMod val="75000"/>
                  <a:lumOff val="25000"/>
                </a:schemeClr>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2">
                  <a:lumMod val="75000"/>
                  <a:lumOff val="25000"/>
                </a:schemeClr>
              </a:solidFill>
              <a:latin typeface="+mn-lt"/>
              <a:ea typeface="+mn-ea"/>
              <a:cs typeface="+mn-cs"/>
            </a:defRPr>
          </a:pPr>
          <a:endParaRPr lang="lv-LV"/>
        </a:p>
      </c:txPr>
    </c:title>
    <c:autoTitleDeleted val="0"/>
    <c:plotArea>
      <c:layout/>
      <c:lineChart>
        <c:grouping val="standard"/>
        <c:varyColors val="0"/>
        <c:ser>
          <c:idx val="1"/>
          <c:order val="1"/>
          <c:tx>
            <c:strRef>
              <c:f>'E-šķidrumi_aizstajeji'!$A$21</c:f>
              <c:strCache>
                <c:ptCount val="1"/>
                <c:pt idx="0">
                  <c:v>2020.gads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'E-šķidrumi_aizstajeji'!$B$5:$M$5</c:f>
              <c:strCache>
                <c:ptCount val="12"/>
                <c:pt idx="0">
                  <c:v>Janvāris</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f>'E-šķidrumi_aizstajeji'!$B$21:$M$21</c:f>
              <c:numCache>
                <c:formatCode>#\ ##0.0</c:formatCode>
                <c:ptCount val="12"/>
                <c:pt idx="0">
                  <c:v>35159.300000000003</c:v>
                </c:pt>
                <c:pt idx="1">
                  <c:v>17221.12</c:v>
                </c:pt>
                <c:pt idx="2">
                  <c:v>21127.11</c:v>
                </c:pt>
                <c:pt idx="3">
                  <c:v>21310.81</c:v>
                </c:pt>
                <c:pt idx="4">
                  <c:v>18051.3</c:v>
                </c:pt>
                <c:pt idx="5">
                  <c:v>29759.31</c:v>
                </c:pt>
                <c:pt idx="6">
                  <c:v>32829.699999999997</c:v>
                </c:pt>
                <c:pt idx="7">
                  <c:v>52743.5</c:v>
                </c:pt>
                <c:pt idx="8">
                  <c:v>72583.100000000006</c:v>
                </c:pt>
                <c:pt idx="9">
                  <c:v>108730.62</c:v>
                </c:pt>
                <c:pt idx="10">
                  <c:v>83332.47</c:v>
                </c:pt>
                <c:pt idx="11">
                  <c:v>143578.74</c:v>
                </c:pt>
              </c:numCache>
            </c:numRef>
          </c:val>
          <c:smooth val="0"/>
          <c:extLst>
            <c:ext xmlns:c16="http://schemas.microsoft.com/office/drawing/2014/chart" uri="{C3380CC4-5D6E-409C-BE32-E72D297353CC}">
              <c16:uniqueId val="{00000000-4BBF-4B80-92AD-7E4E30A53D73}"/>
            </c:ext>
          </c:extLst>
        </c:ser>
        <c:ser>
          <c:idx val="2"/>
          <c:order val="2"/>
          <c:tx>
            <c:strRef>
              <c:f>'E-šķidrumi_aizstajeji'!$A$22</c:f>
              <c:strCache>
                <c:ptCount val="1"/>
                <c:pt idx="0">
                  <c:v>2021.gads</c:v>
                </c:pt>
              </c:strCache>
            </c:strRef>
          </c:tx>
          <c:spPr>
            <a:ln w="28575" cap="rnd">
              <a:solidFill>
                <a:srgbClr val="92D050"/>
              </a:solidFill>
              <a:round/>
            </a:ln>
            <a:effectLst/>
          </c:spPr>
          <c:marker>
            <c:symbol val="circle"/>
            <c:size val="5"/>
            <c:spPr>
              <a:solidFill>
                <a:srgbClr val="C00000"/>
              </a:solidFill>
              <a:ln w="9525">
                <a:solidFill>
                  <a:srgbClr val="C00000"/>
                </a:solidFill>
              </a:ln>
              <a:effectLst/>
            </c:spPr>
          </c:marker>
          <c:cat>
            <c:strRef>
              <c:f>'E-šķidrumi_aizstajeji'!$B$5:$M$5</c:f>
              <c:strCache>
                <c:ptCount val="12"/>
                <c:pt idx="0">
                  <c:v>Janvāris</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f>'E-šķidrumi_aizstajeji'!$B$22:$M$22</c:f>
              <c:numCache>
                <c:formatCode>#\ ##0.0</c:formatCode>
                <c:ptCount val="12"/>
                <c:pt idx="0">
                  <c:v>106824.53</c:v>
                </c:pt>
                <c:pt idx="1">
                  <c:v>128850.77</c:v>
                </c:pt>
                <c:pt idx="2">
                  <c:v>196227.53</c:v>
                </c:pt>
                <c:pt idx="3">
                  <c:v>200863.97</c:v>
                </c:pt>
                <c:pt idx="4">
                  <c:v>209327.01</c:v>
                </c:pt>
                <c:pt idx="5">
                  <c:v>271721.48</c:v>
                </c:pt>
                <c:pt idx="6">
                  <c:v>295828.34000000003</c:v>
                </c:pt>
                <c:pt idx="7">
                  <c:v>398344.2</c:v>
                </c:pt>
                <c:pt idx="8">
                  <c:v>338343.4</c:v>
                </c:pt>
                <c:pt idx="9">
                  <c:v>306415.07</c:v>
                </c:pt>
                <c:pt idx="10">
                  <c:v>329130.82</c:v>
                </c:pt>
                <c:pt idx="11">
                  <c:v>386892.79999999999</c:v>
                </c:pt>
              </c:numCache>
            </c:numRef>
          </c:val>
          <c:smooth val="0"/>
          <c:extLst>
            <c:ext xmlns:c16="http://schemas.microsoft.com/office/drawing/2014/chart" uri="{C3380CC4-5D6E-409C-BE32-E72D297353CC}">
              <c16:uniqueId val="{00000001-4BBF-4B80-92AD-7E4E30A53D73}"/>
            </c:ext>
          </c:extLst>
        </c:ser>
        <c:ser>
          <c:idx val="3"/>
          <c:order val="3"/>
          <c:tx>
            <c:strRef>
              <c:f>'E-šķidrumi_aizstajeji'!$A$23</c:f>
              <c:strCache>
                <c:ptCount val="1"/>
                <c:pt idx="0">
                  <c:v>2022.gads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'E-šķidrumi_aizstajeji'!$B$5:$M$5</c:f>
              <c:strCache>
                <c:ptCount val="12"/>
                <c:pt idx="0">
                  <c:v>Janvāris</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f>'E-šķidrumi_aizstajeji'!$B$23:$M$23</c:f>
              <c:numCache>
                <c:formatCode>#\ ##0.0</c:formatCode>
                <c:ptCount val="12"/>
                <c:pt idx="0">
                  <c:v>461478.27</c:v>
                </c:pt>
                <c:pt idx="1">
                  <c:v>380156.62</c:v>
                </c:pt>
                <c:pt idx="2">
                  <c:v>558701.81000000006</c:v>
                </c:pt>
                <c:pt idx="3">
                  <c:v>514219.65</c:v>
                </c:pt>
              </c:numCache>
            </c:numRef>
          </c:val>
          <c:smooth val="0"/>
          <c:extLst>
            <c:ext xmlns:c16="http://schemas.microsoft.com/office/drawing/2014/chart" uri="{C3380CC4-5D6E-409C-BE32-E72D297353CC}">
              <c16:uniqueId val="{00000002-4BBF-4B80-92AD-7E4E30A53D73}"/>
            </c:ext>
          </c:extLst>
        </c:ser>
        <c:dLbls>
          <c:showLegendKey val="0"/>
          <c:showVal val="0"/>
          <c:showCatName val="0"/>
          <c:showSerName val="0"/>
          <c:showPercent val="0"/>
          <c:showBubbleSize val="0"/>
        </c:dLbls>
        <c:marker val="1"/>
        <c:smooth val="0"/>
        <c:axId val="1666329808"/>
        <c:axId val="1666326064"/>
        <c:extLst>
          <c:ext xmlns:c15="http://schemas.microsoft.com/office/drawing/2012/chart" uri="{02D57815-91ED-43cb-92C2-25804820EDAC}">
            <c15:filteredLineSeries>
              <c15:ser>
                <c:idx val="0"/>
                <c:order val="0"/>
                <c:tx>
                  <c:strRef>
                    <c:extLst>
                      <c:ext uri="{02D57815-91ED-43cb-92C2-25804820EDAC}">
                        <c15:formulaRef>
                          <c15:sqref>'E-šķidrumi_aizstajeji'!$A$20</c15:sqref>
                        </c15:formulaRef>
                      </c:ext>
                    </c:extLst>
                    <c:strCache>
                      <c:ptCount val="1"/>
                      <c:pt idx="0">
                        <c:v>2019.gads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extLst>
                      <c:ext uri="{02D57815-91ED-43cb-92C2-25804820EDAC}">
                        <c15:formulaRef>
                          <c15:sqref>'E-šķidrumi_aizstajeji'!$B$5:$M$5</c15:sqref>
                        </c15:formulaRef>
                      </c:ext>
                    </c:extLst>
                    <c:strCache>
                      <c:ptCount val="12"/>
                      <c:pt idx="0">
                        <c:v>Janvāris</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extLst>
                      <c:ext uri="{02D57815-91ED-43cb-92C2-25804820EDAC}">
                        <c15:formulaRef>
                          <c15:sqref>'E-šķidrumi_aizstajeji'!$B$20:$M$20</c15:sqref>
                        </c15:formulaRef>
                      </c:ext>
                    </c:extLst>
                    <c:numCache>
                      <c:formatCode>#\ ##0.0</c:formatCode>
                      <c:ptCount val="12"/>
                      <c:pt idx="0">
                        <c:v>15750.08</c:v>
                      </c:pt>
                      <c:pt idx="1">
                        <c:v>19564.48</c:v>
                      </c:pt>
                      <c:pt idx="2">
                        <c:v>23339.53</c:v>
                      </c:pt>
                      <c:pt idx="3">
                        <c:v>26285.43</c:v>
                      </c:pt>
                      <c:pt idx="4">
                        <c:v>25456.62</c:v>
                      </c:pt>
                      <c:pt idx="5">
                        <c:v>14702.26</c:v>
                      </c:pt>
                      <c:pt idx="6">
                        <c:v>38948.370000000003</c:v>
                      </c:pt>
                      <c:pt idx="7">
                        <c:v>44090.2</c:v>
                      </c:pt>
                      <c:pt idx="8">
                        <c:v>15808.54</c:v>
                      </c:pt>
                      <c:pt idx="9">
                        <c:v>44584.3</c:v>
                      </c:pt>
                      <c:pt idx="10">
                        <c:v>19571.71</c:v>
                      </c:pt>
                      <c:pt idx="11">
                        <c:v>26828.19</c:v>
                      </c:pt>
                    </c:numCache>
                  </c:numRef>
                </c:val>
                <c:smooth val="0"/>
                <c:extLst>
                  <c:ext xmlns:c16="http://schemas.microsoft.com/office/drawing/2014/chart" uri="{C3380CC4-5D6E-409C-BE32-E72D297353CC}">
                    <c16:uniqueId val="{00000003-4BBF-4B80-92AD-7E4E30A53D73}"/>
                  </c:ext>
                </c:extLst>
              </c15:ser>
            </c15:filteredLineSeries>
          </c:ext>
        </c:extLst>
      </c:lineChart>
      <c:catAx>
        <c:axId val="1666329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lumMod val="75000"/>
                    <a:lumOff val="25000"/>
                  </a:schemeClr>
                </a:solidFill>
                <a:latin typeface="+mn-lt"/>
                <a:ea typeface="+mn-ea"/>
                <a:cs typeface="+mn-cs"/>
              </a:defRPr>
            </a:pPr>
            <a:endParaRPr lang="lv-LV"/>
          </a:p>
        </c:txPr>
        <c:crossAx val="1666326064"/>
        <c:crosses val="autoZero"/>
        <c:auto val="1"/>
        <c:lblAlgn val="ctr"/>
        <c:lblOffset val="100"/>
        <c:noMultiLvlLbl val="0"/>
      </c:catAx>
      <c:valAx>
        <c:axId val="16663260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lumMod val="75000"/>
                    <a:lumOff val="25000"/>
                  </a:schemeClr>
                </a:solidFill>
                <a:latin typeface="+mn-lt"/>
                <a:ea typeface="+mn-ea"/>
                <a:cs typeface="+mn-cs"/>
              </a:defRPr>
            </a:pPr>
            <a:endParaRPr lang="lv-LV"/>
          </a:p>
        </c:txPr>
        <c:crossAx val="1666329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lumMod val="75000"/>
                  <a:lumOff val="25000"/>
                </a:schemeClr>
              </a:solidFill>
              <a:latin typeface="+mn-lt"/>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1400" b="0" i="0" u="none" strike="noStrike" baseline="0" dirty="0">
                <a:solidFill>
                  <a:srgbClr val="012269"/>
                </a:solidFill>
                <a:effectLst/>
              </a:rPr>
              <a:t>Patēriņam Latvijā nodotie </a:t>
            </a:r>
            <a:r>
              <a:rPr lang="lv-LV" sz="1400" b="1" i="0" u="sng" strike="noStrike" baseline="0" dirty="0">
                <a:solidFill>
                  <a:srgbClr val="012269"/>
                </a:solidFill>
                <a:effectLst>
                  <a:outerShdw blurRad="38100" dist="38100" dir="2700000" algn="tl">
                    <a:srgbClr val="000000">
                      <a:alpha val="43137"/>
                    </a:srgbClr>
                  </a:outerShdw>
                </a:effectLst>
              </a:rPr>
              <a:t>tabakas aizstājējprodukti</a:t>
            </a:r>
            <a:r>
              <a:rPr lang="lv-LV" sz="1400" b="0" i="0" u="none" strike="noStrike" baseline="0" dirty="0">
                <a:solidFill>
                  <a:srgbClr val="012269"/>
                </a:solidFill>
                <a:effectLst/>
              </a:rPr>
              <a:t>, </a:t>
            </a:r>
            <a:r>
              <a:rPr lang="lv-LV" sz="1400" b="0" i="1" u="none" strike="noStrike" baseline="0" dirty="0">
                <a:solidFill>
                  <a:srgbClr val="012269"/>
                </a:solidFill>
                <a:effectLst/>
              </a:rPr>
              <a:t>grami</a:t>
            </a:r>
            <a:r>
              <a:rPr lang="lv-LV" sz="1400" b="0" i="1" u="none" strike="noStrike" baseline="0" dirty="0">
                <a:solidFill>
                  <a:srgbClr val="012269"/>
                </a:solidFill>
              </a:rPr>
              <a:t> </a:t>
            </a:r>
            <a:endParaRPr lang="lv-LV" b="0" i="1" dirty="0">
              <a:solidFill>
                <a:srgbClr val="012269"/>
              </a:solidFill>
            </a:endParaRPr>
          </a:p>
        </c:rich>
      </c:tx>
      <c:layout>
        <c:manualLayout>
          <c:xMode val="edge"/>
          <c:yMode val="edge"/>
          <c:x val="0.30639962622769684"/>
          <c:y val="3.870108591590284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lineChart>
        <c:grouping val="standard"/>
        <c:varyColors val="0"/>
        <c:ser>
          <c:idx val="2"/>
          <c:order val="0"/>
          <c:tx>
            <c:strRef>
              <c:f>'E-šķidrumi_aizstajeji'!$A$38</c:f>
              <c:strCache>
                <c:ptCount val="1"/>
                <c:pt idx="0">
                  <c:v>2021.gads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'E-šķidrumi_aizstajeji'!$B$5:$M$5</c:f>
              <c:strCache>
                <c:ptCount val="12"/>
                <c:pt idx="0">
                  <c:v>Janvāris</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f>'E-šķidrumi_aizstajeji'!$B$38:$M$38</c:f>
              <c:numCache>
                <c:formatCode>#\ ##0.0</c:formatCode>
                <c:ptCount val="12"/>
                <c:pt idx="0">
                  <c:v>254574</c:v>
                </c:pt>
                <c:pt idx="1">
                  <c:v>325105.90000000002</c:v>
                </c:pt>
                <c:pt idx="2">
                  <c:v>372056.2</c:v>
                </c:pt>
                <c:pt idx="3">
                  <c:v>692567.9</c:v>
                </c:pt>
                <c:pt idx="4">
                  <c:v>466690.5</c:v>
                </c:pt>
                <c:pt idx="5">
                  <c:v>708063.1</c:v>
                </c:pt>
                <c:pt idx="6">
                  <c:v>484616.5</c:v>
                </c:pt>
                <c:pt idx="7">
                  <c:v>839938.5</c:v>
                </c:pt>
                <c:pt idx="8">
                  <c:v>1010146.9</c:v>
                </c:pt>
                <c:pt idx="9">
                  <c:v>770229.5</c:v>
                </c:pt>
                <c:pt idx="10">
                  <c:v>794719.7</c:v>
                </c:pt>
                <c:pt idx="11">
                  <c:v>808144.5</c:v>
                </c:pt>
              </c:numCache>
            </c:numRef>
          </c:val>
          <c:smooth val="0"/>
          <c:extLst>
            <c:ext xmlns:c16="http://schemas.microsoft.com/office/drawing/2014/chart" uri="{C3380CC4-5D6E-409C-BE32-E72D297353CC}">
              <c16:uniqueId val="{00000000-A9DC-4AEC-9BC7-6D6010ECBAF0}"/>
            </c:ext>
          </c:extLst>
        </c:ser>
        <c:ser>
          <c:idx val="0"/>
          <c:order val="1"/>
          <c:tx>
            <c:strRef>
              <c:f>'E-šķidrumi_aizstajeji'!$A$39</c:f>
              <c:strCache>
                <c:ptCount val="1"/>
                <c:pt idx="0">
                  <c:v>2022.gads</c:v>
                </c:pt>
              </c:strCache>
            </c:strRef>
          </c:tx>
          <c:spPr>
            <a:ln w="28575" cap="rnd">
              <a:solidFill>
                <a:srgbClr val="92D050"/>
              </a:solidFill>
              <a:round/>
            </a:ln>
            <a:effectLst/>
          </c:spPr>
          <c:marker>
            <c:symbol val="circle"/>
            <c:size val="5"/>
            <c:spPr>
              <a:solidFill>
                <a:schemeClr val="accent1"/>
              </a:solidFill>
              <a:ln w="9525">
                <a:solidFill>
                  <a:schemeClr val="accent1"/>
                </a:solidFill>
              </a:ln>
              <a:effectLst/>
            </c:spPr>
          </c:marker>
          <c:cat>
            <c:strRef>
              <c:f>'E-šķidrumi_aizstajeji'!$B$5:$M$5</c:f>
              <c:strCache>
                <c:ptCount val="12"/>
                <c:pt idx="0">
                  <c:v>Janvāris</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f>'E-šķidrumi_aizstajeji'!$B$39:$M$39</c:f>
              <c:numCache>
                <c:formatCode>#\ ##0.0</c:formatCode>
                <c:ptCount val="12"/>
                <c:pt idx="0">
                  <c:v>997779</c:v>
                </c:pt>
                <c:pt idx="1">
                  <c:v>1334545.2</c:v>
                </c:pt>
                <c:pt idx="2">
                  <c:v>656981.9</c:v>
                </c:pt>
                <c:pt idx="3">
                  <c:v>1385960.5</c:v>
                </c:pt>
              </c:numCache>
            </c:numRef>
          </c:val>
          <c:smooth val="0"/>
          <c:extLst>
            <c:ext xmlns:c16="http://schemas.microsoft.com/office/drawing/2014/chart" uri="{C3380CC4-5D6E-409C-BE32-E72D297353CC}">
              <c16:uniqueId val="{00000001-A9DC-4AEC-9BC7-6D6010ECBAF0}"/>
            </c:ext>
          </c:extLst>
        </c:ser>
        <c:dLbls>
          <c:showLegendKey val="0"/>
          <c:showVal val="0"/>
          <c:showCatName val="0"/>
          <c:showSerName val="0"/>
          <c:showPercent val="0"/>
          <c:showBubbleSize val="0"/>
        </c:dLbls>
        <c:marker val="1"/>
        <c:smooth val="0"/>
        <c:axId val="1666329808"/>
        <c:axId val="1666326064"/>
      </c:lineChart>
      <c:catAx>
        <c:axId val="1666329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12269"/>
                </a:solidFill>
                <a:latin typeface="+mn-lt"/>
                <a:ea typeface="+mn-ea"/>
                <a:cs typeface="+mn-cs"/>
              </a:defRPr>
            </a:pPr>
            <a:endParaRPr lang="lv-LV"/>
          </a:p>
        </c:txPr>
        <c:crossAx val="1666326064"/>
        <c:crosses val="autoZero"/>
        <c:auto val="1"/>
        <c:lblAlgn val="ctr"/>
        <c:lblOffset val="100"/>
        <c:noMultiLvlLbl val="0"/>
      </c:catAx>
      <c:valAx>
        <c:axId val="16663260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12269"/>
                </a:solidFill>
                <a:latin typeface="+mn-lt"/>
                <a:ea typeface="+mn-ea"/>
                <a:cs typeface="+mn-cs"/>
              </a:defRPr>
            </a:pPr>
            <a:endParaRPr lang="lv-LV"/>
          </a:p>
        </c:txPr>
        <c:crossAx val="1666329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012269"/>
              </a:solidFill>
              <a:latin typeface="+mn-lt"/>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lang="lv-LV" sz="1400" b="0" i="0" u="none" strike="noStrike" kern="1200" spc="0" baseline="0">
                <a:solidFill>
                  <a:srgbClr val="012269"/>
                </a:solidFill>
                <a:effectLst/>
                <a:latin typeface="+mn-lt"/>
                <a:ea typeface="+mn-ea"/>
                <a:cs typeface="+mn-cs"/>
              </a:defRPr>
            </a:pPr>
            <a:r>
              <a:rPr lang="lv-LV" sz="1400" b="0" i="0" u="none" strike="noStrike" kern="1200" spc="0" baseline="0" dirty="0">
                <a:solidFill>
                  <a:srgbClr val="012269"/>
                </a:solidFill>
                <a:effectLst/>
                <a:latin typeface="+mn-lt"/>
                <a:ea typeface="+mn-ea"/>
                <a:cs typeface="+mn-cs"/>
              </a:rPr>
              <a:t>Aprēķinātais akcīzes nodoklis, </a:t>
            </a:r>
            <a:r>
              <a:rPr lang="lv-LV" sz="1400" b="0" i="1" u="none" strike="noStrike" kern="1200" spc="0" baseline="0" dirty="0">
                <a:solidFill>
                  <a:srgbClr val="012269"/>
                </a:solidFill>
                <a:effectLst/>
                <a:latin typeface="+mn-lt"/>
                <a:ea typeface="+mn-ea"/>
                <a:cs typeface="+mn-cs"/>
              </a:rPr>
              <a:t>EUR</a:t>
            </a:r>
          </a:p>
        </c:rich>
      </c:tx>
      <c:overlay val="0"/>
      <c:spPr>
        <a:noFill/>
        <a:ln>
          <a:noFill/>
        </a:ln>
        <a:effectLst/>
      </c:spPr>
      <c:txPr>
        <a:bodyPr rot="0" spcFirstLastPara="1" vertOverflow="ellipsis" vert="horz" wrap="square" anchor="ctr" anchorCtr="1"/>
        <a:lstStyle/>
        <a:p>
          <a:pPr algn="ctr" rtl="0">
            <a:defRPr lang="lv-LV" sz="1400" b="0" i="0" u="none" strike="noStrike" kern="1200" spc="0" baseline="0">
              <a:solidFill>
                <a:srgbClr val="012269"/>
              </a:solidFill>
              <a:effectLst/>
              <a:latin typeface="+mn-lt"/>
              <a:ea typeface="+mn-ea"/>
              <a:cs typeface="+mn-cs"/>
            </a:defRPr>
          </a:pPr>
          <a:endParaRPr lang="lv-LV"/>
        </a:p>
      </c:txPr>
    </c:title>
    <c:autoTitleDeleted val="0"/>
    <c:plotArea>
      <c:layout>
        <c:manualLayout>
          <c:layoutTarget val="inner"/>
          <c:xMode val="edge"/>
          <c:yMode val="edge"/>
          <c:x val="6.4957600320047201E-2"/>
          <c:y val="0.24265763076299263"/>
          <c:w val="0.93504239967995284"/>
          <c:h val="0.50887733825862624"/>
        </c:manualLayout>
      </c:layout>
      <c:lineChart>
        <c:grouping val="standard"/>
        <c:varyColors val="0"/>
        <c:ser>
          <c:idx val="2"/>
          <c:order val="0"/>
          <c:tx>
            <c:strRef>
              <c:f>'E-šķidrumi_aizstajeji'!$A$44</c:f>
              <c:strCache>
                <c:ptCount val="1"/>
                <c:pt idx="0">
                  <c:v>2021.gads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'E-šķidrumi_aizstajeji'!$B$5:$M$5</c:f>
              <c:strCache>
                <c:ptCount val="12"/>
                <c:pt idx="0">
                  <c:v>Janvāris</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f>'E-šķidrumi_aizstajeji'!$B$44:$M$44</c:f>
              <c:numCache>
                <c:formatCode>#\ ##0.0</c:formatCode>
                <c:ptCount val="12"/>
                <c:pt idx="0">
                  <c:v>20365.900000000001</c:v>
                </c:pt>
                <c:pt idx="1">
                  <c:v>26008.5</c:v>
                </c:pt>
                <c:pt idx="2">
                  <c:v>29764.5</c:v>
                </c:pt>
                <c:pt idx="3">
                  <c:v>55405.4</c:v>
                </c:pt>
                <c:pt idx="4">
                  <c:v>37335.24</c:v>
                </c:pt>
                <c:pt idx="5">
                  <c:v>56645.04</c:v>
                </c:pt>
                <c:pt idx="6">
                  <c:v>38769.300000000003</c:v>
                </c:pt>
                <c:pt idx="7">
                  <c:v>67195.08</c:v>
                </c:pt>
                <c:pt idx="8">
                  <c:v>80811.759999999995</c:v>
                </c:pt>
                <c:pt idx="9">
                  <c:v>61618.36</c:v>
                </c:pt>
                <c:pt idx="10">
                  <c:v>63577.599999999999</c:v>
                </c:pt>
                <c:pt idx="11">
                  <c:v>64651.56</c:v>
                </c:pt>
              </c:numCache>
            </c:numRef>
          </c:val>
          <c:smooth val="0"/>
          <c:extLst>
            <c:ext xmlns:c16="http://schemas.microsoft.com/office/drawing/2014/chart" uri="{C3380CC4-5D6E-409C-BE32-E72D297353CC}">
              <c16:uniqueId val="{00000000-8CF2-4F3B-B8C0-5ACAB8D4E554}"/>
            </c:ext>
          </c:extLst>
        </c:ser>
        <c:ser>
          <c:idx val="0"/>
          <c:order val="1"/>
          <c:tx>
            <c:strRef>
              <c:f>'E-šķidrumi_aizstajeji'!$A$45</c:f>
              <c:strCache>
                <c:ptCount val="1"/>
                <c:pt idx="0">
                  <c:v>2022.gads</c:v>
                </c:pt>
              </c:strCache>
            </c:strRef>
          </c:tx>
          <c:spPr>
            <a:ln w="28575" cap="rnd">
              <a:solidFill>
                <a:srgbClr val="FFC000"/>
              </a:solidFill>
              <a:round/>
            </a:ln>
            <a:effectLst/>
          </c:spPr>
          <c:marker>
            <c:symbol val="circle"/>
            <c:size val="5"/>
            <c:spPr>
              <a:solidFill>
                <a:schemeClr val="accent1"/>
              </a:solidFill>
              <a:ln w="9525">
                <a:solidFill>
                  <a:schemeClr val="accent1"/>
                </a:solidFill>
              </a:ln>
              <a:effectLst/>
            </c:spPr>
          </c:marker>
          <c:cat>
            <c:strRef>
              <c:f>'E-šķidrumi_aizstajeji'!$B$5:$M$5</c:f>
              <c:strCache>
                <c:ptCount val="12"/>
                <c:pt idx="0">
                  <c:v>Janvāris</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f>'E-šķidrumi_aizstajeji'!$B$45:$M$45</c:f>
              <c:numCache>
                <c:formatCode>#\ ##0.0</c:formatCode>
                <c:ptCount val="12"/>
                <c:pt idx="0">
                  <c:v>99777.9</c:v>
                </c:pt>
                <c:pt idx="1">
                  <c:v>133454.5</c:v>
                </c:pt>
                <c:pt idx="2">
                  <c:v>65698.2</c:v>
                </c:pt>
                <c:pt idx="3">
                  <c:v>138596.1</c:v>
                </c:pt>
              </c:numCache>
            </c:numRef>
          </c:val>
          <c:smooth val="0"/>
          <c:extLst>
            <c:ext xmlns:c16="http://schemas.microsoft.com/office/drawing/2014/chart" uri="{C3380CC4-5D6E-409C-BE32-E72D297353CC}">
              <c16:uniqueId val="{00000001-8CF2-4F3B-B8C0-5ACAB8D4E554}"/>
            </c:ext>
          </c:extLst>
        </c:ser>
        <c:dLbls>
          <c:showLegendKey val="0"/>
          <c:showVal val="0"/>
          <c:showCatName val="0"/>
          <c:showSerName val="0"/>
          <c:showPercent val="0"/>
          <c:showBubbleSize val="0"/>
        </c:dLbls>
        <c:marker val="1"/>
        <c:smooth val="0"/>
        <c:axId val="1666329808"/>
        <c:axId val="1666326064"/>
      </c:lineChart>
      <c:catAx>
        <c:axId val="1666329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12269"/>
                </a:solidFill>
                <a:latin typeface="+mn-lt"/>
                <a:ea typeface="+mn-ea"/>
                <a:cs typeface="+mn-cs"/>
              </a:defRPr>
            </a:pPr>
            <a:endParaRPr lang="lv-LV"/>
          </a:p>
        </c:txPr>
        <c:crossAx val="1666326064"/>
        <c:crosses val="autoZero"/>
        <c:auto val="1"/>
        <c:lblAlgn val="ctr"/>
        <c:lblOffset val="100"/>
        <c:noMultiLvlLbl val="0"/>
      </c:catAx>
      <c:valAx>
        <c:axId val="16663260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12269"/>
                </a:solidFill>
                <a:latin typeface="+mn-lt"/>
                <a:ea typeface="+mn-ea"/>
                <a:cs typeface="+mn-cs"/>
              </a:defRPr>
            </a:pPr>
            <a:endParaRPr lang="lv-LV"/>
          </a:p>
        </c:txPr>
        <c:crossAx val="1666329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012269"/>
              </a:solidFill>
              <a:latin typeface="+mn-lt"/>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lv-LV" sz="1800"/>
              <a:t>Akcīzes nodokļa ieņēmumi (milj. EUR)</a:t>
            </a:r>
          </a:p>
        </c:rich>
      </c:tx>
      <c:layout>
        <c:manualLayout>
          <c:xMode val="edge"/>
          <c:yMode val="edge"/>
          <c:x val="0.34434445966585642"/>
          <c:y val="1.0618124122646141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7.1284348012979726E-2"/>
          <c:y val="0.20739550356865458"/>
          <c:w val="0.70993334648603645"/>
          <c:h val="0.65704443357758857"/>
        </c:manualLayout>
      </c:layout>
      <c:barChart>
        <c:barDir val="col"/>
        <c:grouping val="stacked"/>
        <c:varyColors val="0"/>
        <c:ser>
          <c:idx val="0"/>
          <c:order val="0"/>
          <c:tx>
            <c:strRef>
              <c:f>'Nodokla ienemumi'!$A$4</c:f>
              <c:strCache>
                <c:ptCount val="1"/>
                <c:pt idx="0">
                  <c:v>Alkoholiskie dzērieni</c:v>
                </c:pt>
              </c:strCache>
            </c:strRef>
          </c:tx>
          <c:spPr>
            <a:solidFill>
              <a:srgbClr val="00B0F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'Nodokla ienemumi'!$B$2:$S$2</c:f>
              <c:numCache>
                <c:formatCode>General</c:formatCode>
                <c:ptCount val="8"/>
                <c:pt idx="0">
                  <c:v>2015</c:v>
                </c:pt>
                <c:pt idx="1">
                  <c:v>2016</c:v>
                </c:pt>
                <c:pt idx="2">
                  <c:v>2017</c:v>
                </c:pt>
                <c:pt idx="3">
                  <c:v>2018</c:v>
                </c:pt>
                <c:pt idx="4">
                  <c:v>2019</c:v>
                </c:pt>
                <c:pt idx="5">
                  <c:v>2020</c:v>
                </c:pt>
                <c:pt idx="6">
                  <c:v>2021</c:v>
                </c:pt>
                <c:pt idx="7">
                  <c:v>2022</c:v>
                </c:pt>
              </c:numCache>
            </c:numRef>
          </c:cat>
          <c:val>
            <c:numRef>
              <c:f>'Nodokla ienemumi'!$B$4:$S$4</c:f>
              <c:numCache>
                <c:formatCode>0.0</c:formatCode>
                <c:ptCount val="8"/>
                <c:pt idx="0">
                  <c:v>128.66579999999999</c:v>
                </c:pt>
                <c:pt idx="1">
                  <c:v>137.5204</c:v>
                </c:pt>
                <c:pt idx="2">
                  <c:v>161.24123</c:v>
                </c:pt>
                <c:pt idx="3">
                  <c:v>188.91972626000003</c:v>
                </c:pt>
                <c:pt idx="4">
                  <c:v>201.23644826</c:v>
                </c:pt>
                <c:pt idx="5">
                  <c:v>191.66254526</c:v>
                </c:pt>
                <c:pt idx="6">
                  <c:v>196.7</c:v>
                </c:pt>
                <c:pt idx="7">
                  <c:v>77.5</c:v>
                </c:pt>
              </c:numCache>
            </c:numRef>
          </c:val>
          <c:extLst>
            <c:ext xmlns:c16="http://schemas.microsoft.com/office/drawing/2014/chart" uri="{C3380CC4-5D6E-409C-BE32-E72D297353CC}">
              <c16:uniqueId val="{00000000-C852-4D5F-AACF-F297EC197C83}"/>
            </c:ext>
          </c:extLst>
        </c:ser>
        <c:ser>
          <c:idx val="1"/>
          <c:order val="1"/>
          <c:tx>
            <c:strRef>
              <c:f>'Nodokla ienemumi'!$A$5</c:f>
              <c:strCache>
                <c:ptCount val="1"/>
                <c:pt idx="0">
                  <c:v>Alus </c:v>
                </c:pt>
              </c:strCache>
            </c:strRef>
          </c:tx>
          <c:spPr>
            <a:solidFill>
              <a:srgbClr val="FF9933"/>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'Nodokla ienemumi'!$B$2:$S$2</c:f>
              <c:numCache>
                <c:formatCode>General</c:formatCode>
                <c:ptCount val="8"/>
                <c:pt idx="0">
                  <c:v>2015</c:v>
                </c:pt>
                <c:pt idx="1">
                  <c:v>2016</c:v>
                </c:pt>
                <c:pt idx="2">
                  <c:v>2017</c:v>
                </c:pt>
                <c:pt idx="3">
                  <c:v>2018</c:v>
                </c:pt>
                <c:pt idx="4">
                  <c:v>2019</c:v>
                </c:pt>
                <c:pt idx="5">
                  <c:v>2020</c:v>
                </c:pt>
                <c:pt idx="6">
                  <c:v>2021</c:v>
                </c:pt>
                <c:pt idx="7">
                  <c:v>2022</c:v>
                </c:pt>
              </c:numCache>
            </c:numRef>
          </c:cat>
          <c:val>
            <c:numRef>
              <c:f>'Nodokla ienemumi'!$B$5:$S$5</c:f>
              <c:numCache>
                <c:formatCode>0.0</c:formatCode>
                <c:ptCount val="8"/>
                <c:pt idx="0">
                  <c:v>27.122599999999998</c:v>
                </c:pt>
                <c:pt idx="1">
                  <c:v>32.075800000000001</c:v>
                </c:pt>
                <c:pt idx="2">
                  <c:v>36.846319999999999</c:v>
                </c:pt>
                <c:pt idx="3">
                  <c:v>53.05204595</c:v>
                </c:pt>
                <c:pt idx="4">
                  <c:v>54.493523020000005</c:v>
                </c:pt>
                <c:pt idx="5">
                  <c:v>52.577112119999995</c:v>
                </c:pt>
                <c:pt idx="6">
                  <c:v>52.3</c:v>
                </c:pt>
                <c:pt idx="7">
                  <c:v>18.8</c:v>
                </c:pt>
              </c:numCache>
            </c:numRef>
          </c:val>
          <c:extLst>
            <c:ext xmlns:c16="http://schemas.microsoft.com/office/drawing/2014/chart" uri="{C3380CC4-5D6E-409C-BE32-E72D297353CC}">
              <c16:uniqueId val="{00000001-C852-4D5F-AACF-F297EC197C83}"/>
            </c:ext>
          </c:extLst>
        </c:ser>
        <c:ser>
          <c:idx val="2"/>
          <c:order val="2"/>
          <c:tx>
            <c:strRef>
              <c:f>'Nodokla ienemumi'!$A$6</c:f>
              <c:strCache>
                <c:ptCount val="1"/>
                <c:pt idx="0">
                  <c:v>Tabakas izstrādājumi</c:v>
                </c:pt>
              </c:strCache>
            </c:strRef>
          </c:tx>
          <c:spPr>
            <a:solidFill>
              <a:schemeClr val="accent3">
                <a:lumMod val="60000"/>
                <a:lumOff val="40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'Nodokla ienemumi'!$B$2:$S$2</c:f>
              <c:numCache>
                <c:formatCode>General</c:formatCode>
                <c:ptCount val="8"/>
                <c:pt idx="0">
                  <c:v>2015</c:v>
                </c:pt>
                <c:pt idx="1">
                  <c:v>2016</c:v>
                </c:pt>
                <c:pt idx="2">
                  <c:v>2017</c:v>
                </c:pt>
                <c:pt idx="3">
                  <c:v>2018</c:v>
                </c:pt>
                <c:pt idx="4">
                  <c:v>2019</c:v>
                </c:pt>
                <c:pt idx="5">
                  <c:v>2020</c:v>
                </c:pt>
                <c:pt idx="6">
                  <c:v>2021</c:v>
                </c:pt>
                <c:pt idx="7">
                  <c:v>2022</c:v>
                </c:pt>
              </c:numCache>
            </c:numRef>
          </c:cat>
          <c:val>
            <c:numRef>
              <c:f>'Nodokla ienemumi'!$B$6:$S$6</c:f>
              <c:numCache>
                <c:formatCode>0.0</c:formatCode>
                <c:ptCount val="8"/>
                <c:pt idx="0">
                  <c:v>177.26510000000002</c:v>
                </c:pt>
                <c:pt idx="1">
                  <c:v>189.49220000000003</c:v>
                </c:pt>
                <c:pt idx="2">
                  <c:v>191.80994999999999</c:v>
                </c:pt>
                <c:pt idx="3">
                  <c:v>208.80424137</c:v>
                </c:pt>
                <c:pt idx="4">
                  <c:v>228.22830707</c:v>
                </c:pt>
                <c:pt idx="5">
                  <c:v>223.42548342000001</c:v>
                </c:pt>
                <c:pt idx="6">
                  <c:v>241.1</c:v>
                </c:pt>
                <c:pt idx="7">
                  <c:v>98.5</c:v>
                </c:pt>
              </c:numCache>
            </c:numRef>
          </c:val>
          <c:extLst>
            <c:ext xmlns:c16="http://schemas.microsoft.com/office/drawing/2014/chart" uri="{C3380CC4-5D6E-409C-BE32-E72D297353CC}">
              <c16:uniqueId val="{00000002-C852-4D5F-AACF-F297EC197C83}"/>
            </c:ext>
          </c:extLst>
        </c:ser>
        <c:ser>
          <c:idx val="3"/>
          <c:order val="3"/>
          <c:tx>
            <c:strRef>
              <c:f>'Nodokla ienemumi'!$A$7</c:f>
              <c:strCache>
                <c:ptCount val="1"/>
                <c:pt idx="0">
                  <c:v>Naftas produkti</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'Nodokla ienemumi'!$B$2:$S$2</c:f>
              <c:numCache>
                <c:formatCode>General</c:formatCode>
                <c:ptCount val="8"/>
                <c:pt idx="0">
                  <c:v>2015</c:v>
                </c:pt>
                <c:pt idx="1">
                  <c:v>2016</c:v>
                </c:pt>
                <c:pt idx="2">
                  <c:v>2017</c:v>
                </c:pt>
                <c:pt idx="3">
                  <c:v>2018</c:v>
                </c:pt>
                <c:pt idx="4">
                  <c:v>2019</c:v>
                </c:pt>
                <c:pt idx="5">
                  <c:v>2020</c:v>
                </c:pt>
                <c:pt idx="6">
                  <c:v>2021</c:v>
                </c:pt>
                <c:pt idx="7">
                  <c:v>2022</c:v>
                </c:pt>
              </c:numCache>
            </c:numRef>
          </c:cat>
          <c:val>
            <c:numRef>
              <c:f>'Nodokla ienemumi'!$B$7:$S$7</c:f>
              <c:numCache>
                <c:formatCode>0.0</c:formatCode>
                <c:ptCount val="8"/>
                <c:pt idx="0">
                  <c:v>428.31650000000002</c:v>
                </c:pt>
                <c:pt idx="1">
                  <c:v>465.74540000000002</c:v>
                </c:pt>
                <c:pt idx="2">
                  <c:v>482.24313999999998</c:v>
                </c:pt>
                <c:pt idx="3">
                  <c:v>539.64898961000006</c:v>
                </c:pt>
                <c:pt idx="4">
                  <c:v>540.57295447000001</c:v>
                </c:pt>
                <c:pt idx="5">
                  <c:v>556.90237826999999</c:v>
                </c:pt>
                <c:pt idx="6">
                  <c:v>575.20000000000005</c:v>
                </c:pt>
                <c:pt idx="7">
                  <c:v>229.9</c:v>
                </c:pt>
              </c:numCache>
            </c:numRef>
          </c:val>
          <c:extLst>
            <c:ext xmlns:c16="http://schemas.microsoft.com/office/drawing/2014/chart" uri="{C3380CC4-5D6E-409C-BE32-E72D297353CC}">
              <c16:uniqueId val="{00000003-C852-4D5F-AACF-F297EC197C83}"/>
            </c:ext>
          </c:extLst>
        </c:ser>
        <c:ser>
          <c:idx val="4"/>
          <c:order val="4"/>
          <c:tx>
            <c:strRef>
              <c:f>'Nodokla ienemumi'!$A$8</c:f>
              <c:strCache>
                <c:ptCount val="1"/>
                <c:pt idx="0">
                  <c:v>Dabasgāze</c:v>
                </c:pt>
              </c:strCache>
            </c:strRef>
          </c:tx>
          <c:spPr>
            <a:solidFill>
              <a:schemeClr val="accent6"/>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'Nodokla ienemumi'!$B$2:$S$2</c:f>
              <c:numCache>
                <c:formatCode>General</c:formatCode>
                <c:ptCount val="8"/>
                <c:pt idx="0">
                  <c:v>2015</c:v>
                </c:pt>
                <c:pt idx="1">
                  <c:v>2016</c:v>
                </c:pt>
                <c:pt idx="2">
                  <c:v>2017</c:v>
                </c:pt>
                <c:pt idx="3">
                  <c:v>2018</c:v>
                </c:pt>
                <c:pt idx="4">
                  <c:v>2019</c:v>
                </c:pt>
                <c:pt idx="5">
                  <c:v>2020</c:v>
                </c:pt>
                <c:pt idx="6">
                  <c:v>2021</c:v>
                </c:pt>
                <c:pt idx="7">
                  <c:v>2022</c:v>
                </c:pt>
              </c:numCache>
            </c:numRef>
          </c:cat>
          <c:val>
            <c:numRef>
              <c:f>'Nodokla ienemumi'!$B$8:$S$8</c:f>
              <c:numCache>
                <c:formatCode>0.0</c:formatCode>
                <c:ptCount val="8"/>
                <c:pt idx="0">
                  <c:v>14.350700000000002</c:v>
                </c:pt>
                <c:pt idx="1">
                  <c:v>21.418400000000002</c:v>
                </c:pt>
                <c:pt idx="2">
                  <c:v>19.59273</c:v>
                </c:pt>
                <c:pt idx="3">
                  <c:v>21.978811339999996</c:v>
                </c:pt>
                <c:pt idx="4">
                  <c:v>22.388198260000003</c:v>
                </c:pt>
                <c:pt idx="5">
                  <c:v>16.83135206</c:v>
                </c:pt>
                <c:pt idx="6">
                  <c:v>18.100000000000001</c:v>
                </c:pt>
                <c:pt idx="7">
                  <c:v>9.6</c:v>
                </c:pt>
              </c:numCache>
            </c:numRef>
          </c:val>
          <c:extLst>
            <c:ext xmlns:c16="http://schemas.microsoft.com/office/drawing/2014/chart" uri="{C3380CC4-5D6E-409C-BE32-E72D297353CC}">
              <c16:uniqueId val="{00000004-C852-4D5F-AACF-F297EC197C83}"/>
            </c:ext>
          </c:extLst>
        </c:ser>
        <c:ser>
          <c:idx val="5"/>
          <c:order val="5"/>
          <c:tx>
            <c:strRef>
              <c:f>'Nodokla ienemumi'!$A$9</c:f>
              <c:strCache>
                <c:ptCount val="1"/>
                <c:pt idx="0">
                  <c:v>Pārējās akcīzes preces</c:v>
                </c:pt>
              </c:strCache>
            </c:strRef>
          </c:tx>
          <c:spPr>
            <a:solidFill>
              <a:srgbClr val="00B05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'Nodokla ienemumi'!$B$2:$S$2</c:f>
              <c:numCache>
                <c:formatCode>General</c:formatCode>
                <c:ptCount val="8"/>
                <c:pt idx="0">
                  <c:v>2015</c:v>
                </c:pt>
                <c:pt idx="1">
                  <c:v>2016</c:v>
                </c:pt>
                <c:pt idx="2">
                  <c:v>2017</c:v>
                </c:pt>
                <c:pt idx="3">
                  <c:v>2018</c:v>
                </c:pt>
                <c:pt idx="4">
                  <c:v>2019</c:v>
                </c:pt>
                <c:pt idx="5">
                  <c:v>2020</c:v>
                </c:pt>
                <c:pt idx="6">
                  <c:v>2021</c:v>
                </c:pt>
                <c:pt idx="7">
                  <c:v>2022</c:v>
                </c:pt>
              </c:numCache>
            </c:numRef>
          </c:cat>
          <c:val>
            <c:numRef>
              <c:f>'Nodokla ienemumi'!$B$9:$S$9</c:f>
              <c:numCache>
                <c:formatCode>0.0</c:formatCode>
                <c:ptCount val="8"/>
                <c:pt idx="0">
                  <c:v>20.5718</c:v>
                </c:pt>
                <c:pt idx="1">
                  <c:v>14.757700000000002</c:v>
                </c:pt>
                <c:pt idx="2">
                  <c:v>15.287789999999999</c:v>
                </c:pt>
                <c:pt idx="3">
                  <c:v>16.810248909999999</c:v>
                </c:pt>
                <c:pt idx="4">
                  <c:v>17.135594480000002</c:v>
                </c:pt>
                <c:pt idx="5">
                  <c:v>18.279360369999999</c:v>
                </c:pt>
                <c:pt idx="6">
                  <c:v>21.4</c:v>
                </c:pt>
                <c:pt idx="7">
                  <c:v>12.3</c:v>
                </c:pt>
              </c:numCache>
            </c:numRef>
          </c:val>
          <c:extLst>
            <c:ext xmlns:c16="http://schemas.microsoft.com/office/drawing/2014/chart" uri="{C3380CC4-5D6E-409C-BE32-E72D297353CC}">
              <c16:uniqueId val="{00000005-C852-4D5F-AACF-F297EC197C83}"/>
            </c:ext>
          </c:extLst>
        </c:ser>
        <c:dLbls>
          <c:showLegendKey val="0"/>
          <c:showVal val="0"/>
          <c:showCatName val="0"/>
          <c:showSerName val="0"/>
          <c:showPercent val="0"/>
          <c:showBubbleSize val="0"/>
        </c:dLbls>
        <c:gapWidth val="150"/>
        <c:overlap val="100"/>
        <c:axId val="240237248"/>
        <c:axId val="240232672"/>
        <c:extLst>
          <c:ext xmlns:c15="http://schemas.microsoft.com/office/drawing/2012/chart" uri="{02D57815-91ED-43cb-92C2-25804820EDAC}">
            <c15:filteredBarSeries>
              <c15:ser>
                <c:idx val="6"/>
                <c:order val="6"/>
                <c:tx>
                  <c:strRef>
                    <c:extLst>
                      <c:ext uri="{02D57815-91ED-43cb-92C2-25804820EDAC}">
                        <c15:formulaRef>
                          <c15:sqref>'Nodokla ienemumi'!$A$10</c15:sqref>
                        </c15:formulaRef>
                      </c:ext>
                    </c:extLst>
                    <c:strCache>
                      <c:ptCount val="1"/>
                      <c:pt idx="0">
                        <c:v>Faktiski iekasēts</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'Nodokla ienemumi'!$B$2:$S$2</c15:sqref>
                        </c15:formulaRef>
                      </c:ext>
                    </c:extLst>
                    <c:numCache>
                      <c:formatCode>General</c:formatCode>
                      <c:ptCount val="8"/>
                      <c:pt idx="0">
                        <c:v>2015</c:v>
                      </c:pt>
                      <c:pt idx="1">
                        <c:v>2016</c:v>
                      </c:pt>
                      <c:pt idx="2">
                        <c:v>2017</c:v>
                      </c:pt>
                      <c:pt idx="3">
                        <c:v>2018</c:v>
                      </c:pt>
                      <c:pt idx="4">
                        <c:v>2019</c:v>
                      </c:pt>
                      <c:pt idx="5">
                        <c:v>2020</c:v>
                      </c:pt>
                      <c:pt idx="6">
                        <c:v>2021</c:v>
                      </c:pt>
                      <c:pt idx="7">
                        <c:v>2022</c:v>
                      </c:pt>
                    </c:numCache>
                  </c:numRef>
                </c:cat>
                <c:val>
                  <c:numRef>
                    <c:extLst>
                      <c:ext uri="{02D57815-91ED-43cb-92C2-25804820EDAC}">
                        <c15:formulaRef>
                          <c15:sqref>'Nodokla ienemumi'!$B$10:$Q$10</c15:sqref>
                        </c15:formulaRef>
                      </c:ext>
                    </c:extLst>
                    <c:numCache>
                      <c:formatCode>#\ ##0.0</c:formatCode>
                      <c:ptCount val="6"/>
                      <c:pt idx="0">
                        <c:v>796.29250000000002</c:v>
                      </c:pt>
                      <c:pt idx="1">
                        <c:v>861.00990000000013</c:v>
                      </c:pt>
                      <c:pt idx="2">
                        <c:v>907.0211599999999</c:v>
                      </c:pt>
                      <c:pt idx="3">
                        <c:v>1029.21406344</c:v>
                      </c:pt>
                      <c:pt idx="4">
                        <c:v>1064.0550255600001</c:v>
                      </c:pt>
                      <c:pt idx="5">
                        <c:v>1059.6782314999998</c:v>
                      </c:pt>
                    </c:numCache>
                  </c:numRef>
                </c:val>
                <c:extLst>
                  <c:ext xmlns:c16="http://schemas.microsoft.com/office/drawing/2014/chart" uri="{C3380CC4-5D6E-409C-BE32-E72D297353CC}">
                    <c16:uniqueId val="{0000000E-C852-4D5F-AACF-F297EC197C83}"/>
                  </c:ext>
                </c:extLst>
              </c15:ser>
            </c15:filteredBarSeries>
          </c:ext>
        </c:extLst>
      </c:barChart>
      <c:lineChart>
        <c:grouping val="standard"/>
        <c:varyColors val="0"/>
        <c:ser>
          <c:idx val="8"/>
          <c:order val="8"/>
          <c:tx>
            <c:strRef>
              <c:f>'Nodokla ienemumi'!$A$11</c:f>
              <c:strCache>
                <c:ptCount val="1"/>
                <c:pt idx="0">
                  <c:v>Budžeta plāns periodam</c:v>
                </c:pt>
              </c:strCache>
            </c:strRef>
          </c:tx>
          <c:spPr>
            <a:ln w="28575" cap="rnd">
              <a:solidFill>
                <a:schemeClr val="accent1">
                  <a:lumMod val="40000"/>
                  <a:lumOff val="60000"/>
                </a:schemeClr>
              </a:solidFill>
              <a:prstDash val="sysDot"/>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6-C852-4D5F-AACF-F297EC197C83}"/>
                </c:ext>
              </c:extLst>
            </c:dLbl>
            <c:dLbl>
              <c:idx val="1"/>
              <c:delete val="1"/>
              <c:extLst>
                <c:ext xmlns:c15="http://schemas.microsoft.com/office/drawing/2012/chart" uri="{CE6537A1-D6FC-4f65-9D91-7224C49458BB}"/>
                <c:ext xmlns:c16="http://schemas.microsoft.com/office/drawing/2014/chart" uri="{C3380CC4-5D6E-409C-BE32-E72D297353CC}">
                  <c16:uniqueId val="{00000007-C852-4D5F-AACF-F297EC197C83}"/>
                </c:ext>
              </c:extLst>
            </c:dLbl>
            <c:dLbl>
              <c:idx val="2"/>
              <c:delete val="1"/>
              <c:extLst>
                <c:ext xmlns:c15="http://schemas.microsoft.com/office/drawing/2012/chart" uri="{CE6537A1-D6FC-4f65-9D91-7224C49458BB}"/>
                <c:ext xmlns:c16="http://schemas.microsoft.com/office/drawing/2014/chart" uri="{C3380CC4-5D6E-409C-BE32-E72D297353CC}">
                  <c16:uniqueId val="{00000008-C852-4D5F-AACF-F297EC197C83}"/>
                </c:ext>
              </c:extLst>
            </c:dLbl>
            <c:dLbl>
              <c:idx val="3"/>
              <c:delete val="1"/>
              <c:extLst>
                <c:ext xmlns:c15="http://schemas.microsoft.com/office/drawing/2012/chart" uri="{CE6537A1-D6FC-4f65-9D91-7224C49458BB}"/>
                <c:ext xmlns:c16="http://schemas.microsoft.com/office/drawing/2014/chart" uri="{C3380CC4-5D6E-409C-BE32-E72D297353CC}">
                  <c16:uniqueId val="{00000009-C852-4D5F-AACF-F297EC197C83}"/>
                </c:ext>
              </c:extLst>
            </c:dLbl>
            <c:dLbl>
              <c:idx val="4"/>
              <c:delete val="1"/>
              <c:extLst>
                <c:ext xmlns:c15="http://schemas.microsoft.com/office/drawing/2012/chart" uri="{CE6537A1-D6FC-4f65-9D91-7224C49458BB}"/>
                <c:ext xmlns:c16="http://schemas.microsoft.com/office/drawing/2014/chart" uri="{C3380CC4-5D6E-409C-BE32-E72D297353CC}">
                  <c16:uniqueId val="{0000000A-C852-4D5F-AACF-F297EC197C83}"/>
                </c:ext>
              </c:extLst>
            </c:dLbl>
            <c:dLbl>
              <c:idx val="5"/>
              <c:delete val="1"/>
              <c:extLst>
                <c:ext xmlns:c15="http://schemas.microsoft.com/office/drawing/2012/chart" uri="{CE6537A1-D6FC-4f65-9D91-7224C49458BB}"/>
                <c:ext xmlns:c16="http://schemas.microsoft.com/office/drawing/2014/chart" uri="{C3380CC4-5D6E-409C-BE32-E72D297353CC}">
                  <c16:uniqueId val="{0000000B-C852-4D5F-AACF-F297EC197C83}"/>
                </c:ext>
              </c:extLst>
            </c:dLbl>
            <c:dLbl>
              <c:idx val="6"/>
              <c:delete val="1"/>
              <c:extLst>
                <c:ext xmlns:c15="http://schemas.microsoft.com/office/drawing/2012/chart" uri="{CE6537A1-D6FC-4f65-9D91-7224C49458BB}"/>
                <c:ext xmlns:c16="http://schemas.microsoft.com/office/drawing/2014/chart" uri="{C3380CC4-5D6E-409C-BE32-E72D297353CC}">
                  <c16:uniqueId val="{0000000C-C852-4D5F-AACF-F297EC197C8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1"/>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'Nodokla ienemumi'!$B$2:$S$2</c:f>
              <c:numCache>
                <c:formatCode>General</c:formatCode>
                <c:ptCount val="8"/>
                <c:pt idx="0">
                  <c:v>2015</c:v>
                </c:pt>
                <c:pt idx="1">
                  <c:v>2016</c:v>
                </c:pt>
                <c:pt idx="2">
                  <c:v>2017</c:v>
                </c:pt>
                <c:pt idx="3">
                  <c:v>2018</c:v>
                </c:pt>
                <c:pt idx="4">
                  <c:v>2019</c:v>
                </c:pt>
                <c:pt idx="5">
                  <c:v>2020</c:v>
                </c:pt>
                <c:pt idx="6">
                  <c:v>2021</c:v>
                </c:pt>
                <c:pt idx="7">
                  <c:v>2022</c:v>
                </c:pt>
              </c:numCache>
            </c:numRef>
          </c:cat>
          <c:val>
            <c:numRef>
              <c:f>'Nodokla ienemumi'!$B$11:$S$11</c:f>
              <c:numCache>
                <c:formatCode>#\ ##0.0</c:formatCode>
                <c:ptCount val="8"/>
                <c:pt idx="0">
                  <c:v>769.22850000000005</c:v>
                </c:pt>
                <c:pt idx="1">
                  <c:v>821.38419999999996</c:v>
                </c:pt>
                <c:pt idx="2">
                  <c:v>890.34074999999996</c:v>
                </c:pt>
                <c:pt idx="3">
                  <c:v>1025.0250000000001</c:v>
                </c:pt>
                <c:pt idx="4">
                  <c:v>1119.2</c:v>
                </c:pt>
                <c:pt idx="5">
                  <c:v>1203.4000000000001</c:v>
                </c:pt>
                <c:pt idx="6">
                  <c:v>1116.019</c:v>
                </c:pt>
                <c:pt idx="7">
                  <c:v>1166.8</c:v>
                </c:pt>
              </c:numCache>
            </c:numRef>
          </c:val>
          <c:smooth val="0"/>
          <c:extLst>
            <c:ext xmlns:c16="http://schemas.microsoft.com/office/drawing/2014/chart" uri="{C3380CC4-5D6E-409C-BE32-E72D297353CC}">
              <c16:uniqueId val="{0000000D-C852-4D5F-AACF-F297EC197C83}"/>
            </c:ext>
          </c:extLst>
        </c:ser>
        <c:dLbls>
          <c:showLegendKey val="0"/>
          <c:showVal val="0"/>
          <c:showCatName val="0"/>
          <c:showSerName val="0"/>
          <c:showPercent val="0"/>
          <c:showBubbleSize val="0"/>
        </c:dLbls>
        <c:marker val="1"/>
        <c:smooth val="0"/>
        <c:axId val="240237248"/>
        <c:axId val="240232672"/>
        <c:extLst>
          <c:ext xmlns:c15="http://schemas.microsoft.com/office/drawing/2012/chart" uri="{02D57815-91ED-43cb-92C2-25804820EDAC}">
            <c15:filteredLineSeries>
              <c15:ser>
                <c:idx val="7"/>
                <c:order val="7"/>
                <c:tx>
                  <c:strRef>
                    <c:extLst>
                      <c:ext uri="{02D57815-91ED-43cb-92C2-25804820EDAC}">
                        <c15:formulaRef>
                          <c15:sqref>'Nodokla ienemumi'!$A$10</c15:sqref>
                        </c15:formulaRef>
                      </c:ext>
                    </c:extLst>
                    <c:strCache>
                      <c:ptCount val="1"/>
                      <c:pt idx="0">
                        <c:v>Faktiski iekasēts</c:v>
                      </c:pt>
                    </c:strCache>
                  </c:strRef>
                </c:tx>
                <c:spPr>
                  <a:ln w="28575" cap="rnd">
                    <a:solidFill>
                      <a:schemeClr val="accent2">
                        <a:lumMod val="60000"/>
                      </a:schemeClr>
                    </a:solidFill>
                    <a:round/>
                  </a:ln>
                  <a:effectLst/>
                </c:spPr>
                <c:marker>
                  <c:symbol val="none"/>
                </c:marker>
                <c:cat>
                  <c:numRef>
                    <c:extLst>
                      <c:ext uri="{02D57815-91ED-43cb-92C2-25804820EDAC}">
                        <c15:formulaRef>
                          <c15:sqref>'Nodokla ienemumi'!$B$2:$S$2</c15:sqref>
                        </c15:formulaRef>
                      </c:ext>
                    </c:extLst>
                    <c:numCache>
                      <c:formatCode>General</c:formatCode>
                      <c:ptCount val="8"/>
                      <c:pt idx="0">
                        <c:v>2015</c:v>
                      </c:pt>
                      <c:pt idx="1">
                        <c:v>2016</c:v>
                      </c:pt>
                      <c:pt idx="2">
                        <c:v>2017</c:v>
                      </c:pt>
                      <c:pt idx="3">
                        <c:v>2018</c:v>
                      </c:pt>
                      <c:pt idx="4">
                        <c:v>2019</c:v>
                      </c:pt>
                      <c:pt idx="5">
                        <c:v>2020</c:v>
                      </c:pt>
                      <c:pt idx="6">
                        <c:v>2021</c:v>
                      </c:pt>
                      <c:pt idx="7">
                        <c:v>2022</c:v>
                      </c:pt>
                    </c:numCache>
                  </c:numRef>
                </c:cat>
                <c:val>
                  <c:numRef>
                    <c:extLst>
                      <c:ext uri="{02D57815-91ED-43cb-92C2-25804820EDAC}">
                        <c15:formulaRef>
                          <c15:sqref>'Nodokla ienemumi'!$B$10:$S$10</c15:sqref>
                        </c15:formulaRef>
                      </c:ext>
                    </c:extLst>
                    <c:numCache>
                      <c:formatCode>#\ ##0.0</c:formatCode>
                      <c:ptCount val="8"/>
                      <c:pt idx="0">
                        <c:v>796.29250000000002</c:v>
                      </c:pt>
                      <c:pt idx="1">
                        <c:v>861.00990000000013</c:v>
                      </c:pt>
                      <c:pt idx="2">
                        <c:v>907.0211599999999</c:v>
                      </c:pt>
                      <c:pt idx="3">
                        <c:v>1029.21406344</c:v>
                      </c:pt>
                      <c:pt idx="4">
                        <c:v>1064.0550255600001</c:v>
                      </c:pt>
                      <c:pt idx="5">
                        <c:v>1059.6782314999998</c:v>
                      </c:pt>
                      <c:pt idx="6">
                        <c:v>1104.8000000000002</c:v>
                      </c:pt>
                      <c:pt idx="7">
                        <c:v>446.60000000000008</c:v>
                      </c:pt>
                    </c:numCache>
                  </c:numRef>
                </c:val>
                <c:smooth val="0"/>
                <c:extLst>
                  <c:ext xmlns:c16="http://schemas.microsoft.com/office/drawing/2014/chart" uri="{C3380CC4-5D6E-409C-BE32-E72D297353CC}">
                    <c16:uniqueId val="{0000000F-C852-4D5F-AACF-F297EC197C83}"/>
                  </c:ext>
                </c:extLst>
              </c15:ser>
            </c15:filteredLineSeries>
          </c:ext>
        </c:extLst>
      </c:lineChart>
      <c:catAx>
        <c:axId val="2402372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lv-LV"/>
          </a:p>
        </c:txPr>
        <c:crossAx val="240232672"/>
        <c:crosses val="autoZero"/>
        <c:auto val="1"/>
        <c:lblAlgn val="ctr"/>
        <c:lblOffset val="100"/>
        <c:noMultiLvlLbl val="0"/>
      </c:catAx>
      <c:valAx>
        <c:axId val="2402326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lv-LV"/>
          </a:p>
        </c:txPr>
        <c:crossAx val="24023724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noFill/>
    </a:ln>
    <a:effectLst/>
  </c:spPr>
  <c:txPr>
    <a:bodyPr/>
    <a:lstStyle/>
    <a:p>
      <a:pPr>
        <a:defRPr sz="1200"/>
      </a:pPr>
      <a:endParaRPr lang="lv-LV"/>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accent6">
                    <a:lumMod val="50000"/>
                  </a:schemeClr>
                </a:solidFill>
                <a:latin typeface="Times New Roman" panose="02020603050405020304" pitchFamily="18" charset="0"/>
                <a:ea typeface="+mn-ea"/>
                <a:cs typeface="Times New Roman" panose="02020603050405020304" pitchFamily="18" charset="0"/>
              </a:defRPr>
            </a:pPr>
            <a:r>
              <a:rPr lang="lv-LV" dirty="0">
                <a:solidFill>
                  <a:schemeClr val="accent6">
                    <a:lumMod val="50000"/>
                  </a:schemeClr>
                </a:solidFill>
              </a:rPr>
              <a:t>Patēriņam Latvijā nodoto </a:t>
            </a:r>
            <a:r>
              <a:rPr lang="lv-LV" b="1" dirty="0">
                <a:solidFill>
                  <a:schemeClr val="accent6">
                    <a:lumMod val="50000"/>
                  </a:schemeClr>
                </a:solidFill>
              </a:rPr>
              <a:t>alkoholisko dzērienu (neskaitot alu) </a:t>
            </a:r>
            <a:r>
              <a:rPr lang="lv-LV" dirty="0">
                <a:solidFill>
                  <a:schemeClr val="accent6">
                    <a:lumMod val="50000"/>
                  </a:schemeClr>
                </a:solidFill>
              </a:rPr>
              <a:t>apjoms </a:t>
            </a:r>
            <a:r>
              <a:rPr lang="lv-LV" i="1" dirty="0">
                <a:solidFill>
                  <a:schemeClr val="accent6">
                    <a:lumMod val="50000"/>
                  </a:schemeClr>
                </a:solidFill>
              </a:rPr>
              <a:t>dekalitros</a:t>
            </a:r>
          </a:p>
        </c:rich>
      </c:tx>
      <c:layout>
        <c:manualLayout>
          <c:xMode val="edge"/>
          <c:yMode val="edge"/>
          <c:x val="0.12949106065373892"/>
          <c:y val="1.196262010894461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accent6">
                  <a:lumMod val="50000"/>
                </a:schemeClr>
              </a:solidFill>
              <a:latin typeface="Times New Roman" panose="02020603050405020304" pitchFamily="18" charset="0"/>
              <a:ea typeface="+mn-ea"/>
              <a:cs typeface="Times New Roman" panose="02020603050405020304" pitchFamily="18" charset="0"/>
            </a:defRPr>
          </a:pPr>
          <a:endParaRPr lang="lv-LV"/>
        </a:p>
      </c:txPr>
    </c:title>
    <c:autoTitleDeleted val="0"/>
    <c:plotArea>
      <c:layout/>
      <c:lineChart>
        <c:grouping val="standard"/>
        <c:varyColors val="0"/>
        <c:ser>
          <c:idx val="3"/>
          <c:order val="3"/>
          <c:tx>
            <c:strRef>
              <c:f>'Patēriņš 2017-2021 ALKO'!$A$9</c:f>
              <c:strCache>
                <c:ptCount val="1"/>
                <c:pt idx="0">
                  <c:v>2020.gads</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cat>
            <c:strRef>
              <c:f>'Patēriņš 2017-2021 ALKO'!$B$5:$M$5</c:f>
              <c:strCache>
                <c:ptCount val="12"/>
                <c:pt idx="0">
                  <c:v>janvāris    </c:v>
                </c:pt>
                <c:pt idx="1">
                  <c:v>februāris   </c:v>
                </c:pt>
                <c:pt idx="2">
                  <c:v>marts       </c:v>
                </c:pt>
                <c:pt idx="3">
                  <c:v>aprīlis     </c:v>
                </c:pt>
                <c:pt idx="4">
                  <c:v>maijs       </c:v>
                </c:pt>
                <c:pt idx="5">
                  <c:v>jūnijs      </c:v>
                </c:pt>
                <c:pt idx="6">
                  <c:v>jūlijs      </c:v>
                </c:pt>
                <c:pt idx="7">
                  <c:v>augusts     </c:v>
                </c:pt>
                <c:pt idx="8">
                  <c:v>septembris  </c:v>
                </c:pt>
                <c:pt idx="9">
                  <c:v>oktobris    </c:v>
                </c:pt>
                <c:pt idx="10">
                  <c:v>novembris   </c:v>
                </c:pt>
                <c:pt idx="11">
                  <c:v>decembris   </c:v>
                </c:pt>
              </c:strCache>
            </c:strRef>
          </c:cat>
          <c:val>
            <c:numRef>
              <c:f>'Patēriņš 2017-2021 ALKO'!$B$9:$M$9</c:f>
              <c:numCache>
                <c:formatCode>#,##0</c:formatCode>
                <c:ptCount val="12"/>
                <c:pt idx="0">
                  <c:v>405019.50400000002</c:v>
                </c:pt>
                <c:pt idx="1">
                  <c:v>362653.79700000002</c:v>
                </c:pt>
                <c:pt idx="2">
                  <c:v>487635.80599999998</c:v>
                </c:pt>
                <c:pt idx="3">
                  <c:v>505087.08199999999</c:v>
                </c:pt>
                <c:pt idx="4">
                  <c:v>469883.02600000001</c:v>
                </c:pt>
                <c:pt idx="5">
                  <c:v>606185.96600000001</c:v>
                </c:pt>
                <c:pt idx="6">
                  <c:v>678257.196</c:v>
                </c:pt>
                <c:pt idx="7">
                  <c:v>600131.34699999995</c:v>
                </c:pt>
                <c:pt idx="8">
                  <c:v>529059.12300000002</c:v>
                </c:pt>
                <c:pt idx="9">
                  <c:v>515732.44500000001</c:v>
                </c:pt>
                <c:pt idx="10">
                  <c:v>571431.85</c:v>
                </c:pt>
                <c:pt idx="11">
                  <c:v>717235.58600000001</c:v>
                </c:pt>
              </c:numCache>
            </c:numRef>
          </c:val>
          <c:smooth val="0"/>
          <c:extLst>
            <c:ext xmlns:c16="http://schemas.microsoft.com/office/drawing/2014/chart" uri="{C3380CC4-5D6E-409C-BE32-E72D297353CC}">
              <c16:uniqueId val="{00000000-8058-44F7-80FD-04CC8EAC0341}"/>
            </c:ext>
          </c:extLst>
        </c:ser>
        <c:ser>
          <c:idx val="4"/>
          <c:order val="4"/>
          <c:tx>
            <c:strRef>
              <c:f>'Patēriņš 2017-2021 ALKO'!$A$10</c:f>
              <c:strCache>
                <c:ptCount val="1"/>
                <c:pt idx="0">
                  <c:v>2021.gads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'Patēriņš 2017-2021 ALKO'!$B$5:$M$5</c:f>
              <c:strCache>
                <c:ptCount val="12"/>
                <c:pt idx="0">
                  <c:v>janvāris    </c:v>
                </c:pt>
                <c:pt idx="1">
                  <c:v>februāris   </c:v>
                </c:pt>
                <c:pt idx="2">
                  <c:v>marts       </c:v>
                </c:pt>
                <c:pt idx="3">
                  <c:v>aprīlis     </c:v>
                </c:pt>
                <c:pt idx="4">
                  <c:v>maijs       </c:v>
                </c:pt>
                <c:pt idx="5">
                  <c:v>jūnijs      </c:v>
                </c:pt>
                <c:pt idx="6">
                  <c:v>jūlijs      </c:v>
                </c:pt>
                <c:pt idx="7">
                  <c:v>augusts     </c:v>
                </c:pt>
                <c:pt idx="8">
                  <c:v>septembris  </c:v>
                </c:pt>
                <c:pt idx="9">
                  <c:v>oktobris    </c:v>
                </c:pt>
                <c:pt idx="10">
                  <c:v>novembris   </c:v>
                </c:pt>
                <c:pt idx="11">
                  <c:v>decembris   </c:v>
                </c:pt>
              </c:strCache>
            </c:strRef>
          </c:cat>
          <c:val>
            <c:numRef>
              <c:f>'Patēriņš 2017-2021 ALKO'!$B$10:$M$10</c:f>
              <c:numCache>
                <c:formatCode>#,##0</c:formatCode>
                <c:ptCount val="12"/>
                <c:pt idx="0">
                  <c:v>389473.092</c:v>
                </c:pt>
                <c:pt idx="1">
                  <c:v>350820.212</c:v>
                </c:pt>
                <c:pt idx="2">
                  <c:v>522568.96799999999</c:v>
                </c:pt>
                <c:pt idx="3">
                  <c:v>488431.72</c:v>
                </c:pt>
                <c:pt idx="4">
                  <c:v>514894.54200000002</c:v>
                </c:pt>
                <c:pt idx="5">
                  <c:v>599181.91899999999</c:v>
                </c:pt>
                <c:pt idx="6">
                  <c:v>612776.38899999997</c:v>
                </c:pt>
                <c:pt idx="7">
                  <c:v>592550.06499999994</c:v>
                </c:pt>
                <c:pt idx="8">
                  <c:v>539976.84499999997</c:v>
                </c:pt>
                <c:pt idx="9">
                  <c:v>506060.011</c:v>
                </c:pt>
                <c:pt idx="10">
                  <c:v>583444.26699999999</c:v>
                </c:pt>
                <c:pt idx="11">
                  <c:v>709626.33700000006</c:v>
                </c:pt>
              </c:numCache>
            </c:numRef>
          </c:val>
          <c:smooth val="0"/>
          <c:extLst>
            <c:ext xmlns:c16="http://schemas.microsoft.com/office/drawing/2014/chart" uri="{C3380CC4-5D6E-409C-BE32-E72D297353CC}">
              <c16:uniqueId val="{00000001-8058-44F7-80FD-04CC8EAC0341}"/>
            </c:ext>
          </c:extLst>
        </c:ser>
        <c:ser>
          <c:idx val="5"/>
          <c:order val="5"/>
          <c:tx>
            <c:strRef>
              <c:f>'Patēriņš 2017-2021 ALKO'!$A$11</c:f>
              <c:strCache>
                <c:ptCount val="1"/>
                <c:pt idx="0">
                  <c:v>2022.gads</c:v>
                </c:pt>
              </c:strCache>
            </c:strRef>
          </c:tx>
          <c:spPr>
            <a:ln w="28575" cap="rnd">
              <a:solidFill>
                <a:srgbClr val="92D050"/>
              </a:solidFill>
              <a:round/>
            </a:ln>
            <a:effectLst/>
          </c:spPr>
          <c:marker>
            <c:symbol val="circle"/>
            <c:size val="5"/>
            <c:spPr>
              <a:solidFill>
                <a:srgbClr val="92D050"/>
              </a:solidFill>
              <a:ln w="9525">
                <a:solidFill>
                  <a:srgbClr val="92D050"/>
                </a:solidFill>
              </a:ln>
              <a:effectLst/>
            </c:spPr>
          </c:marker>
          <c:cat>
            <c:strRef>
              <c:f>'Patēriņš 2017-2021 ALKO'!$B$5:$M$5</c:f>
              <c:strCache>
                <c:ptCount val="12"/>
                <c:pt idx="0">
                  <c:v>janvāris    </c:v>
                </c:pt>
                <c:pt idx="1">
                  <c:v>februāris   </c:v>
                </c:pt>
                <c:pt idx="2">
                  <c:v>marts       </c:v>
                </c:pt>
                <c:pt idx="3">
                  <c:v>aprīlis     </c:v>
                </c:pt>
                <c:pt idx="4">
                  <c:v>maijs       </c:v>
                </c:pt>
                <c:pt idx="5">
                  <c:v>jūnijs      </c:v>
                </c:pt>
                <c:pt idx="6">
                  <c:v>jūlijs      </c:v>
                </c:pt>
                <c:pt idx="7">
                  <c:v>augusts     </c:v>
                </c:pt>
                <c:pt idx="8">
                  <c:v>septembris  </c:v>
                </c:pt>
                <c:pt idx="9">
                  <c:v>oktobris    </c:v>
                </c:pt>
                <c:pt idx="10">
                  <c:v>novembris   </c:v>
                </c:pt>
                <c:pt idx="11">
                  <c:v>decembris   </c:v>
                </c:pt>
              </c:strCache>
            </c:strRef>
          </c:cat>
          <c:val>
            <c:numRef>
              <c:f>'Patēriņš 2017-2021 ALKO'!$B$11:$M$11</c:f>
              <c:numCache>
                <c:formatCode>#,##0</c:formatCode>
                <c:ptCount val="12"/>
                <c:pt idx="0">
                  <c:v>399928.95</c:v>
                </c:pt>
                <c:pt idx="1">
                  <c:v>399849.85</c:v>
                </c:pt>
                <c:pt idx="2">
                  <c:v>542830.69999999995</c:v>
                </c:pt>
                <c:pt idx="3">
                  <c:v>518954.86</c:v>
                </c:pt>
              </c:numCache>
            </c:numRef>
          </c:val>
          <c:smooth val="0"/>
          <c:extLst>
            <c:ext xmlns:c16="http://schemas.microsoft.com/office/drawing/2014/chart" uri="{C3380CC4-5D6E-409C-BE32-E72D297353CC}">
              <c16:uniqueId val="{00000002-8058-44F7-80FD-04CC8EAC0341}"/>
            </c:ext>
          </c:extLst>
        </c:ser>
        <c:dLbls>
          <c:showLegendKey val="0"/>
          <c:showVal val="0"/>
          <c:showCatName val="0"/>
          <c:showSerName val="0"/>
          <c:showPercent val="0"/>
          <c:showBubbleSize val="0"/>
        </c:dLbls>
        <c:marker val="1"/>
        <c:smooth val="0"/>
        <c:axId val="1027626496"/>
        <c:axId val="1027627744"/>
        <c:extLst>
          <c:ext xmlns:c15="http://schemas.microsoft.com/office/drawing/2012/chart" uri="{02D57815-91ED-43cb-92C2-25804820EDAC}">
            <c15:filteredLineSeries>
              <c15:ser>
                <c:idx val="0"/>
                <c:order val="0"/>
                <c:tx>
                  <c:strRef>
                    <c:extLst>
                      <c:ext uri="{02D57815-91ED-43cb-92C2-25804820EDAC}">
                        <c15:formulaRef>
                          <c15:sqref>'Patēriņš 2017-2021 ALKO'!$A$6</c15:sqref>
                        </c15:formulaRef>
                      </c:ext>
                    </c:extLst>
                    <c:strCache>
                      <c:ptCount val="1"/>
                      <c:pt idx="0">
                        <c:v>2017.gads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extLst>
                      <c:ext uri="{02D57815-91ED-43cb-92C2-25804820EDAC}">
                        <c15:formulaRef>
                          <c15:sqref>'Patēriņš 2017-2021 ALKO'!$B$5:$M$5</c15:sqref>
                        </c15:formulaRef>
                      </c:ext>
                    </c:extLst>
                    <c:strCache>
                      <c:ptCount val="12"/>
                      <c:pt idx="0">
                        <c:v>janvāris    </c:v>
                      </c:pt>
                      <c:pt idx="1">
                        <c:v>februāris   </c:v>
                      </c:pt>
                      <c:pt idx="2">
                        <c:v>marts       </c:v>
                      </c:pt>
                      <c:pt idx="3">
                        <c:v>aprīlis     </c:v>
                      </c:pt>
                      <c:pt idx="4">
                        <c:v>maijs       </c:v>
                      </c:pt>
                      <c:pt idx="5">
                        <c:v>jūnijs      </c:v>
                      </c:pt>
                      <c:pt idx="6">
                        <c:v>jūlijs      </c:v>
                      </c:pt>
                      <c:pt idx="7">
                        <c:v>augusts     </c:v>
                      </c:pt>
                      <c:pt idx="8">
                        <c:v>septembris  </c:v>
                      </c:pt>
                      <c:pt idx="9">
                        <c:v>oktobris    </c:v>
                      </c:pt>
                      <c:pt idx="10">
                        <c:v>novembris   </c:v>
                      </c:pt>
                      <c:pt idx="11">
                        <c:v>decembris   </c:v>
                      </c:pt>
                    </c:strCache>
                  </c:strRef>
                </c:cat>
                <c:val>
                  <c:numRef>
                    <c:extLst>
                      <c:ext uri="{02D57815-91ED-43cb-92C2-25804820EDAC}">
                        <c15:formulaRef>
                          <c15:sqref>'Patēriņš 2017-2021 ALKO'!$B$6:$M$6</c15:sqref>
                        </c15:formulaRef>
                      </c:ext>
                    </c:extLst>
                    <c:numCache>
                      <c:formatCode>#,##0</c:formatCode>
                      <c:ptCount val="12"/>
                      <c:pt idx="0">
                        <c:v>348339.67700000003</c:v>
                      </c:pt>
                      <c:pt idx="1">
                        <c:v>344953</c:v>
                      </c:pt>
                      <c:pt idx="2">
                        <c:v>462579.728</c:v>
                      </c:pt>
                      <c:pt idx="3">
                        <c:v>425100.75900000002</c:v>
                      </c:pt>
                      <c:pt idx="4">
                        <c:v>507735.91399999999</c:v>
                      </c:pt>
                      <c:pt idx="5">
                        <c:v>547622.21100000001</c:v>
                      </c:pt>
                      <c:pt idx="6">
                        <c:v>542205.38199999998</c:v>
                      </c:pt>
                      <c:pt idx="7">
                        <c:v>625879.93700000003</c:v>
                      </c:pt>
                      <c:pt idx="8">
                        <c:v>463134.94699999999</c:v>
                      </c:pt>
                      <c:pt idx="9">
                        <c:v>493031.99800000002</c:v>
                      </c:pt>
                      <c:pt idx="10">
                        <c:v>579962.17799999996</c:v>
                      </c:pt>
                      <c:pt idx="11">
                        <c:v>711771.83499999996</c:v>
                      </c:pt>
                    </c:numCache>
                  </c:numRef>
                </c:val>
                <c:smooth val="0"/>
                <c:extLst>
                  <c:ext xmlns:c16="http://schemas.microsoft.com/office/drawing/2014/chart" uri="{C3380CC4-5D6E-409C-BE32-E72D297353CC}">
                    <c16:uniqueId val="{00000003-8058-44F7-80FD-04CC8EAC0341}"/>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'Patēriņš 2017-2021 ALKO'!$A$7</c15:sqref>
                        </c15:formulaRef>
                      </c:ext>
                    </c:extLst>
                    <c:strCache>
                      <c:ptCount val="1"/>
                      <c:pt idx="0">
                        <c:v>2018.gads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extLst xmlns:c15="http://schemas.microsoft.com/office/drawing/2012/chart">
                      <c:ext xmlns:c15="http://schemas.microsoft.com/office/drawing/2012/chart" uri="{02D57815-91ED-43cb-92C2-25804820EDAC}">
                        <c15:formulaRef>
                          <c15:sqref>'Patēriņš 2017-2021 ALKO'!$B$5:$M$5</c15:sqref>
                        </c15:formulaRef>
                      </c:ext>
                    </c:extLst>
                    <c:strCache>
                      <c:ptCount val="12"/>
                      <c:pt idx="0">
                        <c:v>janvāris    </c:v>
                      </c:pt>
                      <c:pt idx="1">
                        <c:v>februāris   </c:v>
                      </c:pt>
                      <c:pt idx="2">
                        <c:v>marts       </c:v>
                      </c:pt>
                      <c:pt idx="3">
                        <c:v>aprīlis     </c:v>
                      </c:pt>
                      <c:pt idx="4">
                        <c:v>maijs       </c:v>
                      </c:pt>
                      <c:pt idx="5">
                        <c:v>jūnijs      </c:v>
                      </c:pt>
                      <c:pt idx="6">
                        <c:v>jūlijs      </c:v>
                      </c:pt>
                      <c:pt idx="7">
                        <c:v>augusts     </c:v>
                      </c:pt>
                      <c:pt idx="8">
                        <c:v>septembris  </c:v>
                      </c:pt>
                      <c:pt idx="9">
                        <c:v>oktobris    </c:v>
                      </c:pt>
                      <c:pt idx="10">
                        <c:v>novembris   </c:v>
                      </c:pt>
                      <c:pt idx="11">
                        <c:v>decembris   </c:v>
                      </c:pt>
                    </c:strCache>
                  </c:strRef>
                </c:cat>
                <c:val>
                  <c:numRef>
                    <c:extLst xmlns:c15="http://schemas.microsoft.com/office/drawing/2012/chart">
                      <c:ext xmlns:c15="http://schemas.microsoft.com/office/drawing/2012/chart" uri="{02D57815-91ED-43cb-92C2-25804820EDAC}">
                        <c15:formulaRef>
                          <c15:sqref>'Patēriņš 2017-2021 ALKO'!$B$7:$M$7</c15:sqref>
                        </c15:formulaRef>
                      </c:ext>
                    </c:extLst>
                    <c:numCache>
                      <c:formatCode>#,##0</c:formatCode>
                      <c:ptCount val="12"/>
                      <c:pt idx="0">
                        <c:v>411653.31</c:v>
                      </c:pt>
                      <c:pt idx="1">
                        <c:v>379621.85700000002</c:v>
                      </c:pt>
                      <c:pt idx="2">
                        <c:v>482179.84499999997</c:v>
                      </c:pt>
                      <c:pt idx="3">
                        <c:v>488417.96600000001</c:v>
                      </c:pt>
                      <c:pt idx="4">
                        <c:v>622158.49800000002</c:v>
                      </c:pt>
                      <c:pt idx="5">
                        <c:v>655494.94099999999</c:v>
                      </c:pt>
                      <c:pt idx="6">
                        <c:v>650102.12300000002</c:v>
                      </c:pt>
                      <c:pt idx="7">
                        <c:v>659306.45299999998</c:v>
                      </c:pt>
                      <c:pt idx="8">
                        <c:v>497443.14799999999</c:v>
                      </c:pt>
                      <c:pt idx="9">
                        <c:v>557580.272</c:v>
                      </c:pt>
                      <c:pt idx="10">
                        <c:v>619640.15599999996</c:v>
                      </c:pt>
                      <c:pt idx="11">
                        <c:v>728452.62600000005</c:v>
                      </c:pt>
                    </c:numCache>
                  </c:numRef>
                </c:val>
                <c:smooth val="0"/>
                <c:extLst xmlns:c15="http://schemas.microsoft.com/office/drawing/2012/chart">
                  <c:ext xmlns:c16="http://schemas.microsoft.com/office/drawing/2014/chart" uri="{C3380CC4-5D6E-409C-BE32-E72D297353CC}">
                    <c16:uniqueId val="{00000004-8058-44F7-80FD-04CC8EAC0341}"/>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'Patēriņš 2017-2021 ALKO'!$A$8</c15:sqref>
                        </c15:formulaRef>
                      </c:ext>
                    </c:extLst>
                    <c:strCache>
                      <c:ptCount val="1"/>
                      <c:pt idx="0">
                        <c:v>2019.gads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extLst xmlns:c15="http://schemas.microsoft.com/office/drawing/2012/chart">
                      <c:ext xmlns:c15="http://schemas.microsoft.com/office/drawing/2012/chart" uri="{02D57815-91ED-43cb-92C2-25804820EDAC}">
                        <c15:formulaRef>
                          <c15:sqref>'Patēriņš 2017-2021 ALKO'!$B$5:$M$5</c15:sqref>
                        </c15:formulaRef>
                      </c:ext>
                    </c:extLst>
                    <c:strCache>
                      <c:ptCount val="12"/>
                      <c:pt idx="0">
                        <c:v>janvāris    </c:v>
                      </c:pt>
                      <c:pt idx="1">
                        <c:v>februāris   </c:v>
                      </c:pt>
                      <c:pt idx="2">
                        <c:v>marts       </c:v>
                      </c:pt>
                      <c:pt idx="3">
                        <c:v>aprīlis     </c:v>
                      </c:pt>
                      <c:pt idx="4">
                        <c:v>maijs       </c:v>
                      </c:pt>
                      <c:pt idx="5">
                        <c:v>jūnijs      </c:v>
                      </c:pt>
                      <c:pt idx="6">
                        <c:v>jūlijs      </c:v>
                      </c:pt>
                      <c:pt idx="7">
                        <c:v>augusts     </c:v>
                      </c:pt>
                      <c:pt idx="8">
                        <c:v>septembris  </c:v>
                      </c:pt>
                      <c:pt idx="9">
                        <c:v>oktobris    </c:v>
                      </c:pt>
                      <c:pt idx="10">
                        <c:v>novembris   </c:v>
                      </c:pt>
                      <c:pt idx="11">
                        <c:v>decembris   </c:v>
                      </c:pt>
                    </c:strCache>
                  </c:strRef>
                </c:cat>
                <c:val>
                  <c:numRef>
                    <c:extLst xmlns:c15="http://schemas.microsoft.com/office/drawing/2012/chart">
                      <c:ext xmlns:c15="http://schemas.microsoft.com/office/drawing/2012/chart" uri="{02D57815-91ED-43cb-92C2-25804820EDAC}">
                        <c15:formulaRef>
                          <c15:sqref>'Patēriņš 2017-2021 ALKO'!$B$8:$M$8</c15:sqref>
                        </c15:formulaRef>
                      </c:ext>
                    </c:extLst>
                    <c:numCache>
                      <c:formatCode>#,##0</c:formatCode>
                      <c:ptCount val="12"/>
                      <c:pt idx="0">
                        <c:v>443322.223</c:v>
                      </c:pt>
                      <c:pt idx="1">
                        <c:v>383166.788</c:v>
                      </c:pt>
                      <c:pt idx="2">
                        <c:v>526085.81999999995</c:v>
                      </c:pt>
                      <c:pt idx="3">
                        <c:v>573692.63800000004</c:v>
                      </c:pt>
                      <c:pt idx="4">
                        <c:v>609916.49300000002</c:v>
                      </c:pt>
                      <c:pt idx="5">
                        <c:v>595689.91099999996</c:v>
                      </c:pt>
                      <c:pt idx="6">
                        <c:v>593532.66899999999</c:v>
                      </c:pt>
                      <c:pt idx="7">
                        <c:v>672098.66799999995</c:v>
                      </c:pt>
                      <c:pt idx="8">
                        <c:v>528819.84499999997</c:v>
                      </c:pt>
                      <c:pt idx="9">
                        <c:v>567347.23100000003</c:v>
                      </c:pt>
                      <c:pt idx="10">
                        <c:v>603704.63100000005</c:v>
                      </c:pt>
                      <c:pt idx="11">
                        <c:v>756366.58700000006</c:v>
                      </c:pt>
                    </c:numCache>
                  </c:numRef>
                </c:val>
                <c:smooth val="0"/>
                <c:extLst xmlns:c15="http://schemas.microsoft.com/office/drawing/2012/chart">
                  <c:ext xmlns:c16="http://schemas.microsoft.com/office/drawing/2014/chart" uri="{C3380CC4-5D6E-409C-BE32-E72D297353CC}">
                    <c16:uniqueId val="{00000005-8058-44F7-80FD-04CC8EAC0341}"/>
                  </c:ext>
                </c:extLst>
              </c15:ser>
            </c15:filteredLineSeries>
          </c:ext>
        </c:extLst>
      </c:lineChart>
      <c:catAx>
        <c:axId val="1027626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crossAx val="1027627744"/>
        <c:crosses val="autoZero"/>
        <c:auto val="1"/>
        <c:lblAlgn val="ctr"/>
        <c:lblOffset val="100"/>
        <c:noMultiLvlLbl val="0"/>
      </c:catAx>
      <c:valAx>
        <c:axId val="1027627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1"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i="1"/>
                  <a:t>dekalitri</a:t>
                </a:r>
              </a:p>
            </c:rich>
          </c:tx>
          <c:layout>
            <c:manualLayout>
              <c:xMode val="edge"/>
              <c:yMode val="edge"/>
              <c:x val="1.4414412369381803E-2"/>
              <c:y val="0.35739693386429366"/>
            </c:manualLayout>
          </c:layout>
          <c:overlay val="0"/>
          <c:spPr>
            <a:noFill/>
            <a:ln>
              <a:noFill/>
            </a:ln>
            <a:effectLst/>
          </c:spPr>
          <c:txPr>
            <a:bodyPr rot="-5400000" spcFirstLastPara="1" vertOverflow="ellipsis" vert="horz" wrap="square" anchor="ctr" anchorCtr="1"/>
            <a:lstStyle/>
            <a:p>
              <a:pPr>
                <a:defRPr sz="1000" b="0" i="1"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crossAx val="1027626496"/>
        <c:crosses val="autoZero"/>
        <c:crossBetween val="between"/>
        <c:majorUnit val="200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lv-LV"/>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accent6">
                    <a:lumMod val="50000"/>
                  </a:schemeClr>
                </a:solidFill>
                <a:latin typeface="+mn-lt"/>
                <a:ea typeface="+mn-ea"/>
                <a:cs typeface="+mn-cs"/>
              </a:defRPr>
            </a:pPr>
            <a:r>
              <a:rPr lang="lv-LV" sz="1400" b="0" i="0" baseline="0" dirty="0">
                <a:solidFill>
                  <a:schemeClr val="accent6">
                    <a:lumMod val="50000"/>
                  </a:schemeClr>
                </a:solidFill>
                <a:effectLst/>
                <a:latin typeface="Times New Roman" panose="02020603050405020304" pitchFamily="18" charset="0"/>
                <a:cs typeface="Times New Roman" panose="02020603050405020304" pitchFamily="18" charset="0"/>
              </a:rPr>
              <a:t>Patēriņam Latvijā nodotie </a:t>
            </a:r>
            <a:r>
              <a:rPr lang="lv-LV" sz="1400" b="1" i="0" u="sng" baseline="0" dirty="0">
                <a:solidFill>
                  <a:schemeClr val="accent6">
                    <a:lumMod val="50000"/>
                  </a:schemeClr>
                </a:solidFill>
                <a:effectLst/>
                <a:latin typeface="Times New Roman" panose="02020603050405020304" pitchFamily="18" charset="0"/>
                <a:cs typeface="Times New Roman" panose="02020603050405020304" pitchFamily="18" charset="0"/>
              </a:rPr>
              <a:t>alkoholiskie dzērieni </a:t>
            </a:r>
            <a:r>
              <a:rPr lang="lv-LV" sz="1400" b="1" i="0" baseline="0" dirty="0">
                <a:solidFill>
                  <a:schemeClr val="accent6">
                    <a:lumMod val="50000"/>
                  </a:schemeClr>
                </a:solidFill>
                <a:effectLst/>
                <a:latin typeface="Times New Roman" panose="02020603050405020304" pitchFamily="18" charset="0"/>
                <a:cs typeface="Times New Roman" panose="02020603050405020304" pitchFamily="18" charset="0"/>
              </a:rPr>
              <a:t>(neskaitot alu)</a:t>
            </a:r>
            <a:endParaRPr lang="lv-LV" sz="1400" dirty="0">
              <a:solidFill>
                <a:schemeClr val="accent6">
                  <a:lumMod val="50000"/>
                </a:schemeClr>
              </a:solidFill>
              <a:effectLst/>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accent6">
                  <a:lumMod val="50000"/>
                </a:schemeClr>
              </a:solidFill>
              <a:latin typeface="+mn-lt"/>
              <a:ea typeface="+mn-ea"/>
              <a:cs typeface="+mn-cs"/>
            </a:defRPr>
          </a:pPr>
          <a:endParaRPr lang="lv-LV"/>
        </a:p>
      </c:txPr>
    </c:title>
    <c:autoTitleDeleted val="0"/>
    <c:plotArea>
      <c:layout>
        <c:manualLayout>
          <c:layoutTarget val="inner"/>
          <c:xMode val="edge"/>
          <c:yMode val="edge"/>
          <c:x val="0.18443736346806908"/>
          <c:y val="0.28778446248674355"/>
          <c:w val="0.75173862891854415"/>
          <c:h val="0.48170319573849441"/>
        </c:manualLayout>
      </c:layout>
      <c:barChart>
        <c:barDir val="col"/>
        <c:grouping val="clustered"/>
        <c:varyColors val="0"/>
        <c:ser>
          <c:idx val="0"/>
          <c:order val="0"/>
          <c:spPr>
            <a:solidFill>
              <a:srgbClr val="005390">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'Paterins ALKO pa men_ pa gr'!$A$17:$A$19</c:f>
              <c:strCache>
                <c:ptCount val="3"/>
                <c:pt idx="0">
                  <c:v>2020.gada 4 mēnešos</c:v>
                </c:pt>
                <c:pt idx="1">
                  <c:v>2021.gada 4 mēnešos</c:v>
                </c:pt>
                <c:pt idx="2">
                  <c:v>2022.gada 4 mēnešos</c:v>
                </c:pt>
              </c:strCache>
            </c:strRef>
          </c:cat>
          <c:val>
            <c:numRef>
              <c:f>'Paterins ALKO pa men_ pa gr'!$B$17:$B$19</c:f>
              <c:numCache>
                <c:formatCode>#,##0</c:formatCode>
                <c:ptCount val="3"/>
                <c:pt idx="0">
                  <c:v>1760.396</c:v>
                </c:pt>
                <c:pt idx="1">
                  <c:v>1751.2940000000001</c:v>
                </c:pt>
                <c:pt idx="2">
                  <c:v>1862.787</c:v>
                </c:pt>
              </c:numCache>
            </c:numRef>
          </c:val>
          <c:extLst>
            <c:ext xmlns:c16="http://schemas.microsoft.com/office/drawing/2014/chart" uri="{C3380CC4-5D6E-409C-BE32-E72D297353CC}">
              <c16:uniqueId val="{00000000-238C-4F1D-8AC2-0F50D67281E4}"/>
            </c:ext>
          </c:extLst>
        </c:ser>
        <c:dLbls>
          <c:showLegendKey val="0"/>
          <c:showVal val="0"/>
          <c:showCatName val="0"/>
          <c:showSerName val="0"/>
          <c:showPercent val="0"/>
          <c:showBubbleSize val="0"/>
        </c:dLbls>
        <c:gapWidth val="219"/>
        <c:overlap val="-27"/>
        <c:axId val="758325439"/>
        <c:axId val="462693119"/>
      </c:barChart>
      <c:catAx>
        <c:axId val="7583254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crossAx val="462693119"/>
        <c:crosses val="autoZero"/>
        <c:auto val="1"/>
        <c:lblAlgn val="ctr"/>
        <c:lblOffset val="100"/>
        <c:noMultiLvlLbl val="0"/>
      </c:catAx>
      <c:valAx>
        <c:axId val="4626931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1"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lv-LV" i="1" dirty="0">
                    <a:latin typeface="Times New Roman" panose="02020603050405020304" pitchFamily="18" charset="0"/>
                    <a:cs typeface="Times New Roman" panose="02020603050405020304" pitchFamily="18" charset="0"/>
                  </a:rPr>
                  <a:t>tūkst, </a:t>
                </a:r>
                <a:r>
                  <a:rPr lang="lv-LV" i="1" dirty="0" err="1">
                    <a:latin typeface="Times New Roman" panose="02020603050405020304" pitchFamily="18" charset="0"/>
                    <a:cs typeface="Times New Roman" panose="02020603050405020304" pitchFamily="18" charset="0"/>
                  </a:rPr>
                  <a:t>dal</a:t>
                </a:r>
                <a:endParaRPr lang="lv-LV" i="1" dirty="0">
                  <a:latin typeface="Times New Roman" panose="02020603050405020304" pitchFamily="18" charset="0"/>
                  <a:cs typeface="Times New Roman" panose="02020603050405020304" pitchFamily="18" charset="0"/>
                </a:endParaRPr>
              </a:p>
            </c:rich>
          </c:tx>
          <c:overlay val="0"/>
          <c:spPr>
            <a:noFill/>
            <a:ln>
              <a:noFill/>
            </a:ln>
            <a:effectLst/>
          </c:spPr>
          <c:txPr>
            <a:bodyPr rot="-5400000" spcFirstLastPara="1" vertOverflow="ellipsis" vert="horz" wrap="square" anchor="ctr" anchorCtr="1"/>
            <a:lstStyle/>
            <a:p>
              <a:pPr>
                <a:defRPr sz="1000" b="0" i="1"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crossAx val="758325439"/>
        <c:crosses val="autoZero"/>
        <c:crossBetween val="between"/>
        <c:majorUnit val="100"/>
      </c:valAx>
      <c:spPr>
        <a:noFill/>
        <a:ln>
          <a:noFill/>
        </a:ln>
        <a:effectLst/>
      </c:spPr>
    </c:plotArea>
    <c:plotVisOnly val="1"/>
    <c:dispBlanksAs val="gap"/>
    <c:showDLblsOverMax val="0"/>
  </c:chart>
  <c:spPr>
    <a:noFill/>
    <a:ln>
      <a:noFill/>
    </a:ln>
    <a:effectLst/>
  </c:spPr>
  <c:txPr>
    <a:bodyPr/>
    <a:lstStyle/>
    <a:p>
      <a:pPr>
        <a:defRPr/>
      </a:pPr>
      <a:endParaRPr lang="lv-LV"/>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dirty="0" err="1">
                <a:solidFill>
                  <a:schemeClr val="accent6">
                    <a:lumMod val="50000"/>
                  </a:schemeClr>
                </a:solidFill>
                <a:effectLst/>
              </a:rPr>
              <a:t>Akcīzes</a:t>
            </a:r>
            <a:r>
              <a:rPr lang="en-US" sz="1400" b="0" i="0" u="none" strike="noStrike" baseline="0" dirty="0">
                <a:solidFill>
                  <a:schemeClr val="accent6">
                    <a:lumMod val="50000"/>
                  </a:schemeClr>
                </a:solidFill>
                <a:effectLst/>
              </a:rPr>
              <a:t> </a:t>
            </a:r>
            <a:r>
              <a:rPr lang="en-US" sz="1400" b="0" i="0" u="none" strike="noStrike" baseline="0" dirty="0" err="1">
                <a:solidFill>
                  <a:schemeClr val="accent6">
                    <a:lumMod val="50000"/>
                  </a:schemeClr>
                </a:solidFill>
                <a:effectLst/>
              </a:rPr>
              <a:t>nodoklis</a:t>
            </a:r>
            <a:r>
              <a:rPr lang="en-US" sz="1400" b="0" i="0" u="none" strike="noStrike" baseline="0" dirty="0">
                <a:solidFill>
                  <a:schemeClr val="accent6">
                    <a:lumMod val="50000"/>
                  </a:schemeClr>
                </a:solidFill>
                <a:effectLst/>
              </a:rPr>
              <a:t> - </a:t>
            </a:r>
            <a:r>
              <a:rPr lang="en-US" sz="1400" b="0" i="0" u="none" strike="noStrike" baseline="0" dirty="0" err="1">
                <a:solidFill>
                  <a:schemeClr val="accent6">
                    <a:lumMod val="50000"/>
                  </a:schemeClr>
                </a:solidFill>
                <a:effectLst/>
              </a:rPr>
              <a:t>alkoholiskie</a:t>
            </a:r>
            <a:r>
              <a:rPr lang="en-US" sz="1400" b="0" i="0" u="none" strike="noStrike" baseline="0" dirty="0">
                <a:solidFill>
                  <a:schemeClr val="accent6">
                    <a:lumMod val="50000"/>
                  </a:schemeClr>
                </a:solidFill>
                <a:effectLst/>
              </a:rPr>
              <a:t> </a:t>
            </a:r>
            <a:r>
              <a:rPr lang="en-US" sz="1400" b="0" i="0" u="none" strike="noStrike" baseline="0" dirty="0" err="1">
                <a:solidFill>
                  <a:schemeClr val="accent6">
                    <a:lumMod val="50000"/>
                  </a:schemeClr>
                </a:solidFill>
                <a:effectLst/>
              </a:rPr>
              <a:t>dzērieni</a:t>
            </a:r>
            <a:r>
              <a:rPr lang="lv-LV" dirty="0">
                <a:solidFill>
                  <a:schemeClr val="accent6">
                    <a:lumMod val="50000"/>
                  </a:schemeClr>
                </a:solidFill>
              </a:rPr>
              <a:t>, </a:t>
            </a:r>
            <a:r>
              <a:rPr lang="lv-LV" dirty="0">
                <a:solidFill>
                  <a:schemeClr val="accent5">
                    <a:lumMod val="75000"/>
                  </a:schemeClr>
                </a:solidFill>
              </a:rPr>
              <a:t>milj.</a:t>
            </a:r>
            <a:r>
              <a:rPr lang="lv-LV" baseline="0" dirty="0">
                <a:solidFill>
                  <a:schemeClr val="accent5">
                    <a:lumMod val="75000"/>
                  </a:schemeClr>
                </a:solidFill>
              </a:rPr>
              <a:t> EUR</a:t>
            </a:r>
            <a:endParaRPr lang="en-US" dirty="0">
              <a:solidFill>
                <a:schemeClr val="accent5">
                  <a:lumMod val="75000"/>
                </a:schemeClr>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5.961080103977074E-2"/>
          <c:y val="0.16314112114273674"/>
          <c:w val="0.931197551518822"/>
          <c:h val="0.42348314305470741"/>
        </c:manualLayout>
      </c:layout>
      <c:lineChart>
        <c:grouping val="standard"/>
        <c:varyColors val="0"/>
        <c:ser>
          <c:idx val="4"/>
          <c:order val="2"/>
          <c:tx>
            <c:strRef>
              <c:f>'ALKO_Nodoklis 2017-2021'!$A$17</c:f>
              <c:strCache>
                <c:ptCount val="1"/>
                <c:pt idx="0">
                  <c:v>2020.gads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'ALKO_Nodoklis 2017-2021'!$C$4:$N$4</c:f>
              <c:strCache>
                <c:ptCount val="12"/>
                <c:pt idx="0">
                  <c:v>janvāris    </c:v>
                </c:pt>
                <c:pt idx="1">
                  <c:v>februāris   </c:v>
                </c:pt>
                <c:pt idx="2">
                  <c:v>marts       </c:v>
                </c:pt>
                <c:pt idx="3">
                  <c:v>aprīlis     </c:v>
                </c:pt>
                <c:pt idx="4">
                  <c:v>maijs       </c:v>
                </c:pt>
                <c:pt idx="5">
                  <c:v>jūnijs      </c:v>
                </c:pt>
                <c:pt idx="6">
                  <c:v>jūlijs      </c:v>
                </c:pt>
                <c:pt idx="7">
                  <c:v>augusts     </c:v>
                </c:pt>
                <c:pt idx="8">
                  <c:v>septembris  </c:v>
                </c:pt>
                <c:pt idx="9">
                  <c:v>oktobris    </c:v>
                </c:pt>
                <c:pt idx="10">
                  <c:v>novembris   </c:v>
                </c:pt>
                <c:pt idx="11">
                  <c:v>decembris   </c:v>
                </c:pt>
              </c:strCache>
            </c:strRef>
          </c:cat>
          <c:val>
            <c:numRef>
              <c:f>'ALKO_Nodoklis 2017-2021'!$C$17:$N$17</c:f>
              <c:numCache>
                <c:formatCode>#\ ##0.0</c:formatCode>
                <c:ptCount val="12"/>
                <c:pt idx="0">
                  <c:v>20.561778789999998</c:v>
                </c:pt>
                <c:pt idx="1">
                  <c:v>12.73917</c:v>
                </c:pt>
                <c:pt idx="2">
                  <c:v>10.99058</c:v>
                </c:pt>
                <c:pt idx="3">
                  <c:v>11.972299999999999</c:v>
                </c:pt>
                <c:pt idx="4">
                  <c:v>16.238030000000002</c:v>
                </c:pt>
                <c:pt idx="5">
                  <c:v>15.48794</c:v>
                </c:pt>
                <c:pt idx="6">
                  <c:v>18.240819999999999</c:v>
                </c:pt>
                <c:pt idx="7">
                  <c:v>18.600270000000002</c:v>
                </c:pt>
                <c:pt idx="8">
                  <c:v>17.27563</c:v>
                </c:pt>
                <c:pt idx="9">
                  <c:v>18.480650000000001</c:v>
                </c:pt>
                <c:pt idx="10">
                  <c:v>12.68885</c:v>
                </c:pt>
                <c:pt idx="11">
                  <c:v>18.38645</c:v>
                </c:pt>
              </c:numCache>
            </c:numRef>
          </c:val>
          <c:smooth val="0"/>
          <c:extLst>
            <c:ext xmlns:c16="http://schemas.microsoft.com/office/drawing/2014/chart" uri="{C3380CC4-5D6E-409C-BE32-E72D297353CC}">
              <c16:uniqueId val="{00000000-ED07-4EC3-9CF2-10D9D341F2E6}"/>
            </c:ext>
          </c:extLst>
        </c:ser>
        <c:ser>
          <c:idx val="3"/>
          <c:order val="3"/>
          <c:tx>
            <c:strRef>
              <c:f>'ALKO_Nodoklis 2017-2021'!$A$18</c:f>
              <c:strCache>
                <c:ptCount val="1"/>
                <c:pt idx="0">
                  <c:v>2021gads</c:v>
                </c:pt>
              </c:strCache>
            </c:strRef>
          </c:tx>
          <c:spPr>
            <a:ln w="28575" cap="rnd">
              <a:solidFill>
                <a:schemeClr val="accent4"/>
              </a:solidFill>
              <a:round/>
            </a:ln>
            <a:effectLst/>
          </c:spPr>
          <c:marker>
            <c:symbol val="circle"/>
            <c:size val="5"/>
            <c:spPr>
              <a:solidFill>
                <a:schemeClr val="accent4"/>
              </a:solidFill>
              <a:ln w="9525">
                <a:solidFill>
                  <a:schemeClr val="accent4"/>
                </a:solidFill>
                <a:prstDash val="sysDot"/>
              </a:ln>
              <a:effectLst/>
            </c:spPr>
          </c:marker>
          <c:cat>
            <c:strRef>
              <c:f>'ALKO_Nodoklis 2017-2021'!$C$4:$N$4</c:f>
              <c:strCache>
                <c:ptCount val="12"/>
                <c:pt idx="0">
                  <c:v>janvāris    </c:v>
                </c:pt>
                <c:pt idx="1">
                  <c:v>februāris   </c:v>
                </c:pt>
                <c:pt idx="2">
                  <c:v>marts       </c:v>
                </c:pt>
                <c:pt idx="3">
                  <c:v>aprīlis     </c:v>
                </c:pt>
                <c:pt idx="4">
                  <c:v>maijs       </c:v>
                </c:pt>
                <c:pt idx="5">
                  <c:v>jūnijs      </c:v>
                </c:pt>
                <c:pt idx="6">
                  <c:v>jūlijs      </c:v>
                </c:pt>
                <c:pt idx="7">
                  <c:v>augusts     </c:v>
                </c:pt>
                <c:pt idx="8">
                  <c:v>septembris  </c:v>
                </c:pt>
                <c:pt idx="9">
                  <c:v>oktobris    </c:v>
                </c:pt>
                <c:pt idx="10">
                  <c:v>novembris   </c:v>
                </c:pt>
                <c:pt idx="11">
                  <c:v>decembris   </c:v>
                </c:pt>
              </c:strCache>
            </c:strRef>
          </c:cat>
          <c:val>
            <c:numRef>
              <c:f>'ALKO_Nodoklis 2017-2021'!$C$18:$N$18</c:f>
              <c:numCache>
                <c:formatCode>#\ ##0.0</c:formatCode>
                <c:ptCount val="12"/>
                <c:pt idx="0">
                  <c:v>16.87735</c:v>
                </c:pt>
                <c:pt idx="1">
                  <c:v>13.1264</c:v>
                </c:pt>
                <c:pt idx="2">
                  <c:v>11.62392</c:v>
                </c:pt>
                <c:pt idx="3">
                  <c:v>19.501759999999997</c:v>
                </c:pt>
                <c:pt idx="4">
                  <c:v>11.49798277</c:v>
                </c:pt>
                <c:pt idx="5">
                  <c:v>16.608520000000002</c:v>
                </c:pt>
                <c:pt idx="6">
                  <c:v>17.92869</c:v>
                </c:pt>
                <c:pt idx="7">
                  <c:v>17.251000000000001</c:v>
                </c:pt>
                <c:pt idx="8">
                  <c:v>15.407110000000001</c:v>
                </c:pt>
                <c:pt idx="9">
                  <c:v>18.595610000000001</c:v>
                </c:pt>
                <c:pt idx="10">
                  <c:v>14.154069999999999</c:v>
                </c:pt>
                <c:pt idx="11">
                  <c:v>22.389130000000002</c:v>
                </c:pt>
              </c:numCache>
            </c:numRef>
          </c:val>
          <c:smooth val="0"/>
          <c:extLst>
            <c:ext xmlns:c16="http://schemas.microsoft.com/office/drawing/2014/chart" uri="{C3380CC4-5D6E-409C-BE32-E72D297353CC}">
              <c16:uniqueId val="{00000001-ED07-4EC3-9CF2-10D9D341F2E6}"/>
            </c:ext>
          </c:extLst>
        </c:ser>
        <c:ser>
          <c:idx val="5"/>
          <c:order val="4"/>
          <c:tx>
            <c:strRef>
              <c:f>'ALKO_Nodoklis 2017-2021'!$A$19</c:f>
              <c:strCache>
                <c:ptCount val="1"/>
                <c:pt idx="0">
                  <c:v>2022.gads</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'ALKO_Nodoklis 2017-2021'!$C$4:$N$4</c:f>
              <c:strCache>
                <c:ptCount val="12"/>
                <c:pt idx="0">
                  <c:v>janvāris    </c:v>
                </c:pt>
                <c:pt idx="1">
                  <c:v>februāris   </c:v>
                </c:pt>
                <c:pt idx="2">
                  <c:v>marts       </c:v>
                </c:pt>
                <c:pt idx="3">
                  <c:v>aprīlis     </c:v>
                </c:pt>
                <c:pt idx="4">
                  <c:v>maijs       </c:v>
                </c:pt>
                <c:pt idx="5">
                  <c:v>jūnijs      </c:v>
                </c:pt>
                <c:pt idx="6">
                  <c:v>jūlijs      </c:v>
                </c:pt>
                <c:pt idx="7">
                  <c:v>augusts     </c:v>
                </c:pt>
                <c:pt idx="8">
                  <c:v>septembris  </c:v>
                </c:pt>
                <c:pt idx="9">
                  <c:v>oktobris    </c:v>
                </c:pt>
                <c:pt idx="10">
                  <c:v>novembris   </c:v>
                </c:pt>
                <c:pt idx="11">
                  <c:v>decembris   </c:v>
                </c:pt>
              </c:strCache>
            </c:strRef>
          </c:cat>
          <c:val>
            <c:numRef>
              <c:f>'ALKO_Nodoklis 2017-2021'!$C$19:$N$19</c:f>
              <c:numCache>
                <c:formatCode>#\ ##0.0</c:formatCode>
                <c:ptCount val="12"/>
                <c:pt idx="0">
                  <c:v>17.3</c:v>
                </c:pt>
                <c:pt idx="1">
                  <c:v>16</c:v>
                </c:pt>
                <c:pt idx="2">
                  <c:v>17.100000000000001</c:v>
                </c:pt>
                <c:pt idx="3">
                  <c:v>11.9</c:v>
                </c:pt>
                <c:pt idx="4">
                  <c:v>15.1</c:v>
                </c:pt>
              </c:numCache>
            </c:numRef>
          </c:val>
          <c:smooth val="0"/>
          <c:extLst>
            <c:ext xmlns:c16="http://schemas.microsoft.com/office/drawing/2014/chart" uri="{C3380CC4-5D6E-409C-BE32-E72D297353CC}">
              <c16:uniqueId val="{00000002-ED07-4EC3-9CF2-10D9D341F2E6}"/>
            </c:ext>
          </c:extLst>
        </c:ser>
        <c:ser>
          <c:idx val="6"/>
          <c:order val="5"/>
          <c:tx>
            <c:strRef>
              <c:f>'ALKO_Nodoklis 2017-2021'!$A$20</c:f>
              <c:strCache>
                <c:ptCount val="1"/>
                <c:pt idx="0">
                  <c:v>2022.gada plāns</c:v>
                </c:pt>
              </c:strCache>
            </c:strRef>
          </c:tx>
          <c:spPr>
            <a:ln w="28575" cap="rnd">
              <a:solidFill>
                <a:schemeClr val="accent5"/>
              </a:solidFill>
              <a:prstDash val="sysDot"/>
              <a:round/>
            </a:ln>
            <a:effectLst/>
          </c:spPr>
          <c:marker>
            <c:symbol val="circle"/>
            <c:size val="5"/>
            <c:spPr>
              <a:solidFill>
                <a:schemeClr val="accent5"/>
              </a:solidFill>
              <a:ln w="9525">
                <a:solidFill>
                  <a:schemeClr val="accent5"/>
                </a:solidFill>
                <a:prstDash val="sysDot"/>
              </a:ln>
              <a:effectLst/>
            </c:spPr>
          </c:marker>
          <c:cat>
            <c:strRef>
              <c:f>'ALKO_Nodoklis 2017-2021'!$C$4:$N$4</c:f>
              <c:strCache>
                <c:ptCount val="12"/>
                <c:pt idx="0">
                  <c:v>janvāris    </c:v>
                </c:pt>
                <c:pt idx="1">
                  <c:v>februāris   </c:v>
                </c:pt>
                <c:pt idx="2">
                  <c:v>marts       </c:v>
                </c:pt>
                <c:pt idx="3">
                  <c:v>aprīlis     </c:v>
                </c:pt>
                <c:pt idx="4">
                  <c:v>maijs       </c:v>
                </c:pt>
                <c:pt idx="5">
                  <c:v>jūnijs      </c:v>
                </c:pt>
                <c:pt idx="6">
                  <c:v>jūlijs      </c:v>
                </c:pt>
                <c:pt idx="7">
                  <c:v>augusts     </c:v>
                </c:pt>
                <c:pt idx="8">
                  <c:v>septembris  </c:v>
                </c:pt>
                <c:pt idx="9">
                  <c:v>oktobris    </c:v>
                </c:pt>
                <c:pt idx="10">
                  <c:v>novembris   </c:v>
                </c:pt>
                <c:pt idx="11">
                  <c:v>decembris   </c:v>
                </c:pt>
              </c:strCache>
            </c:strRef>
          </c:cat>
          <c:val>
            <c:numRef>
              <c:f>'ALKO_Nodoklis 2017-2021'!$C$20:$N$20</c:f>
              <c:numCache>
                <c:formatCode>#\ ##0.0</c:formatCode>
                <c:ptCount val="12"/>
                <c:pt idx="0">
                  <c:v>22.396999999999998</c:v>
                </c:pt>
                <c:pt idx="1">
                  <c:v>13.757999999999999</c:v>
                </c:pt>
                <c:pt idx="2">
                  <c:v>13.632999999999999</c:v>
                </c:pt>
                <c:pt idx="3">
                  <c:v>16.294</c:v>
                </c:pt>
                <c:pt idx="4">
                  <c:v>18.213000000000001</c:v>
                </c:pt>
                <c:pt idx="5">
                  <c:v>18.815999999999999</c:v>
                </c:pt>
                <c:pt idx="6">
                  <c:v>20.001000000000001</c:v>
                </c:pt>
                <c:pt idx="7">
                  <c:v>19.995999999999999</c:v>
                </c:pt>
                <c:pt idx="8">
                  <c:v>20.417999999999999</c:v>
                </c:pt>
                <c:pt idx="9">
                  <c:v>19.722999999999999</c:v>
                </c:pt>
                <c:pt idx="10">
                  <c:v>15.848000000000001</c:v>
                </c:pt>
                <c:pt idx="11">
                  <c:v>20.202999999999975</c:v>
                </c:pt>
              </c:numCache>
            </c:numRef>
          </c:val>
          <c:smooth val="0"/>
          <c:extLst>
            <c:ext xmlns:c16="http://schemas.microsoft.com/office/drawing/2014/chart" uri="{C3380CC4-5D6E-409C-BE32-E72D297353CC}">
              <c16:uniqueId val="{00000003-ED07-4EC3-9CF2-10D9D341F2E6}"/>
            </c:ext>
          </c:extLst>
        </c:ser>
        <c:ser>
          <c:idx val="0"/>
          <c:order val="6"/>
          <c:tx>
            <c:strRef>
              <c:f>'ALKO_Nodoklis 2017-2021'!$A$21</c:f>
              <c:strCache>
                <c:ptCount val="1"/>
                <c:pt idx="0">
                  <c:v>2022.gads aprēķinātais</c:v>
                </c:pt>
              </c:strCache>
            </c:strRef>
          </c:tx>
          <c:spPr>
            <a:ln w="28575" cap="rnd">
              <a:solidFill>
                <a:schemeClr val="accent2"/>
              </a:solidFill>
              <a:prstDash val="lgDash"/>
              <a:round/>
            </a:ln>
            <a:effectLst/>
          </c:spPr>
          <c:marker>
            <c:symbol val="circle"/>
            <c:size val="5"/>
            <c:spPr>
              <a:solidFill>
                <a:schemeClr val="accent2"/>
              </a:solidFill>
              <a:ln w="9525">
                <a:solidFill>
                  <a:schemeClr val="accent2"/>
                </a:solidFill>
                <a:prstDash val="lgDash"/>
              </a:ln>
              <a:effectLst/>
            </c:spPr>
          </c:marker>
          <c:cat>
            <c:strRef>
              <c:f>'ALKO_Nodoklis 2017-2021'!$C$4:$N$4</c:f>
              <c:strCache>
                <c:ptCount val="12"/>
                <c:pt idx="0">
                  <c:v>janvāris    </c:v>
                </c:pt>
                <c:pt idx="1">
                  <c:v>februāris   </c:v>
                </c:pt>
                <c:pt idx="2">
                  <c:v>marts       </c:v>
                </c:pt>
                <c:pt idx="3">
                  <c:v>aprīlis     </c:v>
                </c:pt>
                <c:pt idx="4">
                  <c:v>maijs       </c:v>
                </c:pt>
                <c:pt idx="5">
                  <c:v>jūnijs      </c:v>
                </c:pt>
                <c:pt idx="6">
                  <c:v>jūlijs      </c:v>
                </c:pt>
                <c:pt idx="7">
                  <c:v>augusts     </c:v>
                </c:pt>
                <c:pt idx="8">
                  <c:v>septembris  </c:v>
                </c:pt>
                <c:pt idx="9">
                  <c:v>oktobris    </c:v>
                </c:pt>
                <c:pt idx="10">
                  <c:v>novembris   </c:v>
                </c:pt>
                <c:pt idx="11">
                  <c:v>decembris   </c:v>
                </c:pt>
              </c:strCache>
            </c:strRef>
          </c:cat>
          <c:val>
            <c:numRef>
              <c:f>'ALKO_Nodoklis 2017-2021'!$C$21:$G$21</c:f>
              <c:numCache>
                <c:formatCode>#\ ##0.0</c:formatCode>
                <c:ptCount val="5"/>
                <c:pt idx="0">
                  <c:v>22.215436050000005</c:v>
                </c:pt>
                <c:pt idx="1">
                  <c:v>13.483857709999999</c:v>
                </c:pt>
                <c:pt idx="2">
                  <c:v>13.28856025</c:v>
                </c:pt>
                <c:pt idx="3">
                  <c:v>17.276373049999997</c:v>
                </c:pt>
                <c:pt idx="4">
                  <c:v>16.230124849999999</c:v>
                </c:pt>
              </c:numCache>
            </c:numRef>
          </c:val>
          <c:smooth val="0"/>
          <c:extLst>
            <c:ext xmlns:c16="http://schemas.microsoft.com/office/drawing/2014/chart" uri="{C3380CC4-5D6E-409C-BE32-E72D297353CC}">
              <c16:uniqueId val="{00000004-ED07-4EC3-9CF2-10D9D341F2E6}"/>
            </c:ext>
          </c:extLst>
        </c:ser>
        <c:dLbls>
          <c:showLegendKey val="0"/>
          <c:showVal val="0"/>
          <c:showCatName val="0"/>
          <c:showSerName val="0"/>
          <c:showPercent val="0"/>
          <c:showBubbleSize val="0"/>
        </c:dLbls>
        <c:marker val="1"/>
        <c:smooth val="0"/>
        <c:axId val="1174625663"/>
        <c:axId val="1174628575"/>
        <c:extLst>
          <c:ext xmlns:c15="http://schemas.microsoft.com/office/drawing/2012/chart" uri="{02D57815-91ED-43cb-92C2-25804820EDAC}">
            <c15:filteredLineSeries>
              <c15:ser>
                <c:idx val="1"/>
                <c:order val="0"/>
                <c:tx>
                  <c:strRef>
                    <c:extLst>
                      <c:ext uri="{02D57815-91ED-43cb-92C2-25804820EDAC}">
                        <c15:formulaRef>
                          <c15:sqref>'ALKO_Nodoklis 2017-2021'!$A$7</c15:sqref>
                        </c15:formulaRef>
                      </c:ext>
                    </c:extLst>
                    <c:strCache>
                      <c:ptCount val="1"/>
                      <c:pt idx="0">
                        <c:v>2018.gads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extLst>
                      <c:ext uri="{02D57815-91ED-43cb-92C2-25804820EDAC}">
                        <c15:formulaRef>
                          <c15:sqref>'ALKO_Nodoklis 2017-2021'!$C$4:$N$4</c15:sqref>
                        </c15:formulaRef>
                      </c:ext>
                    </c:extLst>
                    <c:strCache>
                      <c:ptCount val="12"/>
                      <c:pt idx="0">
                        <c:v>janvāris    </c:v>
                      </c:pt>
                      <c:pt idx="1">
                        <c:v>februāris   </c:v>
                      </c:pt>
                      <c:pt idx="2">
                        <c:v>marts       </c:v>
                      </c:pt>
                      <c:pt idx="3">
                        <c:v>aprīlis     </c:v>
                      </c:pt>
                      <c:pt idx="4">
                        <c:v>maijs       </c:v>
                      </c:pt>
                      <c:pt idx="5">
                        <c:v>jūnijs      </c:v>
                      </c:pt>
                      <c:pt idx="6">
                        <c:v>jūlijs      </c:v>
                      </c:pt>
                      <c:pt idx="7">
                        <c:v>augusts     </c:v>
                      </c:pt>
                      <c:pt idx="8">
                        <c:v>septembris  </c:v>
                      </c:pt>
                      <c:pt idx="9">
                        <c:v>oktobris    </c:v>
                      </c:pt>
                      <c:pt idx="10">
                        <c:v>novembris   </c:v>
                      </c:pt>
                      <c:pt idx="11">
                        <c:v>decembris   </c:v>
                      </c:pt>
                    </c:strCache>
                  </c:strRef>
                </c:cat>
                <c:val>
                  <c:numRef>
                    <c:extLst>
                      <c:ext uri="{02D57815-91ED-43cb-92C2-25804820EDAC}">
                        <c15:formulaRef>
                          <c15:sqref>'ALKO_Nodoklis 2017-2021'!$C$7:$N$7</c15:sqref>
                        </c15:formulaRef>
                      </c:ext>
                    </c:extLst>
                    <c:numCache>
                      <c:formatCode>#\ ##0.0</c:formatCode>
                      <c:ptCount val="12"/>
                      <c:pt idx="0">
                        <c:v>15853.83</c:v>
                      </c:pt>
                      <c:pt idx="1">
                        <c:v>11754.97</c:v>
                      </c:pt>
                      <c:pt idx="2">
                        <c:v>12821.5</c:v>
                      </c:pt>
                      <c:pt idx="3">
                        <c:v>15667.71</c:v>
                      </c:pt>
                      <c:pt idx="4">
                        <c:v>15871.36</c:v>
                      </c:pt>
                      <c:pt idx="5">
                        <c:v>17748.38</c:v>
                      </c:pt>
                      <c:pt idx="6">
                        <c:v>18143.59</c:v>
                      </c:pt>
                      <c:pt idx="7">
                        <c:v>17874.39</c:v>
                      </c:pt>
                      <c:pt idx="8">
                        <c:v>16900.45</c:v>
                      </c:pt>
                      <c:pt idx="9">
                        <c:v>16031.92</c:v>
                      </c:pt>
                      <c:pt idx="10">
                        <c:v>17091.669999999998</c:v>
                      </c:pt>
                      <c:pt idx="11">
                        <c:v>13156.8</c:v>
                      </c:pt>
                    </c:numCache>
                  </c:numRef>
                </c:val>
                <c:smooth val="0"/>
                <c:extLst>
                  <c:ext xmlns:c16="http://schemas.microsoft.com/office/drawing/2014/chart" uri="{C3380CC4-5D6E-409C-BE32-E72D297353CC}">
                    <c16:uniqueId val="{00000005-ED07-4EC3-9CF2-10D9D341F2E6}"/>
                  </c:ext>
                </c:extLst>
              </c15:ser>
            </c15:filteredLineSeries>
            <c15:filteredLineSeries>
              <c15:ser>
                <c:idx val="2"/>
                <c:order val="1"/>
                <c:tx>
                  <c:strRef>
                    <c:extLst xmlns:c15="http://schemas.microsoft.com/office/drawing/2012/chart">
                      <c:ext xmlns:c15="http://schemas.microsoft.com/office/drawing/2012/chart" uri="{02D57815-91ED-43cb-92C2-25804820EDAC}">
                        <c15:formulaRef>
                          <c15:sqref>'ALKO_Nodoklis 2017-2021'!$A$16</c15:sqref>
                        </c15:formulaRef>
                      </c:ext>
                    </c:extLst>
                    <c:strCache>
                      <c:ptCount val="1"/>
                      <c:pt idx="0">
                        <c:v>2019.gads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extLst xmlns:c15="http://schemas.microsoft.com/office/drawing/2012/chart">
                      <c:ext xmlns:c15="http://schemas.microsoft.com/office/drawing/2012/chart" uri="{02D57815-91ED-43cb-92C2-25804820EDAC}">
                        <c15:formulaRef>
                          <c15:sqref>'ALKO_Nodoklis 2017-2021'!$C$4:$N$4</c15:sqref>
                        </c15:formulaRef>
                      </c:ext>
                    </c:extLst>
                    <c:strCache>
                      <c:ptCount val="12"/>
                      <c:pt idx="0">
                        <c:v>janvāris    </c:v>
                      </c:pt>
                      <c:pt idx="1">
                        <c:v>februāris   </c:v>
                      </c:pt>
                      <c:pt idx="2">
                        <c:v>marts       </c:v>
                      </c:pt>
                      <c:pt idx="3">
                        <c:v>aprīlis     </c:v>
                      </c:pt>
                      <c:pt idx="4">
                        <c:v>maijs       </c:v>
                      </c:pt>
                      <c:pt idx="5">
                        <c:v>jūnijs      </c:v>
                      </c:pt>
                      <c:pt idx="6">
                        <c:v>jūlijs      </c:v>
                      </c:pt>
                      <c:pt idx="7">
                        <c:v>augusts     </c:v>
                      </c:pt>
                      <c:pt idx="8">
                        <c:v>septembris  </c:v>
                      </c:pt>
                      <c:pt idx="9">
                        <c:v>oktobris    </c:v>
                      </c:pt>
                      <c:pt idx="10">
                        <c:v>novembris   </c:v>
                      </c:pt>
                      <c:pt idx="11">
                        <c:v>decembris   </c:v>
                      </c:pt>
                    </c:strCache>
                  </c:strRef>
                </c:cat>
                <c:val>
                  <c:numRef>
                    <c:extLst xmlns:c15="http://schemas.microsoft.com/office/drawing/2012/chart">
                      <c:ext xmlns:c15="http://schemas.microsoft.com/office/drawing/2012/chart" uri="{02D57815-91ED-43cb-92C2-25804820EDAC}">
                        <c15:formulaRef>
                          <c15:sqref>'ALKO_Nodoklis 2017-2021'!$C$16:$N$16</c15:sqref>
                        </c15:formulaRef>
                      </c:ext>
                    </c:extLst>
                    <c:numCache>
                      <c:formatCode>#\ ##0.0</c:formatCode>
                      <c:ptCount val="12"/>
                      <c:pt idx="0">
                        <c:v>21.193849999999998</c:v>
                      </c:pt>
                      <c:pt idx="1">
                        <c:v>13.84427</c:v>
                      </c:pt>
                      <c:pt idx="2">
                        <c:v>14.496360000000001</c:v>
                      </c:pt>
                      <c:pt idx="3">
                        <c:v>20.44669</c:v>
                      </c:pt>
                      <c:pt idx="4">
                        <c:v>14.464780000000001</c:v>
                      </c:pt>
                      <c:pt idx="5">
                        <c:v>18.529409999999999</c:v>
                      </c:pt>
                      <c:pt idx="6">
                        <c:v>15.5756</c:v>
                      </c:pt>
                      <c:pt idx="7">
                        <c:v>14.86191</c:v>
                      </c:pt>
                      <c:pt idx="8">
                        <c:v>19.596490000000003</c:v>
                      </c:pt>
                      <c:pt idx="9">
                        <c:v>17.541988250000024</c:v>
                      </c:pt>
                      <c:pt idx="10">
                        <c:v>12.156304989999976</c:v>
                      </c:pt>
                      <c:pt idx="11">
                        <c:v>18.530139999999999</c:v>
                      </c:pt>
                    </c:numCache>
                  </c:numRef>
                </c:val>
                <c:smooth val="0"/>
                <c:extLst xmlns:c15="http://schemas.microsoft.com/office/drawing/2012/chart">
                  <c:ext xmlns:c16="http://schemas.microsoft.com/office/drawing/2014/chart" uri="{C3380CC4-5D6E-409C-BE32-E72D297353CC}">
                    <c16:uniqueId val="{00000006-ED07-4EC3-9CF2-10D9D341F2E6}"/>
                  </c:ext>
                </c:extLst>
              </c15:ser>
            </c15:filteredLineSeries>
          </c:ext>
        </c:extLst>
      </c:lineChart>
      <c:catAx>
        <c:axId val="1174625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1174628575"/>
        <c:crosses val="autoZero"/>
        <c:auto val="1"/>
        <c:lblAlgn val="ctr"/>
        <c:lblOffset val="100"/>
        <c:noMultiLvlLbl val="0"/>
      </c:catAx>
      <c:valAx>
        <c:axId val="117462857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11746256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lv-LV" dirty="0"/>
              <a:t>Patēriņam Latvijā nodotais </a:t>
            </a:r>
            <a:r>
              <a:rPr lang="lv-LV" b="1" u="sng" dirty="0">
                <a:solidFill>
                  <a:schemeClr val="accent6">
                    <a:lumMod val="50000"/>
                  </a:schemeClr>
                </a:solidFill>
                <a:effectLst>
                  <a:outerShdw blurRad="38100" dist="38100" dir="2700000" algn="tl">
                    <a:srgbClr val="000000">
                      <a:alpha val="43137"/>
                    </a:srgbClr>
                  </a:outerShdw>
                </a:effectLst>
              </a:rPr>
              <a:t>ALUS</a:t>
            </a:r>
            <a:r>
              <a:rPr lang="lv-LV" dirty="0"/>
              <a:t> apjoms dekalitros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title>
    <c:autoTitleDeleted val="0"/>
    <c:plotArea>
      <c:layout/>
      <c:lineChart>
        <c:grouping val="standard"/>
        <c:varyColors val="0"/>
        <c:ser>
          <c:idx val="3"/>
          <c:order val="2"/>
          <c:tx>
            <c:strRef>
              <c:f>'Patēriņš 2017-2021 ALKO'!$A$40</c:f>
              <c:strCache>
                <c:ptCount val="1"/>
                <c:pt idx="0">
                  <c:v>2020.gads</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cat>
            <c:strRef>
              <c:f>'Patēriņš 2017-2021 ALKO'!$B$5:$M$5</c:f>
              <c:strCache>
                <c:ptCount val="12"/>
                <c:pt idx="0">
                  <c:v>janvāris    </c:v>
                </c:pt>
                <c:pt idx="1">
                  <c:v>februāris   </c:v>
                </c:pt>
                <c:pt idx="2">
                  <c:v>marts       </c:v>
                </c:pt>
                <c:pt idx="3">
                  <c:v>aprīlis     </c:v>
                </c:pt>
                <c:pt idx="4">
                  <c:v>maijs       </c:v>
                </c:pt>
                <c:pt idx="5">
                  <c:v>jūnijs      </c:v>
                </c:pt>
                <c:pt idx="6">
                  <c:v>jūlijs      </c:v>
                </c:pt>
                <c:pt idx="7">
                  <c:v>augusts     </c:v>
                </c:pt>
                <c:pt idx="8">
                  <c:v>septembris  </c:v>
                </c:pt>
                <c:pt idx="9">
                  <c:v>oktobris    </c:v>
                </c:pt>
                <c:pt idx="10">
                  <c:v>novembris   </c:v>
                </c:pt>
                <c:pt idx="11">
                  <c:v>decembris   </c:v>
                </c:pt>
              </c:strCache>
            </c:strRef>
          </c:cat>
          <c:val>
            <c:numRef>
              <c:f>'Patēriņš 2017-2021 ALKO'!$B$40:$M$40</c:f>
              <c:numCache>
                <c:formatCode>#,##0</c:formatCode>
                <c:ptCount val="12"/>
                <c:pt idx="0">
                  <c:v>944360.92599999998</c:v>
                </c:pt>
                <c:pt idx="1">
                  <c:v>871446.57400000002</c:v>
                </c:pt>
                <c:pt idx="2">
                  <c:v>940027.71499999997</c:v>
                </c:pt>
                <c:pt idx="3">
                  <c:v>1087135.2930000001</c:v>
                </c:pt>
                <c:pt idx="4">
                  <c:v>1340152.9979999999</c:v>
                </c:pt>
                <c:pt idx="5">
                  <c:v>1977305.7250000001</c:v>
                </c:pt>
                <c:pt idx="6">
                  <c:v>1564511.798</c:v>
                </c:pt>
                <c:pt idx="7">
                  <c:v>1442198.9620000001</c:v>
                </c:pt>
                <c:pt idx="8">
                  <c:v>1081190.43</c:v>
                </c:pt>
                <c:pt idx="9">
                  <c:v>947492.21200000006</c:v>
                </c:pt>
                <c:pt idx="10">
                  <c:v>822542.04799999995</c:v>
                </c:pt>
                <c:pt idx="11">
                  <c:v>859246.84699999995</c:v>
                </c:pt>
              </c:numCache>
            </c:numRef>
          </c:val>
          <c:smooth val="0"/>
          <c:extLst>
            <c:ext xmlns:c16="http://schemas.microsoft.com/office/drawing/2014/chart" uri="{C3380CC4-5D6E-409C-BE32-E72D297353CC}">
              <c16:uniqueId val="{00000000-2C42-4373-8F26-662EBE7188C7}"/>
            </c:ext>
          </c:extLst>
        </c:ser>
        <c:ser>
          <c:idx val="0"/>
          <c:order val="3"/>
          <c:tx>
            <c:strRef>
              <c:f>'Patēriņš 2017-2021 ALKO'!$A$41</c:f>
              <c:strCache>
                <c:ptCount val="1"/>
                <c:pt idx="0">
                  <c:v>2021.gads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'Patēriņš 2017-2021 ALKO'!$B$5:$M$5</c:f>
              <c:strCache>
                <c:ptCount val="12"/>
                <c:pt idx="0">
                  <c:v>janvāris    </c:v>
                </c:pt>
                <c:pt idx="1">
                  <c:v>februāris   </c:v>
                </c:pt>
                <c:pt idx="2">
                  <c:v>marts       </c:v>
                </c:pt>
                <c:pt idx="3">
                  <c:v>aprīlis     </c:v>
                </c:pt>
                <c:pt idx="4">
                  <c:v>maijs       </c:v>
                </c:pt>
                <c:pt idx="5">
                  <c:v>jūnijs      </c:v>
                </c:pt>
                <c:pt idx="6">
                  <c:v>jūlijs      </c:v>
                </c:pt>
                <c:pt idx="7">
                  <c:v>augusts     </c:v>
                </c:pt>
                <c:pt idx="8">
                  <c:v>septembris  </c:v>
                </c:pt>
                <c:pt idx="9">
                  <c:v>oktobris    </c:v>
                </c:pt>
                <c:pt idx="10">
                  <c:v>novembris   </c:v>
                </c:pt>
                <c:pt idx="11">
                  <c:v>decembris   </c:v>
                </c:pt>
              </c:strCache>
            </c:strRef>
          </c:cat>
          <c:val>
            <c:numRef>
              <c:f>'Patēriņš 2017-2021 ALKO'!$B$41:$M$41</c:f>
              <c:numCache>
                <c:formatCode>#,##0</c:formatCode>
                <c:ptCount val="12"/>
                <c:pt idx="0">
                  <c:v>724195.17599999998</c:v>
                </c:pt>
                <c:pt idx="1">
                  <c:v>748969.03599999996</c:v>
                </c:pt>
                <c:pt idx="2">
                  <c:v>1040592.3149999999</c:v>
                </c:pt>
                <c:pt idx="3">
                  <c:v>1094396.709</c:v>
                </c:pt>
                <c:pt idx="4">
                  <c:v>1253626.0149999999</c:v>
                </c:pt>
                <c:pt idx="5">
                  <c:v>1886286.8119999999</c:v>
                </c:pt>
                <c:pt idx="6">
                  <c:v>1605057.59</c:v>
                </c:pt>
                <c:pt idx="7">
                  <c:v>1187735.933</c:v>
                </c:pt>
                <c:pt idx="8">
                  <c:v>1046329.943</c:v>
                </c:pt>
                <c:pt idx="9">
                  <c:v>844510.45400000003</c:v>
                </c:pt>
                <c:pt idx="10">
                  <c:v>864624.92500000005</c:v>
                </c:pt>
                <c:pt idx="11">
                  <c:v>853985.78</c:v>
                </c:pt>
              </c:numCache>
            </c:numRef>
          </c:val>
          <c:smooth val="0"/>
          <c:extLst>
            <c:ext xmlns:c16="http://schemas.microsoft.com/office/drawing/2014/chart" uri="{C3380CC4-5D6E-409C-BE32-E72D297353CC}">
              <c16:uniqueId val="{00000001-2C42-4373-8F26-662EBE7188C7}"/>
            </c:ext>
          </c:extLst>
        </c:ser>
        <c:ser>
          <c:idx val="4"/>
          <c:order val="4"/>
          <c:tx>
            <c:strRef>
              <c:f>'Patēriņš 2017-2021 ALKO'!$A$42</c:f>
              <c:strCache>
                <c:ptCount val="1"/>
                <c:pt idx="0">
                  <c:v>2022.gads</c:v>
                </c:pt>
              </c:strCache>
            </c:strRef>
          </c:tx>
          <c:spPr>
            <a:ln w="28575" cap="rnd">
              <a:solidFill>
                <a:srgbClr val="92D050"/>
              </a:solidFill>
              <a:round/>
            </a:ln>
            <a:effectLst/>
          </c:spPr>
          <c:marker>
            <c:symbol val="circle"/>
            <c:size val="5"/>
            <c:spPr>
              <a:solidFill>
                <a:srgbClr val="92D050"/>
              </a:solidFill>
              <a:ln w="9525">
                <a:solidFill>
                  <a:srgbClr val="92D050"/>
                </a:solidFill>
              </a:ln>
              <a:effectLst/>
            </c:spPr>
          </c:marker>
          <c:cat>
            <c:strRef>
              <c:f>'Patēriņš 2017-2021 ALKO'!$B$5:$M$5</c:f>
              <c:strCache>
                <c:ptCount val="12"/>
                <c:pt idx="0">
                  <c:v>janvāris    </c:v>
                </c:pt>
                <c:pt idx="1">
                  <c:v>februāris   </c:v>
                </c:pt>
                <c:pt idx="2">
                  <c:v>marts       </c:v>
                </c:pt>
                <c:pt idx="3">
                  <c:v>aprīlis     </c:v>
                </c:pt>
                <c:pt idx="4">
                  <c:v>maijs       </c:v>
                </c:pt>
                <c:pt idx="5">
                  <c:v>jūnijs      </c:v>
                </c:pt>
                <c:pt idx="6">
                  <c:v>jūlijs      </c:v>
                </c:pt>
                <c:pt idx="7">
                  <c:v>augusts     </c:v>
                </c:pt>
                <c:pt idx="8">
                  <c:v>septembris  </c:v>
                </c:pt>
                <c:pt idx="9">
                  <c:v>oktobris    </c:v>
                </c:pt>
                <c:pt idx="10">
                  <c:v>novembris   </c:v>
                </c:pt>
                <c:pt idx="11">
                  <c:v>decembris   </c:v>
                </c:pt>
              </c:strCache>
            </c:strRef>
          </c:cat>
          <c:val>
            <c:numRef>
              <c:f>'Patēriņš 2017-2021 ALKO'!$B$42:$M$42</c:f>
              <c:numCache>
                <c:formatCode>#,##0</c:formatCode>
                <c:ptCount val="12"/>
                <c:pt idx="0">
                  <c:v>787266.18</c:v>
                </c:pt>
                <c:pt idx="1">
                  <c:v>822426.25</c:v>
                </c:pt>
                <c:pt idx="2">
                  <c:v>1130965.07</c:v>
                </c:pt>
                <c:pt idx="3">
                  <c:v>1088141.23</c:v>
                </c:pt>
              </c:numCache>
            </c:numRef>
          </c:val>
          <c:smooth val="0"/>
          <c:extLst>
            <c:ext xmlns:c16="http://schemas.microsoft.com/office/drawing/2014/chart" uri="{C3380CC4-5D6E-409C-BE32-E72D297353CC}">
              <c16:uniqueId val="{00000002-2C42-4373-8F26-662EBE7188C7}"/>
            </c:ext>
          </c:extLst>
        </c:ser>
        <c:dLbls>
          <c:showLegendKey val="0"/>
          <c:showVal val="0"/>
          <c:showCatName val="0"/>
          <c:showSerName val="0"/>
          <c:showPercent val="0"/>
          <c:showBubbleSize val="0"/>
        </c:dLbls>
        <c:marker val="1"/>
        <c:smooth val="0"/>
        <c:axId val="1027626496"/>
        <c:axId val="1027627744"/>
        <c:extLst>
          <c:ext xmlns:c15="http://schemas.microsoft.com/office/drawing/2012/chart" uri="{02D57815-91ED-43cb-92C2-25804820EDAC}">
            <c15:filteredLineSeries>
              <c15:ser>
                <c:idx val="1"/>
                <c:order val="0"/>
                <c:tx>
                  <c:strRef>
                    <c:extLst>
                      <c:ext uri="{02D57815-91ED-43cb-92C2-25804820EDAC}">
                        <c15:formulaRef>
                          <c15:sqref>'Patēriņš 2017-2021 ALKO'!$A$38</c15:sqref>
                        </c15:formulaRef>
                      </c:ext>
                    </c:extLst>
                    <c:strCache>
                      <c:ptCount val="1"/>
                      <c:pt idx="0">
                        <c:v>2018.gads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extLst>
                      <c:ext uri="{02D57815-91ED-43cb-92C2-25804820EDAC}">
                        <c15:formulaRef>
                          <c15:sqref>'Patēriņš 2017-2021 ALKO'!$B$5:$M$5</c15:sqref>
                        </c15:formulaRef>
                      </c:ext>
                    </c:extLst>
                    <c:strCache>
                      <c:ptCount val="12"/>
                      <c:pt idx="0">
                        <c:v>janvāris    </c:v>
                      </c:pt>
                      <c:pt idx="1">
                        <c:v>februāris   </c:v>
                      </c:pt>
                      <c:pt idx="2">
                        <c:v>marts       </c:v>
                      </c:pt>
                      <c:pt idx="3">
                        <c:v>aprīlis     </c:v>
                      </c:pt>
                      <c:pt idx="4">
                        <c:v>maijs       </c:v>
                      </c:pt>
                      <c:pt idx="5">
                        <c:v>jūnijs      </c:v>
                      </c:pt>
                      <c:pt idx="6">
                        <c:v>jūlijs      </c:v>
                      </c:pt>
                      <c:pt idx="7">
                        <c:v>augusts     </c:v>
                      </c:pt>
                      <c:pt idx="8">
                        <c:v>septembris  </c:v>
                      </c:pt>
                      <c:pt idx="9">
                        <c:v>oktobris    </c:v>
                      </c:pt>
                      <c:pt idx="10">
                        <c:v>novembris   </c:v>
                      </c:pt>
                      <c:pt idx="11">
                        <c:v>decembris   </c:v>
                      </c:pt>
                    </c:strCache>
                  </c:strRef>
                </c:cat>
                <c:val>
                  <c:numRef>
                    <c:extLst>
                      <c:ext uri="{02D57815-91ED-43cb-92C2-25804820EDAC}">
                        <c15:formulaRef>
                          <c15:sqref>'Patēriņš 2017-2021 ALKO'!$B$38:$M$38</c15:sqref>
                        </c15:formulaRef>
                      </c:ext>
                    </c:extLst>
                    <c:numCache>
                      <c:formatCode>#,##0</c:formatCode>
                      <c:ptCount val="12"/>
                      <c:pt idx="0">
                        <c:v>1071621.4839999999</c:v>
                      </c:pt>
                      <c:pt idx="1">
                        <c:v>927584.86100000003</c:v>
                      </c:pt>
                      <c:pt idx="2">
                        <c:v>1058194.9369999999</c:v>
                      </c:pt>
                      <c:pt idx="3">
                        <c:v>1309430.6399999999</c:v>
                      </c:pt>
                      <c:pt idx="4">
                        <c:v>1900359.263</c:v>
                      </c:pt>
                      <c:pt idx="5">
                        <c:v>2105549.3509999998</c:v>
                      </c:pt>
                      <c:pt idx="6">
                        <c:v>1682085.743</c:v>
                      </c:pt>
                      <c:pt idx="7">
                        <c:v>1789739.298</c:v>
                      </c:pt>
                      <c:pt idx="8">
                        <c:v>1187101.8659999999</c:v>
                      </c:pt>
                      <c:pt idx="9">
                        <c:v>1135573.294</c:v>
                      </c:pt>
                      <c:pt idx="10">
                        <c:v>1064157.075</c:v>
                      </c:pt>
                      <c:pt idx="11">
                        <c:v>979413.63600000006</c:v>
                      </c:pt>
                    </c:numCache>
                  </c:numRef>
                </c:val>
                <c:smooth val="0"/>
                <c:extLst>
                  <c:ext xmlns:c16="http://schemas.microsoft.com/office/drawing/2014/chart" uri="{C3380CC4-5D6E-409C-BE32-E72D297353CC}">
                    <c16:uniqueId val="{00000003-2C42-4373-8F26-662EBE7188C7}"/>
                  </c:ext>
                </c:extLst>
              </c15:ser>
            </c15:filteredLineSeries>
            <c15:filteredLineSeries>
              <c15:ser>
                <c:idx val="2"/>
                <c:order val="1"/>
                <c:tx>
                  <c:strRef>
                    <c:extLst xmlns:c15="http://schemas.microsoft.com/office/drawing/2012/chart">
                      <c:ext xmlns:c15="http://schemas.microsoft.com/office/drawing/2012/chart" uri="{02D57815-91ED-43cb-92C2-25804820EDAC}">
                        <c15:formulaRef>
                          <c15:sqref>'Patēriņš 2017-2021 ALKO'!$A$39</c15:sqref>
                        </c15:formulaRef>
                      </c:ext>
                    </c:extLst>
                    <c:strCache>
                      <c:ptCount val="1"/>
                      <c:pt idx="0">
                        <c:v>2019.gads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extLst xmlns:c15="http://schemas.microsoft.com/office/drawing/2012/chart">
                      <c:ext xmlns:c15="http://schemas.microsoft.com/office/drawing/2012/chart" uri="{02D57815-91ED-43cb-92C2-25804820EDAC}">
                        <c15:formulaRef>
                          <c15:sqref>'Patēriņš 2017-2021 ALKO'!$B$5:$M$5</c15:sqref>
                        </c15:formulaRef>
                      </c:ext>
                    </c:extLst>
                    <c:strCache>
                      <c:ptCount val="12"/>
                      <c:pt idx="0">
                        <c:v>janvāris    </c:v>
                      </c:pt>
                      <c:pt idx="1">
                        <c:v>februāris   </c:v>
                      </c:pt>
                      <c:pt idx="2">
                        <c:v>marts       </c:v>
                      </c:pt>
                      <c:pt idx="3">
                        <c:v>aprīlis     </c:v>
                      </c:pt>
                      <c:pt idx="4">
                        <c:v>maijs       </c:v>
                      </c:pt>
                      <c:pt idx="5">
                        <c:v>jūnijs      </c:v>
                      </c:pt>
                      <c:pt idx="6">
                        <c:v>jūlijs      </c:v>
                      </c:pt>
                      <c:pt idx="7">
                        <c:v>augusts     </c:v>
                      </c:pt>
                      <c:pt idx="8">
                        <c:v>septembris  </c:v>
                      </c:pt>
                      <c:pt idx="9">
                        <c:v>oktobris    </c:v>
                      </c:pt>
                      <c:pt idx="10">
                        <c:v>novembris   </c:v>
                      </c:pt>
                      <c:pt idx="11">
                        <c:v>decembris   </c:v>
                      </c:pt>
                    </c:strCache>
                  </c:strRef>
                </c:cat>
                <c:val>
                  <c:numRef>
                    <c:extLst xmlns:c15="http://schemas.microsoft.com/office/drawing/2012/chart">
                      <c:ext xmlns:c15="http://schemas.microsoft.com/office/drawing/2012/chart" uri="{02D57815-91ED-43cb-92C2-25804820EDAC}">
                        <c15:formulaRef>
                          <c15:sqref>'Patēriņš 2017-2021 ALKO'!$B$39:$M$39</c15:sqref>
                        </c15:formulaRef>
                      </c:ext>
                    </c:extLst>
                    <c:numCache>
                      <c:formatCode>#,##0</c:formatCode>
                      <c:ptCount val="12"/>
                      <c:pt idx="0">
                        <c:v>922504.66700000002</c:v>
                      </c:pt>
                      <c:pt idx="1">
                        <c:v>825240.52500000002</c:v>
                      </c:pt>
                      <c:pt idx="2">
                        <c:v>1100505.4129999999</c:v>
                      </c:pt>
                      <c:pt idx="3">
                        <c:v>1451595.9269999999</c:v>
                      </c:pt>
                      <c:pt idx="4">
                        <c:v>1748269.1510000001</c:v>
                      </c:pt>
                      <c:pt idx="5">
                        <c:v>1952466.926</c:v>
                      </c:pt>
                      <c:pt idx="6">
                        <c:v>1550369.338</c:v>
                      </c:pt>
                      <c:pt idx="7">
                        <c:v>1492293.5020000001</c:v>
                      </c:pt>
                      <c:pt idx="8">
                        <c:v>1096067.183</c:v>
                      </c:pt>
                      <c:pt idx="9">
                        <c:v>1044250.382</c:v>
                      </c:pt>
                      <c:pt idx="10">
                        <c:v>906245.76399999997</c:v>
                      </c:pt>
                      <c:pt idx="11">
                        <c:v>958724.46100000001</c:v>
                      </c:pt>
                    </c:numCache>
                  </c:numRef>
                </c:val>
                <c:smooth val="0"/>
                <c:extLst xmlns:c15="http://schemas.microsoft.com/office/drawing/2012/chart">
                  <c:ext xmlns:c16="http://schemas.microsoft.com/office/drawing/2014/chart" uri="{C3380CC4-5D6E-409C-BE32-E72D297353CC}">
                    <c16:uniqueId val="{00000004-2C42-4373-8F26-662EBE7188C7}"/>
                  </c:ext>
                </c:extLst>
              </c15:ser>
            </c15:filteredLineSeries>
          </c:ext>
        </c:extLst>
      </c:lineChart>
      <c:catAx>
        <c:axId val="1027626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crossAx val="1027627744"/>
        <c:crosses val="autoZero"/>
        <c:auto val="1"/>
        <c:lblAlgn val="ctr"/>
        <c:lblOffset val="100"/>
        <c:noMultiLvlLbl val="0"/>
      </c:catAx>
      <c:valAx>
        <c:axId val="1027627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1"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i="1"/>
                  <a:t>dekalitri</a:t>
                </a:r>
              </a:p>
            </c:rich>
          </c:tx>
          <c:layout>
            <c:manualLayout>
              <c:xMode val="edge"/>
              <c:yMode val="edge"/>
              <c:x val="1.2612610823209077E-2"/>
              <c:y val="0.37713525704405221"/>
            </c:manualLayout>
          </c:layout>
          <c:overlay val="0"/>
          <c:spPr>
            <a:noFill/>
            <a:ln>
              <a:noFill/>
            </a:ln>
            <a:effectLst/>
          </c:spPr>
          <c:txPr>
            <a:bodyPr rot="-5400000" spcFirstLastPara="1" vertOverflow="ellipsis" vert="horz" wrap="square" anchor="ctr" anchorCtr="1"/>
            <a:lstStyle/>
            <a:p>
              <a:pPr>
                <a:defRPr sz="1000" b="0" i="1"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crossAx val="1027626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lv-LV"/>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err="1"/>
              <a:t>Akcīzes</a:t>
            </a:r>
            <a:r>
              <a:rPr lang="en-US" dirty="0"/>
              <a:t> </a:t>
            </a:r>
            <a:r>
              <a:rPr lang="en-US" dirty="0" err="1"/>
              <a:t>nodoklis</a:t>
            </a:r>
            <a:r>
              <a:rPr lang="en-US" dirty="0"/>
              <a:t> - </a:t>
            </a:r>
            <a:r>
              <a:rPr lang="lv-LV" dirty="0"/>
              <a:t>ALUS, </a:t>
            </a:r>
            <a:r>
              <a:rPr lang="lv-LV" i="1" dirty="0">
                <a:solidFill>
                  <a:schemeClr val="accent3">
                    <a:lumMod val="50000"/>
                  </a:schemeClr>
                </a:solidFill>
              </a:rPr>
              <a:t>milj.</a:t>
            </a:r>
            <a:r>
              <a:rPr lang="lv-LV" i="1" baseline="0" dirty="0">
                <a:solidFill>
                  <a:schemeClr val="accent3">
                    <a:lumMod val="50000"/>
                  </a:schemeClr>
                </a:solidFill>
              </a:rPr>
              <a:t> EUR</a:t>
            </a:r>
            <a:endParaRPr lang="en-US" i="1" dirty="0">
              <a:solidFill>
                <a:schemeClr val="accent3">
                  <a:lumMod val="50000"/>
                </a:schemeClr>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2.7526543895115108E-2"/>
          <c:y val="0.14640790990550248"/>
          <c:w val="0.94567778009710024"/>
          <c:h val="0.48867040655279487"/>
        </c:manualLayout>
      </c:layout>
      <c:lineChart>
        <c:grouping val="standard"/>
        <c:varyColors val="0"/>
        <c:ser>
          <c:idx val="4"/>
          <c:order val="2"/>
          <c:tx>
            <c:strRef>
              <c:f>'ALKO_Nodoklis 2017-2021'!$A$37</c:f>
              <c:strCache>
                <c:ptCount val="1"/>
                <c:pt idx="0">
                  <c:v>2020.gads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'ALKO_Nodoklis 2017-2021'!$C$25:$N$25</c:f>
              <c:strCache>
                <c:ptCount val="12"/>
                <c:pt idx="0">
                  <c:v>janvāris    </c:v>
                </c:pt>
                <c:pt idx="1">
                  <c:v>februāris   </c:v>
                </c:pt>
                <c:pt idx="2">
                  <c:v>marts       </c:v>
                </c:pt>
                <c:pt idx="3">
                  <c:v>aprīlis     </c:v>
                </c:pt>
                <c:pt idx="4">
                  <c:v>maijs       </c:v>
                </c:pt>
                <c:pt idx="5">
                  <c:v>jūnijs      </c:v>
                </c:pt>
                <c:pt idx="6">
                  <c:v>jūlijs      </c:v>
                </c:pt>
                <c:pt idx="7">
                  <c:v>augusts     </c:v>
                </c:pt>
                <c:pt idx="8">
                  <c:v>septembris  </c:v>
                </c:pt>
                <c:pt idx="9">
                  <c:v>oktobris    </c:v>
                </c:pt>
                <c:pt idx="10">
                  <c:v>novembris   </c:v>
                </c:pt>
                <c:pt idx="11">
                  <c:v>decembris   </c:v>
                </c:pt>
              </c:strCache>
            </c:strRef>
          </c:cat>
          <c:val>
            <c:numRef>
              <c:f>'ALKO_Nodoklis 2017-2021'!$C$37:$N$37</c:f>
              <c:numCache>
                <c:formatCode>#\ ##0.0</c:formatCode>
                <c:ptCount val="12"/>
                <c:pt idx="0">
                  <c:v>3.5560604499999999</c:v>
                </c:pt>
                <c:pt idx="1">
                  <c:v>3.42191</c:v>
                </c:pt>
                <c:pt idx="2">
                  <c:v>3.1309899999999997</c:v>
                </c:pt>
                <c:pt idx="3">
                  <c:v>3.6093000000000002</c:v>
                </c:pt>
                <c:pt idx="4">
                  <c:v>3.7844000000000002</c:v>
                </c:pt>
                <c:pt idx="5">
                  <c:v>5.1126100000000001</c:v>
                </c:pt>
                <c:pt idx="6">
                  <c:v>7.07334</c:v>
                </c:pt>
                <c:pt idx="7">
                  <c:v>5.9204099999999995</c:v>
                </c:pt>
                <c:pt idx="8">
                  <c:v>5.7033000000000005</c:v>
                </c:pt>
                <c:pt idx="9">
                  <c:v>4.2666599999999999</c:v>
                </c:pt>
                <c:pt idx="10">
                  <c:v>3.75373</c:v>
                </c:pt>
                <c:pt idx="11">
                  <c:v>3.24438</c:v>
                </c:pt>
              </c:numCache>
            </c:numRef>
          </c:val>
          <c:smooth val="0"/>
          <c:extLst>
            <c:ext xmlns:c16="http://schemas.microsoft.com/office/drawing/2014/chart" uri="{C3380CC4-5D6E-409C-BE32-E72D297353CC}">
              <c16:uniqueId val="{00000000-814D-4487-861A-71E8E4945AD4}"/>
            </c:ext>
          </c:extLst>
        </c:ser>
        <c:ser>
          <c:idx val="3"/>
          <c:order val="3"/>
          <c:tx>
            <c:strRef>
              <c:f>'ALKO_Nodoklis 2017-2021'!$A$38</c:f>
              <c:strCache>
                <c:ptCount val="1"/>
                <c:pt idx="0">
                  <c:v>2021gads</c:v>
                </c:pt>
              </c:strCache>
            </c:strRef>
          </c:tx>
          <c:spPr>
            <a:ln w="28575" cap="rnd">
              <a:solidFill>
                <a:schemeClr val="accent4"/>
              </a:solidFill>
              <a:round/>
            </a:ln>
            <a:effectLst/>
          </c:spPr>
          <c:marker>
            <c:symbol val="circle"/>
            <c:size val="5"/>
            <c:spPr>
              <a:solidFill>
                <a:schemeClr val="accent4"/>
              </a:solidFill>
              <a:ln w="9525">
                <a:solidFill>
                  <a:schemeClr val="accent4"/>
                </a:solidFill>
                <a:prstDash val="sysDot"/>
              </a:ln>
              <a:effectLst/>
            </c:spPr>
          </c:marker>
          <c:cat>
            <c:strRef>
              <c:f>'ALKO_Nodoklis 2017-2021'!$C$25:$N$25</c:f>
              <c:strCache>
                <c:ptCount val="12"/>
                <c:pt idx="0">
                  <c:v>janvāris    </c:v>
                </c:pt>
                <c:pt idx="1">
                  <c:v>februāris   </c:v>
                </c:pt>
                <c:pt idx="2">
                  <c:v>marts       </c:v>
                </c:pt>
                <c:pt idx="3">
                  <c:v>aprīlis     </c:v>
                </c:pt>
                <c:pt idx="4">
                  <c:v>maijs       </c:v>
                </c:pt>
                <c:pt idx="5">
                  <c:v>jūnijs      </c:v>
                </c:pt>
                <c:pt idx="6">
                  <c:v>jūlijs      </c:v>
                </c:pt>
                <c:pt idx="7">
                  <c:v>augusts     </c:v>
                </c:pt>
                <c:pt idx="8">
                  <c:v>septembris  </c:v>
                </c:pt>
                <c:pt idx="9">
                  <c:v>oktobris    </c:v>
                </c:pt>
                <c:pt idx="10">
                  <c:v>novembris   </c:v>
                </c:pt>
                <c:pt idx="11">
                  <c:v>decembris   </c:v>
                </c:pt>
              </c:strCache>
            </c:strRef>
          </c:cat>
          <c:val>
            <c:numRef>
              <c:f>'ALKO_Nodoklis 2017-2021'!$C$38:$N$38</c:f>
              <c:numCache>
                <c:formatCode>#\ ##0.0</c:formatCode>
                <c:ptCount val="12"/>
                <c:pt idx="0">
                  <c:v>3.3454299999999999</c:v>
                </c:pt>
                <c:pt idx="1">
                  <c:v>2.8440799999999999</c:v>
                </c:pt>
                <c:pt idx="2">
                  <c:v>2.87378</c:v>
                </c:pt>
                <c:pt idx="3">
                  <c:v>4.1943999999999999</c:v>
                </c:pt>
                <c:pt idx="4">
                  <c:v>4.2886957400000005</c:v>
                </c:pt>
                <c:pt idx="5">
                  <c:v>4.9997499999999997</c:v>
                </c:pt>
                <c:pt idx="6">
                  <c:v>7.3914999999999997</c:v>
                </c:pt>
                <c:pt idx="7">
                  <c:v>6.2333500000000006</c:v>
                </c:pt>
                <c:pt idx="8">
                  <c:v>4.6981200000000003</c:v>
                </c:pt>
                <c:pt idx="9">
                  <c:v>4.3868299999999998</c:v>
                </c:pt>
                <c:pt idx="10">
                  <c:v>3.4032199999999997</c:v>
                </c:pt>
                <c:pt idx="11">
                  <c:v>3.5833600000000003</c:v>
                </c:pt>
              </c:numCache>
            </c:numRef>
          </c:val>
          <c:smooth val="0"/>
          <c:extLst>
            <c:ext xmlns:c16="http://schemas.microsoft.com/office/drawing/2014/chart" uri="{C3380CC4-5D6E-409C-BE32-E72D297353CC}">
              <c16:uniqueId val="{00000001-814D-4487-861A-71E8E4945AD4}"/>
            </c:ext>
          </c:extLst>
        </c:ser>
        <c:ser>
          <c:idx val="6"/>
          <c:order val="4"/>
          <c:tx>
            <c:strRef>
              <c:f>'ALKO_Nodoklis 2017-2021'!$A$39</c:f>
              <c:strCache>
                <c:ptCount val="1"/>
                <c:pt idx="0">
                  <c:v>2022.gads</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'ALKO_Nodoklis 2017-2021'!$C$25:$N$25</c:f>
              <c:strCache>
                <c:ptCount val="12"/>
                <c:pt idx="0">
                  <c:v>janvāris    </c:v>
                </c:pt>
                <c:pt idx="1">
                  <c:v>februāris   </c:v>
                </c:pt>
                <c:pt idx="2">
                  <c:v>marts       </c:v>
                </c:pt>
                <c:pt idx="3">
                  <c:v>aprīlis     </c:v>
                </c:pt>
                <c:pt idx="4">
                  <c:v>maijs       </c:v>
                </c:pt>
                <c:pt idx="5">
                  <c:v>jūnijs      </c:v>
                </c:pt>
                <c:pt idx="6">
                  <c:v>jūlijs      </c:v>
                </c:pt>
                <c:pt idx="7">
                  <c:v>augusts     </c:v>
                </c:pt>
                <c:pt idx="8">
                  <c:v>septembris  </c:v>
                </c:pt>
                <c:pt idx="9">
                  <c:v>oktobris    </c:v>
                </c:pt>
                <c:pt idx="10">
                  <c:v>novembris   </c:v>
                </c:pt>
                <c:pt idx="11">
                  <c:v>decembris   </c:v>
                </c:pt>
              </c:strCache>
            </c:strRef>
          </c:cat>
          <c:val>
            <c:numRef>
              <c:f>'ALKO_Nodoklis 2017-2021'!$C$39:$N$39</c:f>
              <c:numCache>
                <c:formatCode>#\ ##0.0</c:formatCode>
                <c:ptCount val="12"/>
                <c:pt idx="0">
                  <c:v>3.5</c:v>
                </c:pt>
                <c:pt idx="1">
                  <c:v>3.2</c:v>
                </c:pt>
                <c:pt idx="2">
                  <c:v>3.4</c:v>
                </c:pt>
                <c:pt idx="3">
                  <c:v>4.5</c:v>
                </c:pt>
                <c:pt idx="4">
                  <c:v>4.3</c:v>
                </c:pt>
              </c:numCache>
            </c:numRef>
          </c:val>
          <c:smooth val="0"/>
          <c:extLst>
            <c:ext xmlns:c16="http://schemas.microsoft.com/office/drawing/2014/chart" uri="{C3380CC4-5D6E-409C-BE32-E72D297353CC}">
              <c16:uniqueId val="{00000002-814D-4487-861A-71E8E4945AD4}"/>
            </c:ext>
          </c:extLst>
        </c:ser>
        <c:ser>
          <c:idx val="0"/>
          <c:order val="5"/>
          <c:tx>
            <c:strRef>
              <c:f>'ALKO_Nodoklis 2017-2021'!$A$40</c:f>
              <c:strCache>
                <c:ptCount val="1"/>
                <c:pt idx="0">
                  <c:v>2022.gada plāns</c:v>
                </c:pt>
              </c:strCache>
            </c:strRef>
          </c:tx>
          <c:spPr>
            <a:ln w="28575" cap="rnd">
              <a:solidFill>
                <a:schemeClr val="accent5"/>
              </a:solidFill>
              <a:prstDash val="sysDot"/>
              <a:round/>
            </a:ln>
            <a:effectLst/>
          </c:spPr>
          <c:marker>
            <c:symbol val="circle"/>
            <c:size val="5"/>
            <c:spPr>
              <a:solidFill>
                <a:schemeClr val="accent5"/>
              </a:solidFill>
              <a:ln w="9525">
                <a:solidFill>
                  <a:schemeClr val="accent5"/>
                </a:solidFill>
                <a:prstDash val="sysDot"/>
              </a:ln>
              <a:effectLst/>
            </c:spPr>
          </c:marker>
          <c:cat>
            <c:strRef>
              <c:f>'ALKO_Nodoklis 2017-2021'!$C$25:$N$25</c:f>
              <c:strCache>
                <c:ptCount val="12"/>
                <c:pt idx="0">
                  <c:v>janvāris    </c:v>
                </c:pt>
                <c:pt idx="1">
                  <c:v>februāris   </c:v>
                </c:pt>
                <c:pt idx="2">
                  <c:v>marts       </c:v>
                </c:pt>
                <c:pt idx="3">
                  <c:v>aprīlis     </c:v>
                </c:pt>
                <c:pt idx="4">
                  <c:v>maijs       </c:v>
                </c:pt>
                <c:pt idx="5">
                  <c:v>jūnijs      </c:v>
                </c:pt>
                <c:pt idx="6">
                  <c:v>jūlijs      </c:v>
                </c:pt>
                <c:pt idx="7">
                  <c:v>augusts     </c:v>
                </c:pt>
                <c:pt idx="8">
                  <c:v>septembris  </c:v>
                </c:pt>
                <c:pt idx="9">
                  <c:v>oktobris    </c:v>
                </c:pt>
                <c:pt idx="10">
                  <c:v>novembris   </c:v>
                </c:pt>
                <c:pt idx="11">
                  <c:v>decembris   </c:v>
                </c:pt>
              </c:strCache>
            </c:strRef>
          </c:cat>
          <c:val>
            <c:numRef>
              <c:f>'ALKO_Nodoklis 2017-2021'!$C$40:$N$40</c:f>
              <c:numCache>
                <c:formatCode>#\ ##0.0</c:formatCode>
                <c:ptCount val="12"/>
                <c:pt idx="0">
                  <c:v>3.681</c:v>
                </c:pt>
                <c:pt idx="1">
                  <c:v>3.5569999999999999</c:v>
                </c:pt>
                <c:pt idx="2">
                  <c:v>3.3039999999999998</c:v>
                </c:pt>
                <c:pt idx="3">
                  <c:v>4.05</c:v>
                </c:pt>
                <c:pt idx="4">
                  <c:v>4.6369999999999996</c:v>
                </c:pt>
                <c:pt idx="5">
                  <c:v>6.024</c:v>
                </c:pt>
                <c:pt idx="6">
                  <c:v>7.1950000000000003</c:v>
                </c:pt>
                <c:pt idx="7">
                  <c:v>6.6310000000000002</c:v>
                </c:pt>
                <c:pt idx="8">
                  <c:v>6.2670000000000003</c:v>
                </c:pt>
                <c:pt idx="9">
                  <c:v>4.6070000000000002</c:v>
                </c:pt>
                <c:pt idx="10">
                  <c:v>4.4089999999999998</c:v>
                </c:pt>
                <c:pt idx="11">
                  <c:v>3.838000000000001</c:v>
                </c:pt>
              </c:numCache>
            </c:numRef>
          </c:val>
          <c:smooth val="0"/>
          <c:extLst>
            <c:ext xmlns:c16="http://schemas.microsoft.com/office/drawing/2014/chart" uri="{C3380CC4-5D6E-409C-BE32-E72D297353CC}">
              <c16:uniqueId val="{00000003-814D-4487-861A-71E8E4945AD4}"/>
            </c:ext>
          </c:extLst>
        </c:ser>
        <c:ser>
          <c:idx val="5"/>
          <c:order val="6"/>
          <c:tx>
            <c:strRef>
              <c:f>'ALKO_Nodoklis 2017-2021'!$A$41</c:f>
              <c:strCache>
                <c:ptCount val="1"/>
                <c:pt idx="0">
                  <c:v>2022.gads aprēķinātais</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cat>
            <c:strRef>
              <c:f>'ALKO_Nodoklis 2017-2021'!$C$25:$N$25</c:f>
              <c:strCache>
                <c:ptCount val="12"/>
                <c:pt idx="0">
                  <c:v>janvāris    </c:v>
                </c:pt>
                <c:pt idx="1">
                  <c:v>februāris   </c:v>
                </c:pt>
                <c:pt idx="2">
                  <c:v>marts       </c:v>
                </c:pt>
                <c:pt idx="3">
                  <c:v>aprīlis     </c:v>
                </c:pt>
                <c:pt idx="4">
                  <c:v>maijs       </c:v>
                </c:pt>
                <c:pt idx="5">
                  <c:v>jūnijs      </c:v>
                </c:pt>
                <c:pt idx="6">
                  <c:v>jūlijs      </c:v>
                </c:pt>
                <c:pt idx="7">
                  <c:v>augusts     </c:v>
                </c:pt>
                <c:pt idx="8">
                  <c:v>septembris  </c:v>
                </c:pt>
                <c:pt idx="9">
                  <c:v>oktobris    </c:v>
                </c:pt>
                <c:pt idx="10">
                  <c:v>novembris   </c:v>
                </c:pt>
                <c:pt idx="11">
                  <c:v>decembris   </c:v>
                </c:pt>
              </c:strCache>
            </c:strRef>
          </c:cat>
          <c:val>
            <c:numRef>
              <c:f>'ALKO_Nodoklis 2017-2021'!$C$41:$G$41</c:f>
              <c:numCache>
                <c:formatCode>#\ ##0.0</c:formatCode>
                <c:ptCount val="5"/>
                <c:pt idx="0">
                  <c:v>3.4735408899999971</c:v>
                </c:pt>
                <c:pt idx="1">
                  <c:v>3.1399020400000008</c:v>
                </c:pt>
                <c:pt idx="2">
                  <c:v>3.2868178699999993</c:v>
                </c:pt>
                <c:pt idx="3">
                  <c:v>4.4497326699999986</c:v>
                </c:pt>
                <c:pt idx="4">
                  <c:v>4.2554492299999982</c:v>
                </c:pt>
              </c:numCache>
            </c:numRef>
          </c:val>
          <c:smooth val="0"/>
          <c:extLst>
            <c:ext xmlns:c16="http://schemas.microsoft.com/office/drawing/2014/chart" uri="{C3380CC4-5D6E-409C-BE32-E72D297353CC}">
              <c16:uniqueId val="{00000004-814D-4487-861A-71E8E4945AD4}"/>
            </c:ext>
          </c:extLst>
        </c:ser>
        <c:dLbls>
          <c:showLegendKey val="0"/>
          <c:showVal val="0"/>
          <c:showCatName val="0"/>
          <c:showSerName val="0"/>
          <c:showPercent val="0"/>
          <c:showBubbleSize val="0"/>
        </c:dLbls>
        <c:marker val="1"/>
        <c:smooth val="0"/>
        <c:axId val="983596031"/>
        <c:axId val="983588959"/>
        <c:extLst>
          <c:ext xmlns:c15="http://schemas.microsoft.com/office/drawing/2012/chart" uri="{02D57815-91ED-43cb-92C2-25804820EDAC}">
            <c15:filteredLineSeries>
              <c15:ser>
                <c:idx val="1"/>
                <c:order val="0"/>
                <c:tx>
                  <c:strRef>
                    <c:extLst>
                      <c:ext uri="{02D57815-91ED-43cb-92C2-25804820EDAC}">
                        <c15:formulaRef>
                          <c15:sqref>'ALKO_Nodoklis 2017-2021'!$A$27</c15:sqref>
                        </c15:formulaRef>
                      </c:ext>
                    </c:extLst>
                    <c:strCache>
                      <c:ptCount val="1"/>
                      <c:pt idx="0">
                        <c:v>2018.gads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extLst>
                      <c:ext uri="{02D57815-91ED-43cb-92C2-25804820EDAC}">
                        <c15:formulaRef>
                          <c15:sqref>'ALKO_Nodoklis 2017-2021'!$C$25:$N$25</c15:sqref>
                        </c15:formulaRef>
                      </c:ext>
                    </c:extLst>
                    <c:strCache>
                      <c:ptCount val="12"/>
                      <c:pt idx="0">
                        <c:v>janvāris    </c:v>
                      </c:pt>
                      <c:pt idx="1">
                        <c:v>februāris   </c:v>
                      </c:pt>
                      <c:pt idx="2">
                        <c:v>marts       </c:v>
                      </c:pt>
                      <c:pt idx="3">
                        <c:v>aprīlis     </c:v>
                      </c:pt>
                      <c:pt idx="4">
                        <c:v>maijs       </c:v>
                      </c:pt>
                      <c:pt idx="5">
                        <c:v>jūnijs      </c:v>
                      </c:pt>
                      <c:pt idx="6">
                        <c:v>jūlijs      </c:v>
                      </c:pt>
                      <c:pt idx="7">
                        <c:v>augusts     </c:v>
                      </c:pt>
                      <c:pt idx="8">
                        <c:v>septembris  </c:v>
                      </c:pt>
                      <c:pt idx="9">
                        <c:v>oktobris    </c:v>
                      </c:pt>
                      <c:pt idx="10">
                        <c:v>novembris   </c:v>
                      </c:pt>
                      <c:pt idx="11">
                        <c:v>decembris   </c:v>
                      </c:pt>
                    </c:strCache>
                  </c:strRef>
                </c:cat>
                <c:val>
                  <c:numRef>
                    <c:extLst>
                      <c:ext uri="{02D57815-91ED-43cb-92C2-25804820EDAC}">
                        <c15:formulaRef>
                          <c15:sqref>'ALKO_Nodoklis 2017-2021'!$C$27:$N$27</c15:sqref>
                        </c15:formulaRef>
                      </c:ext>
                    </c:extLst>
                    <c:numCache>
                      <c:formatCode>#\ ##0.0</c:formatCode>
                      <c:ptCount val="12"/>
                      <c:pt idx="0">
                        <c:v>2839.32</c:v>
                      </c:pt>
                      <c:pt idx="1">
                        <c:v>2479.5700000000002</c:v>
                      </c:pt>
                      <c:pt idx="2">
                        <c:v>2368.4499999999998</c:v>
                      </c:pt>
                      <c:pt idx="3">
                        <c:v>4089.27</c:v>
                      </c:pt>
                      <c:pt idx="4">
                        <c:v>4408.49</c:v>
                      </c:pt>
                      <c:pt idx="5">
                        <c:v>6293.04</c:v>
                      </c:pt>
                      <c:pt idx="6">
                        <c:v>7009.02</c:v>
                      </c:pt>
                      <c:pt idx="7">
                        <c:v>5763.75</c:v>
                      </c:pt>
                      <c:pt idx="8">
                        <c:v>6036.11</c:v>
                      </c:pt>
                      <c:pt idx="9">
                        <c:v>4035</c:v>
                      </c:pt>
                      <c:pt idx="10">
                        <c:v>4059.65</c:v>
                      </c:pt>
                      <c:pt idx="11">
                        <c:v>3670.39</c:v>
                      </c:pt>
                    </c:numCache>
                  </c:numRef>
                </c:val>
                <c:smooth val="0"/>
                <c:extLst>
                  <c:ext xmlns:c16="http://schemas.microsoft.com/office/drawing/2014/chart" uri="{C3380CC4-5D6E-409C-BE32-E72D297353CC}">
                    <c16:uniqueId val="{00000005-814D-4487-861A-71E8E4945AD4}"/>
                  </c:ext>
                </c:extLst>
              </c15:ser>
            </c15:filteredLineSeries>
            <c15:filteredLineSeries>
              <c15:ser>
                <c:idx val="2"/>
                <c:order val="1"/>
                <c:tx>
                  <c:strRef>
                    <c:extLst xmlns:c15="http://schemas.microsoft.com/office/drawing/2012/chart">
                      <c:ext xmlns:c15="http://schemas.microsoft.com/office/drawing/2012/chart" uri="{02D57815-91ED-43cb-92C2-25804820EDAC}">
                        <c15:formulaRef>
                          <c15:sqref>'ALKO_Nodoklis 2017-2021'!$A$36</c15:sqref>
                        </c15:formulaRef>
                      </c:ext>
                    </c:extLst>
                    <c:strCache>
                      <c:ptCount val="1"/>
                      <c:pt idx="0">
                        <c:v>2019.gads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extLst xmlns:c15="http://schemas.microsoft.com/office/drawing/2012/chart">
                      <c:ext xmlns:c15="http://schemas.microsoft.com/office/drawing/2012/chart" uri="{02D57815-91ED-43cb-92C2-25804820EDAC}">
                        <c15:formulaRef>
                          <c15:sqref>'ALKO_Nodoklis 2017-2021'!$C$25:$N$25</c15:sqref>
                        </c15:formulaRef>
                      </c:ext>
                    </c:extLst>
                    <c:strCache>
                      <c:ptCount val="12"/>
                      <c:pt idx="0">
                        <c:v>janvāris    </c:v>
                      </c:pt>
                      <c:pt idx="1">
                        <c:v>februāris   </c:v>
                      </c:pt>
                      <c:pt idx="2">
                        <c:v>marts       </c:v>
                      </c:pt>
                      <c:pt idx="3">
                        <c:v>aprīlis     </c:v>
                      </c:pt>
                      <c:pt idx="4">
                        <c:v>maijs       </c:v>
                      </c:pt>
                      <c:pt idx="5">
                        <c:v>jūnijs      </c:v>
                      </c:pt>
                      <c:pt idx="6">
                        <c:v>jūlijs      </c:v>
                      </c:pt>
                      <c:pt idx="7">
                        <c:v>augusts     </c:v>
                      </c:pt>
                      <c:pt idx="8">
                        <c:v>septembris  </c:v>
                      </c:pt>
                      <c:pt idx="9">
                        <c:v>oktobris    </c:v>
                      </c:pt>
                      <c:pt idx="10">
                        <c:v>novembris   </c:v>
                      </c:pt>
                      <c:pt idx="11">
                        <c:v>decembris   </c:v>
                      </c:pt>
                    </c:strCache>
                  </c:strRef>
                </c:cat>
                <c:val>
                  <c:numRef>
                    <c:extLst xmlns:c15="http://schemas.microsoft.com/office/drawing/2012/chart">
                      <c:ext xmlns:c15="http://schemas.microsoft.com/office/drawing/2012/chart" uri="{02D57815-91ED-43cb-92C2-25804820EDAC}">
                        <c15:formulaRef>
                          <c15:sqref>'ALKO_Nodoklis 2017-2021'!$C$36:$N$36</c15:sqref>
                        </c15:formulaRef>
                      </c:ext>
                    </c:extLst>
                    <c:numCache>
                      <c:formatCode>#\ ##0.0</c:formatCode>
                      <c:ptCount val="12"/>
                      <c:pt idx="0">
                        <c:v>3.43269</c:v>
                      </c:pt>
                      <c:pt idx="1">
                        <c:v>3.0766799999999996</c:v>
                      </c:pt>
                      <c:pt idx="2">
                        <c:v>2.7777600000000002</c:v>
                      </c:pt>
                      <c:pt idx="3">
                        <c:v>4.0745899999999997</c:v>
                      </c:pt>
                      <c:pt idx="4">
                        <c:v>5.2311999999999994</c:v>
                      </c:pt>
                      <c:pt idx="5">
                        <c:v>6.2312200000000004</c:v>
                      </c:pt>
                      <c:pt idx="6">
                        <c:v>7.0542199999999999</c:v>
                      </c:pt>
                      <c:pt idx="7">
                        <c:v>5.6826300000000005</c:v>
                      </c:pt>
                      <c:pt idx="8">
                        <c:v>5.50068</c:v>
                      </c:pt>
                      <c:pt idx="9">
                        <c:v>4.0558266799999982</c:v>
                      </c:pt>
                      <c:pt idx="10">
                        <c:v>4.0192940999999989</c:v>
                      </c:pt>
                      <c:pt idx="11">
                        <c:v>3.3567300000000002</c:v>
                      </c:pt>
                    </c:numCache>
                  </c:numRef>
                </c:val>
                <c:smooth val="0"/>
                <c:extLst xmlns:c15="http://schemas.microsoft.com/office/drawing/2012/chart">
                  <c:ext xmlns:c16="http://schemas.microsoft.com/office/drawing/2014/chart" uri="{C3380CC4-5D6E-409C-BE32-E72D297353CC}">
                    <c16:uniqueId val="{00000006-814D-4487-861A-71E8E4945AD4}"/>
                  </c:ext>
                </c:extLst>
              </c15:ser>
            </c15:filteredLineSeries>
          </c:ext>
        </c:extLst>
      </c:lineChart>
      <c:catAx>
        <c:axId val="983596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983588959"/>
        <c:crosses val="autoZero"/>
        <c:auto val="1"/>
        <c:lblAlgn val="ctr"/>
        <c:lblOffset val="100"/>
        <c:noMultiLvlLbl val="0"/>
      </c:catAx>
      <c:valAx>
        <c:axId val="98358895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983596031"/>
        <c:crosses val="autoZero"/>
        <c:crossBetween val="between"/>
        <c:majorUnit val="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lang="lv-LV" sz="1400" b="0" i="0" u="none" strike="noStrike" kern="1200" spc="0" baseline="0">
                <a:solidFill>
                  <a:prstClr val="black">
                    <a:lumMod val="65000"/>
                    <a:lumOff val="35000"/>
                  </a:prstClr>
                </a:solidFill>
                <a:latin typeface="Times New Roman" panose="02020603050405020304" pitchFamily="18" charset="0"/>
                <a:ea typeface="+mn-ea"/>
                <a:cs typeface="Times New Roman" panose="02020603050405020304" pitchFamily="18" charset="0"/>
              </a:defRPr>
            </a:pPr>
            <a:r>
              <a:rPr lang="lv-LV" sz="1400" b="0" i="0" u="none" strike="noStrike" kern="1200" spc="0" baseline="0" dirty="0">
                <a:solidFill>
                  <a:prstClr val="black">
                    <a:lumMod val="65000"/>
                    <a:lumOff val="35000"/>
                  </a:prstClr>
                </a:solidFill>
                <a:latin typeface="Times New Roman" panose="02020603050405020304" pitchFamily="18" charset="0"/>
                <a:ea typeface="+mn-ea"/>
                <a:cs typeface="Times New Roman" panose="02020603050405020304" pitchFamily="18" charset="0"/>
              </a:rPr>
              <a:t>Patēriņam Latvijā nodotais ALUS, </a:t>
            </a:r>
            <a:r>
              <a:rPr lang="lv-LV" sz="1400" b="0" i="1" u="none" strike="noStrike" kern="1200" spc="0" baseline="0" dirty="0">
                <a:solidFill>
                  <a:prstClr val="black">
                    <a:lumMod val="65000"/>
                    <a:lumOff val="35000"/>
                  </a:prstClr>
                </a:solidFill>
                <a:latin typeface="Times New Roman" panose="02020603050405020304" pitchFamily="18" charset="0"/>
                <a:ea typeface="+mn-ea"/>
                <a:cs typeface="Times New Roman" panose="02020603050405020304" pitchFamily="18" charset="0"/>
              </a:rPr>
              <a:t>tūkst. </a:t>
            </a:r>
            <a:r>
              <a:rPr lang="lv-LV" sz="1400" b="0" i="1" u="none" strike="noStrike" kern="1200" spc="0" baseline="0" dirty="0" err="1">
                <a:solidFill>
                  <a:prstClr val="black">
                    <a:lumMod val="65000"/>
                    <a:lumOff val="35000"/>
                  </a:prstClr>
                </a:solidFill>
                <a:latin typeface="Times New Roman" panose="02020603050405020304" pitchFamily="18" charset="0"/>
                <a:ea typeface="+mn-ea"/>
                <a:cs typeface="Times New Roman" panose="02020603050405020304" pitchFamily="18" charset="0"/>
              </a:rPr>
              <a:t>dal</a:t>
            </a:r>
            <a:endParaRPr lang="lv-LV" sz="1400" b="0" i="1" u="none" strike="noStrike" kern="1200" spc="0" baseline="0" dirty="0">
              <a:solidFill>
                <a:prstClr val="black">
                  <a:lumMod val="65000"/>
                  <a:lumOff val="35000"/>
                </a:prstClr>
              </a:solidFill>
              <a:latin typeface="Times New Roman" panose="02020603050405020304" pitchFamily="18" charset="0"/>
              <a:ea typeface="+mn-ea"/>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lgn="ctr" rtl="0">
            <a:defRPr lang="lv-LV" sz="1400" b="0" i="0" u="none" strike="noStrike" kern="1200" spc="0" baseline="0">
              <a:solidFill>
                <a:prstClr val="black">
                  <a:lumMod val="65000"/>
                  <a:lumOff val="35000"/>
                </a:prstClr>
              </a:solidFill>
              <a:latin typeface="Times New Roman" panose="02020603050405020304" pitchFamily="18" charset="0"/>
              <a:ea typeface="+mn-ea"/>
              <a:cs typeface="Times New Roman" panose="02020603050405020304" pitchFamily="18" charset="0"/>
            </a:defRPr>
          </a:pPr>
          <a:endParaRPr lang="lv-LV"/>
        </a:p>
      </c:txPr>
    </c:title>
    <c:autoTitleDeleted val="0"/>
    <c:plotArea>
      <c:layout/>
      <c:barChart>
        <c:barDir val="col"/>
        <c:grouping val="clustered"/>
        <c:varyColors val="0"/>
        <c:ser>
          <c:idx val="0"/>
          <c:order val="0"/>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'ALKO_Nodoklis 2017-2021'!$A$166:$A$168</c:f>
              <c:strCache>
                <c:ptCount val="3"/>
                <c:pt idx="0">
                  <c:v>2020.gada 4 mēnešos</c:v>
                </c:pt>
                <c:pt idx="1">
                  <c:v>2021.gada 4 mēnešos</c:v>
                </c:pt>
                <c:pt idx="2">
                  <c:v>2022.gada 4 mēnešos</c:v>
                </c:pt>
              </c:strCache>
            </c:strRef>
          </c:cat>
          <c:val>
            <c:numRef>
              <c:f>'ALKO_Nodoklis 2017-2021'!$B$166:$B$168</c:f>
              <c:numCache>
                <c:formatCode>#\ ##0.0</c:formatCode>
                <c:ptCount val="3"/>
                <c:pt idx="0">
                  <c:v>3842.971</c:v>
                </c:pt>
                <c:pt idx="1">
                  <c:v>3608.1419999999998</c:v>
                </c:pt>
                <c:pt idx="2">
                  <c:v>3828.873</c:v>
                </c:pt>
              </c:numCache>
            </c:numRef>
          </c:val>
          <c:extLst>
            <c:ext xmlns:c16="http://schemas.microsoft.com/office/drawing/2014/chart" uri="{C3380CC4-5D6E-409C-BE32-E72D297353CC}">
              <c16:uniqueId val="{00000000-3872-47DE-87EB-6B8C452453AF}"/>
            </c:ext>
          </c:extLst>
        </c:ser>
        <c:dLbls>
          <c:showLegendKey val="0"/>
          <c:showVal val="0"/>
          <c:showCatName val="0"/>
          <c:showSerName val="0"/>
          <c:showPercent val="0"/>
          <c:showBubbleSize val="0"/>
        </c:dLbls>
        <c:gapWidth val="219"/>
        <c:overlap val="-27"/>
        <c:axId val="758325839"/>
        <c:axId val="399607839"/>
      </c:barChart>
      <c:catAx>
        <c:axId val="758325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399607839"/>
        <c:crosses val="autoZero"/>
        <c:auto val="1"/>
        <c:lblAlgn val="ctr"/>
        <c:lblOffset val="100"/>
        <c:noMultiLvlLbl val="0"/>
      </c:catAx>
      <c:valAx>
        <c:axId val="399607839"/>
        <c:scaling>
          <c:orientation val="minMax"/>
        </c:scaling>
        <c:delete val="0"/>
        <c:axPos val="l"/>
        <c:majorGridlines>
          <c:spPr>
            <a:ln w="9525" cap="flat" cmpd="sng" algn="ctr">
              <a:solidFill>
                <a:schemeClr val="tx1">
                  <a:lumMod val="15000"/>
                  <a:lumOff val="85000"/>
                </a:schemeClr>
              </a:solidFill>
              <a:round/>
            </a:ln>
            <a:effectLst/>
          </c:spPr>
        </c:majorGridlines>
        <c:numFmt formatCode="#\ ##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75832583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v-LV"/>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lv-LV" sz="1800" b="0" i="0" baseline="0" dirty="0">
                <a:effectLst/>
              </a:rPr>
              <a:t>Patēriņam Latvijā nodotais naftas produktu apjoms (t)</a:t>
            </a:r>
            <a:endParaRPr lang="lv-LV"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title>
    <c:autoTitleDeleted val="0"/>
    <c:plotArea>
      <c:layout>
        <c:manualLayout>
          <c:layoutTarget val="inner"/>
          <c:xMode val="edge"/>
          <c:yMode val="edge"/>
          <c:x val="5.6701511508655877E-2"/>
          <c:y val="0.11176467863663035"/>
          <c:w val="0.91967644307796181"/>
          <c:h val="0.75301241973320499"/>
        </c:manualLayout>
      </c:layout>
      <c:lineChart>
        <c:grouping val="standard"/>
        <c:varyColors val="0"/>
        <c:ser>
          <c:idx val="3"/>
          <c:order val="2"/>
          <c:tx>
            <c:strRef>
              <c:f>'Kopējais naftas patēriņš'!$A$9</c:f>
              <c:strCache>
                <c:ptCount val="1"/>
                <c:pt idx="0">
                  <c:v>2020</c:v>
                </c:pt>
              </c:strCache>
            </c:strRef>
          </c:tx>
          <c:spPr>
            <a:ln w="28575" cap="rnd">
              <a:solidFill>
                <a:schemeClr val="accent3"/>
              </a:solidFill>
              <a:round/>
            </a:ln>
            <a:effectLst/>
          </c:spPr>
          <c:marker>
            <c:symbol val="circle"/>
            <c:size val="5"/>
            <c:spPr>
              <a:solidFill>
                <a:schemeClr val="accent3"/>
              </a:solidFill>
              <a:ln w="28575">
                <a:solidFill>
                  <a:schemeClr val="accent3"/>
                </a:solidFill>
              </a:ln>
              <a:effectLst/>
            </c:spPr>
          </c:marker>
          <c:cat>
            <c:strRef>
              <c:f>'Kopējais naftas patēriņš'!$B$5:$M$5</c:f>
              <c:strCache>
                <c:ptCount val="12"/>
                <c:pt idx="0">
                  <c:v>Janvāris</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f>'Kopējais naftas patēriņš'!$B$9:$M$9</c:f>
              <c:numCache>
                <c:formatCode>#,##0</c:formatCode>
                <c:ptCount val="12"/>
                <c:pt idx="0">
                  <c:v>91325</c:v>
                </c:pt>
                <c:pt idx="1">
                  <c:v>94155</c:v>
                </c:pt>
                <c:pt idx="2">
                  <c:v>105605</c:v>
                </c:pt>
                <c:pt idx="3">
                  <c:v>96666</c:v>
                </c:pt>
                <c:pt idx="4">
                  <c:v>106334</c:v>
                </c:pt>
                <c:pt idx="5">
                  <c:v>106807</c:v>
                </c:pt>
                <c:pt idx="6">
                  <c:v>118702</c:v>
                </c:pt>
                <c:pt idx="7">
                  <c:v>135165</c:v>
                </c:pt>
                <c:pt idx="8">
                  <c:v>119831</c:v>
                </c:pt>
                <c:pt idx="9">
                  <c:v>109232</c:v>
                </c:pt>
                <c:pt idx="10">
                  <c:v>100154</c:v>
                </c:pt>
                <c:pt idx="11">
                  <c:v>101977</c:v>
                </c:pt>
              </c:numCache>
            </c:numRef>
          </c:val>
          <c:smooth val="0"/>
          <c:extLst>
            <c:ext xmlns:c16="http://schemas.microsoft.com/office/drawing/2014/chart" uri="{C3380CC4-5D6E-409C-BE32-E72D297353CC}">
              <c16:uniqueId val="{00000000-5C87-4DD2-ADD8-65D1F28CE3C6}"/>
            </c:ext>
          </c:extLst>
        </c:ser>
        <c:ser>
          <c:idx val="4"/>
          <c:order val="3"/>
          <c:tx>
            <c:v>2021</c:v>
          </c:tx>
          <c:spPr>
            <a:ln w="28575" cap="rnd">
              <a:solidFill>
                <a:srgbClr val="00B0F0"/>
              </a:solidFill>
              <a:round/>
            </a:ln>
            <a:effectLst/>
          </c:spPr>
          <c:marker>
            <c:symbol val="circle"/>
            <c:size val="5"/>
            <c:spPr>
              <a:solidFill>
                <a:srgbClr val="00B0F0"/>
              </a:solidFill>
              <a:ln w="28575">
                <a:solidFill>
                  <a:srgbClr val="00B0F0"/>
                </a:solidFill>
              </a:ln>
              <a:effectLst/>
            </c:spPr>
          </c:marker>
          <c:cat>
            <c:strRef>
              <c:f>'Kopējais naftas patēriņš'!$B$5:$M$5</c:f>
              <c:strCache>
                <c:ptCount val="12"/>
                <c:pt idx="0">
                  <c:v>Janvāris</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f>'Kopējais naftas patēriņš'!$B$10:$M$10</c:f>
              <c:numCache>
                <c:formatCode>#,##0</c:formatCode>
                <c:ptCount val="12"/>
                <c:pt idx="0">
                  <c:v>90200</c:v>
                </c:pt>
                <c:pt idx="1">
                  <c:v>92968</c:v>
                </c:pt>
                <c:pt idx="2">
                  <c:v>104690</c:v>
                </c:pt>
                <c:pt idx="3">
                  <c:v>102567</c:v>
                </c:pt>
                <c:pt idx="4">
                  <c:v>109151</c:v>
                </c:pt>
                <c:pt idx="5">
                  <c:v>115103</c:v>
                </c:pt>
                <c:pt idx="6">
                  <c:v>132389</c:v>
                </c:pt>
                <c:pt idx="7">
                  <c:v>137696</c:v>
                </c:pt>
                <c:pt idx="8">
                  <c:v>123686</c:v>
                </c:pt>
                <c:pt idx="9">
                  <c:v>110769</c:v>
                </c:pt>
                <c:pt idx="10">
                  <c:v>105477</c:v>
                </c:pt>
                <c:pt idx="11">
                  <c:v>113953</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1-5C87-4DD2-ADD8-65D1F28CE3C6}"/>
            </c:ext>
          </c:extLst>
        </c:ser>
        <c:ser>
          <c:idx val="0"/>
          <c:order val="4"/>
          <c:tx>
            <c:strRef>
              <c:f>'Kopējais naftas patēriņš'!$A$11</c:f>
              <c:strCache>
                <c:ptCount val="1"/>
                <c:pt idx="0">
                  <c:v>2022</c:v>
                </c:pt>
              </c:strCache>
            </c:strRef>
          </c:tx>
          <c:spPr>
            <a:ln w="28575" cap="rnd">
              <a:solidFill>
                <a:srgbClr val="C00000"/>
              </a:solidFill>
              <a:round/>
            </a:ln>
            <a:effectLst>
              <a:outerShdw blurRad="50800" dist="38100" dir="18900000" algn="bl" rotWithShape="0">
                <a:prstClr val="black">
                  <a:alpha val="40000"/>
                </a:prstClr>
              </a:outerShdw>
            </a:effectLst>
          </c:spPr>
          <c:marker>
            <c:symbol val="circle"/>
            <c:size val="5"/>
            <c:spPr>
              <a:solidFill>
                <a:srgbClr val="C00000"/>
              </a:solidFill>
              <a:ln w="28575">
                <a:solidFill>
                  <a:srgbClr val="C00000"/>
                </a:solidFill>
              </a:ln>
              <a:effectLst>
                <a:outerShdw blurRad="50800" dist="38100" dir="18900000" algn="bl" rotWithShape="0">
                  <a:prstClr val="black">
                    <a:alpha val="40000"/>
                  </a:prstClr>
                </a:outerShdw>
              </a:effectLst>
            </c:spPr>
          </c:marker>
          <c:cat>
            <c:strRef>
              <c:f>'Kopējais naftas patēriņš'!$B$5:$M$5</c:f>
              <c:strCache>
                <c:ptCount val="12"/>
                <c:pt idx="0">
                  <c:v>Janvāris</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f>'Kopējais naftas patēriņš'!$B$11:$M$11</c:f>
              <c:numCache>
                <c:formatCode>#,##0</c:formatCode>
                <c:ptCount val="12"/>
                <c:pt idx="0">
                  <c:v>98829</c:v>
                </c:pt>
                <c:pt idx="1">
                  <c:v>95653</c:v>
                </c:pt>
                <c:pt idx="2">
                  <c:v>127829</c:v>
                </c:pt>
                <c:pt idx="3">
                  <c:v>100616</c:v>
                </c:pt>
              </c:numCache>
            </c:numRef>
          </c:val>
          <c:smooth val="0"/>
          <c:extLst>
            <c:ext xmlns:c16="http://schemas.microsoft.com/office/drawing/2014/chart" uri="{C3380CC4-5D6E-409C-BE32-E72D297353CC}">
              <c16:uniqueId val="{00000002-5C87-4DD2-ADD8-65D1F28CE3C6}"/>
            </c:ext>
          </c:extLst>
        </c:ser>
        <c:dLbls>
          <c:showLegendKey val="0"/>
          <c:showVal val="0"/>
          <c:showCatName val="0"/>
          <c:showSerName val="0"/>
          <c:showPercent val="0"/>
          <c:showBubbleSize val="0"/>
        </c:dLbls>
        <c:marker val="1"/>
        <c:smooth val="0"/>
        <c:axId val="1105874687"/>
        <c:axId val="1105873855"/>
        <c:extLst>
          <c:ext xmlns:c15="http://schemas.microsoft.com/office/drawing/2012/chart" uri="{02D57815-91ED-43cb-92C2-25804820EDAC}">
            <c15:filteredLineSeries>
              <c15:ser>
                <c:idx val="1"/>
                <c:order val="0"/>
                <c:tx>
                  <c:strRef>
                    <c:extLst>
                      <c:ext uri="{02D57815-91ED-43cb-92C2-25804820EDAC}">
                        <c15:formulaRef>
                          <c15:sqref>'Kopējais naftas patēriņš'!$A$7</c15:sqref>
                        </c15:formulaRef>
                      </c:ext>
                    </c:extLst>
                    <c:strCache>
                      <c:ptCount val="1"/>
                      <c:pt idx="0">
                        <c:v>2018</c:v>
                      </c:pt>
                    </c:strCache>
                  </c:strRef>
                </c:tx>
                <c:spPr>
                  <a:ln w="28575" cap="rnd">
                    <a:solidFill>
                      <a:schemeClr val="accent6">
                        <a:lumMod val="50000"/>
                      </a:schemeClr>
                    </a:solidFill>
                    <a:round/>
                  </a:ln>
                  <a:effectLst/>
                </c:spPr>
                <c:marker>
                  <c:symbol val="circle"/>
                  <c:size val="5"/>
                  <c:spPr>
                    <a:solidFill>
                      <a:schemeClr val="accent5"/>
                    </a:solidFill>
                    <a:ln w="28575">
                      <a:solidFill>
                        <a:schemeClr val="accent6">
                          <a:lumMod val="50000"/>
                        </a:schemeClr>
                      </a:solidFill>
                    </a:ln>
                    <a:effectLst/>
                  </c:spPr>
                </c:marker>
                <c:cat>
                  <c:strRef>
                    <c:extLst>
                      <c:ext uri="{02D57815-91ED-43cb-92C2-25804820EDAC}">
                        <c15:formulaRef>
                          <c15:sqref>'Kopējais naftas patēriņš'!$B$5:$M$5</c15:sqref>
                        </c15:formulaRef>
                      </c:ext>
                    </c:extLst>
                    <c:strCache>
                      <c:ptCount val="12"/>
                      <c:pt idx="0">
                        <c:v>Janvāris</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extLst>
                      <c:ext uri="{02D57815-91ED-43cb-92C2-25804820EDAC}">
                        <c15:formulaRef>
                          <c15:sqref>'Kopējais naftas patēriņš'!$B$7:$M$7</c15:sqref>
                        </c15:formulaRef>
                      </c:ext>
                    </c:extLst>
                    <c:numCache>
                      <c:formatCode>#,##0</c:formatCode>
                      <c:ptCount val="12"/>
                      <c:pt idx="0">
                        <c:v>101162</c:v>
                      </c:pt>
                      <c:pt idx="1">
                        <c:v>97412</c:v>
                      </c:pt>
                      <c:pt idx="2">
                        <c:v>108586</c:v>
                      </c:pt>
                      <c:pt idx="3">
                        <c:v>109850</c:v>
                      </c:pt>
                      <c:pt idx="4">
                        <c:v>125344</c:v>
                      </c:pt>
                      <c:pt idx="5">
                        <c:v>122982</c:v>
                      </c:pt>
                      <c:pt idx="6">
                        <c:v>127643</c:v>
                      </c:pt>
                      <c:pt idx="7">
                        <c:v>137020</c:v>
                      </c:pt>
                      <c:pt idx="8">
                        <c:v>117834</c:v>
                      </c:pt>
                      <c:pt idx="9">
                        <c:v>117827</c:v>
                      </c:pt>
                      <c:pt idx="10">
                        <c:v>114301</c:v>
                      </c:pt>
                      <c:pt idx="11">
                        <c:v>107843</c:v>
                      </c:pt>
                    </c:numCache>
                  </c:numRef>
                </c:val>
                <c:smooth val="0"/>
                <c:extLst>
                  <c:ext xmlns:c16="http://schemas.microsoft.com/office/drawing/2014/chart" uri="{C3380CC4-5D6E-409C-BE32-E72D297353CC}">
                    <c16:uniqueId val="{00000003-5C87-4DD2-ADD8-65D1F28CE3C6}"/>
                  </c:ext>
                </c:extLst>
              </c15:ser>
            </c15:filteredLineSeries>
            <c15:filteredLineSeries>
              <c15:ser>
                <c:idx val="2"/>
                <c:order val="1"/>
                <c:tx>
                  <c:strRef>
                    <c:extLst xmlns:c15="http://schemas.microsoft.com/office/drawing/2012/chart">
                      <c:ext xmlns:c15="http://schemas.microsoft.com/office/drawing/2012/chart" uri="{02D57815-91ED-43cb-92C2-25804820EDAC}">
                        <c15:formulaRef>
                          <c15:sqref>'Kopējais naftas patēriņš'!$A$8</c15:sqref>
                        </c15:formulaRef>
                      </c:ext>
                    </c:extLst>
                    <c:strCache>
                      <c:ptCount val="1"/>
                      <c:pt idx="0">
                        <c:v>2019</c:v>
                      </c:pt>
                    </c:strCache>
                  </c:strRef>
                </c:tx>
                <c:spPr>
                  <a:ln w="28575" cap="rnd">
                    <a:solidFill>
                      <a:srgbClr val="FFFF00"/>
                    </a:solidFill>
                    <a:round/>
                  </a:ln>
                  <a:effectLst/>
                </c:spPr>
                <c:marker>
                  <c:symbol val="circle"/>
                  <c:size val="5"/>
                  <c:spPr>
                    <a:solidFill>
                      <a:srgbClr val="FFFF00"/>
                    </a:solidFill>
                    <a:ln w="28575">
                      <a:solidFill>
                        <a:srgbClr val="FFFF00"/>
                      </a:solidFill>
                    </a:ln>
                    <a:effectLst/>
                  </c:spPr>
                </c:marker>
                <c:cat>
                  <c:strRef>
                    <c:extLst xmlns:c15="http://schemas.microsoft.com/office/drawing/2012/chart">
                      <c:ext xmlns:c15="http://schemas.microsoft.com/office/drawing/2012/chart" uri="{02D57815-91ED-43cb-92C2-25804820EDAC}">
                        <c15:formulaRef>
                          <c15:sqref>'Kopējais naftas patēriņš'!$B$5:$M$5</c15:sqref>
                        </c15:formulaRef>
                      </c:ext>
                    </c:extLst>
                    <c:strCache>
                      <c:ptCount val="12"/>
                      <c:pt idx="0">
                        <c:v>Janvāris</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extLst xmlns:c15="http://schemas.microsoft.com/office/drawing/2012/chart">
                      <c:ext xmlns:c15="http://schemas.microsoft.com/office/drawing/2012/chart" uri="{02D57815-91ED-43cb-92C2-25804820EDAC}">
                        <c15:formulaRef>
                          <c15:sqref>'Kopējais naftas patēriņš'!$B$8:$M$8</c15:sqref>
                        </c15:formulaRef>
                      </c:ext>
                    </c:extLst>
                    <c:numCache>
                      <c:formatCode>#,##0</c:formatCode>
                      <c:ptCount val="12"/>
                      <c:pt idx="0">
                        <c:v>103872</c:v>
                      </c:pt>
                      <c:pt idx="1">
                        <c:v>97806</c:v>
                      </c:pt>
                      <c:pt idx="2">
                        <c:v>109018</c:v>
                      </c:pt>
                      <c:pt idx="3">
                        <c:v>117505</c:v>
                      </c:pt>
                      <c:pt idx="4">
                        <c:v>120134</c:v>
                      </c:pt>
                      <c:pt idx="5">
                        <c:v>119335</c:v>
                      </c:pt>
                      <c:pt idx="6">
                        <c:v>126325</c:v>
                      </c:pt>
                      <c:pt idx="7">
                        <c:v>141296</c:v>
                      </c:pt>
                      <c:pt idx="8">
                        <c:v>120676</c:v>
                      </c:pt>
                      <c:pt idx="9">
                        <c:v>115703</c:v>
                      </c:pt>
                      <c:pt idx="10">
                        <c:v>109434</c:v>
                      </c:pt>
                      <c:pt idx="11">
                        <c:v>109731</c:v>
                      </c:pt>
                    </c:numCache>
                  </c:numRef>
                </c:val>
                <c:smooth val="0"/>
                <c:extLst xmlns:c15="http://schemas.microsoft.com/office/drawing/2012/chart">
                  <c:ext xmlns:c16="http://schemas.microsoft.com/office/drawing/2014/chart" uri="{C3380CC4-5D6E-409C-BE32-E72D297353CC}">
                    <c16:uniqueId val="{00000004-5C87-4DD2-ADD8-65D1F28CE3C6}"/>
                  </c:ext>
                </c:extLst>
              </c15:ser>
            </c15:filteredLineSeries>
          </c:ext>
        </c:extLst>
      </c:lineChart>
      <c:catAx>
        <c:axId val="1105874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crossAx val="1105873855"/>
        <c:crosses val="autoZero"/>
        <c:auto val="1"/>
        <c:lblAlgn val="ctr"/>
        <c:lblOffset val="100"/>
        <c:noMultiLvlLbl val="0"/>
      </c:catAx>
      <c:valAx>
        <c:axId val="1105873855"/>
        <c:scaling>
          <c:orientation val="minMax"/>
          <c:min val="9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crossAx val="1105874687"/>
        <c:crosses val="autoZero"/>
        <c:crossBetween val="between"/>
      </c:valAx>
      <c:spPr>
        <a:noFill/>
        <a:ln>
          <a:noFill/>
        </a:ln>
        <a:effectLst/>
      </c:spPr>
    </c:plotArea>
    <c:legend>
      <c:legendPos val="b"/>
      <c:overlay val="0"/>
      <c:spPr>
        <a:noFill/>
        <a:ln w="38100">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legend>
    <c:plotVisOnly val="1"/>
    <c:dispBlanksAs val="gap"/>
    <c:showDLblsOverMax val="0"/>
  </c:chart>
  <c:spPr>
    <a:solidFill>
      <a:schemeClr val="bg1"/>
    </a:solidFill>
    <a:ln w="9525" cap="flat" cmpd="sng" algn="ctr">
      <a:noFill/>
      <a:round/>
    </a:ln>
    <a:effectLst/>
  </c:spPr>
  <c:txPr>
    <a:bodyPr/>
    <a:lstStyle/>
    <a:p>
      <a:pPr>
        <a:defRPr>
          <a:latin typeface="Times New Roman" panose="02020603050405020304" pitchFamily="18" charset="0"/>
          <a:cs typeface="Times New Roman" panose="02020603050405020304" pitchFamily="18" charset="0"/>
        </a:defRPr>
      </a:pPr>
      <a:endParaRPr lang="lv-LV"/>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baseline="0">
                <a:solidFill>
                  <a:srgbClr val="000000"/>
                </a:solidFill>
                <a:latin typeface="Times New Roman" panose="02020603050405020304" pitchFamily="18" charset="0"/>
                <a:ea typeface="Arial"/>
                <a:cs typeface="Times New Roman" panose="02020603050405020304" pitchFamily="18" charset="0"/>
              </a:defRPr>
            </a:pPr>
            <a:r>
              <a:rPr lang="lv-LV" sz="1400" b="0" i="0" u="none" strike="noStrike" baseline="0" dirty="0">
                <a:effectLst/>
              </a:rPr>
              <a:t>Naftas produktu realizācija, </a:t>
            </a:r>
            <a:r>
              <a:rPr lang="lv-LV" sz="1400" b="0" i="1" u="none" strike="noStrike" baseline="0" dirty="0">
                <a:effectLst/>
              </a:rPr>
              <a:t>tūkst. tonnas</a:t>
            </a:r>
            <a:endParaRPr lang="lv-LV" sz="1400" i="1" dirty="0">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960" b="0" i="0" u="none" strike="noStrike" kern="1200" baseline="0">
              <a:solidFill>
                <a:srgbClr val="000000"/>
              </a:solidFill>
              <a:latin typeface="Times New Roman" panose="02020603050405020304" pitchFamily="18" charset="0"/>
              <a:ea typeface="Arial"/>
              <a:cs typeface="Times New Roman" panose="02020603050405020304" pitchFamily="18" charset="0"/>
            </a:defRPr>
          </a:pPr>
          <a:endParaRPr lang="lv-LV"/>
        </a:p>
      </c:txPr>
    </c:title>
    <c:autoTitleDeleted val="0"/>
    <c:view3D>
      <c:rotX val="15"/>
      <c:hPercent val="62"/>
      <c:rotY val="20"/>
      <c:depthPercent val="100"/>
      <c:rAngAx val="1"/>
    </c:view3D>
    <c:floor>
      <c:thickness val="0"/>
      <c:spPr>
        <a:solidFill>
          <a:schemeClr val="bg1">
            <a:lumMod val="95000"/>
          </a:schemeClr>
        </a:solidFill>
        <a:ln w="3175" cap="flat" cmpd="sng" algn="ctr">
          <a:solidFill>
            <a:schemeClr val="tx1"/>
          </a:solidFill>
          <a:prstDash val="solid"/>
          <a:round/>
        </a:ln>
        <a:effectLst/>
        <a:sp3d contourW="3175">
          <a:contourClr>
            <a:schemeClr val="tx1"/>
          </a:contourClr>
        </a:sp3d>
      </c:spPr>
    </c:floor>
    <c:sideWall>
      <c:thickness val="0"/>
      <c:spPr>
        <a:noFill/>
        <a:ln w="3175">
          <a:solidFill>
            <a:srgbClr val="000000"/>
          </a:solidFill>
          <a:prstDash val="solid"/>
        </a:ln>
        <a:effectLst/>
        <a:sp3d contourW="3175">
          <a:contourClr>
            <a:srgbClr val="000000"/>
          </a:contourClr>
        </a:sp3d>
      </c:spPr>
    </c:sideWall>
    <c:backWall>
      <c:thickness val="0"/>
      <c:spPr>
        <a:noFill/>
        <a:ln w="3175">
          <a:solidFill>
            <a:srgbClr val="000000"/>
          </a:solidFill>
          <a:prstDash val="solid"/>
        </a:ln>
        <a:effectLst/>
        <a:sp3d contourW="3175">
          <a:contourClr>
            <a:srgbClr val="000000"/>
          </a:contourClr>
        </a:sp3d>
      </c:spPr>
    </c:backWall>
    <c:plotArea>
      <c:layout>
        <c:manualLayout>
          <c:layoutTarget val="inner"/>
          <c:xMode val="edge"/>
          <c:yMode val="edge"/>
          <c:x val="0.14918891216456076"/>
          <c:y val="6.2677470983981853E-2"/>
          <c:w val="0.78662185745300361"/>
          <c:h val="0.78352590437064951"/>
        </c:manualLayout>
      </c:layout>
      <c:bar3DChart>
        <c:barDir val="col"/>
        <c:grouping val="clustered"/>
        <c:varyColors val="0"/>
        <c:ser>
          <c:idx val="2"/>
          <c:order val="0"/>
          <c:tx>
            <c:strRef>
              <c:f>kop_pat!$C$40</c:f>
              <c:strCache>
                <c:ptCount val="1"/>
                <c:pt idx="0">
                  <c:v>2020.gada 4 mēneši</c:v>
                </c:pt>
              </c:strCache>
            </c:strRef>
          </c:tx>
          <c:spPr>
            <a:solidFill>
              <a:schemeClr val="accent3"/>
            </a:solidFill>
            <a:ln>
              <a:noFill/>
            </a:ln>
            <a:effectLst/>
            <a:sp3d/>
          </c:spPr>
          <c:invertIfNegative val="0"/>
          <c:cat>
            <c:strRef>
              <c:f>kop_pat!$B$41:$B$44</c:f>
              <c:strCache>
                <c:ptCount val="4"/>
                <c:pt idx="0">
                  <c:v>Mazumtirdzniecība</c:v>
                </c:pt>
                <c:pt idx="1">
                  <c:v>Lietotāji</c:v>
                </c:pt>
                <c:pt idx="2">
                  <c:v>Marķētā dīzeļdegviela</c:v>
                </c:pt>
                <c:pt idx="3">
                  <c:v>Savam patēriņam un citiem mērķiem</c:v>
                </c:pt>
              </c:strCache>
            </c:strRef>
          </c:cat>
          <c:val>
            <c:numRef>
              <c:f>kop_pat!$C$41:$C$44</c:f>
              <c:numCache>
                <c:formatCode>0.00</c:formatCode>
                <c:ptCount val="4"/>
                <c:pt idx="0">
                  <c:v>280.351</c:v>
                </c:pt>
                <c:pt idx="1">
                  <c:v>93.194000000000003</c:v>
                </c:pt>
                <c:pt idx="2">
                  <c:v>12.263999999999999</c:v>
                </c:pt>
                <c:pt idx="3">
                  <c:v>4.6040000000000001</c:v>
                </c:pt>
              </c:numCache>
            </c:numRef>
          </c:val>
          <c:extLst>
            <c:ext xmlns:c16="http://schemas.microsoft.com/office/drawing/2014/chart" uri="{C3380CC4-5D6E-409C-BE32-E72D297353CC}">
              <c16:uniqueId val="{00000000-EED6-41BB-86C5-56BF56820DEE}"/>
            </c:ext>
          </c:extLst>
        </c:ser>
        <c:ser>
          <c:idx val="0"/>
          <c:order val="1"/>
          <c:tx>
            <c:strRef>
              <c:f>kop_pat!$D$40</c:f>
              <c:strCache>
                <c:ptCount val="1"/>
                <c:pt idx="0">
                  <c:v>2021.gada 4 mēneši</c:v>
                </c:pt>
              </c:strCache>
            </c:strRef>
          </c:tx>
          <c:spPr>
            <a:solidFill>
              <a:schemeClr val="accent1"/>
            </a:solidFill>
            <a:ln>
              <a:noFill/>
            </a:ln>
            <a:effectLst/>
            <a:sp3d/>
          </c:spPr>
          <c:invertIfNegative val="0"/>
          <c:cat>
            <c:strRef>
              <c:f>kop_pat!$B$41:$B$44</c:f>
              <c:strCache>
                <c:ptCount val="4"/>
                <c:pt idx="0">
                  <c:v>Mazumtirdzniecība</c:v>
                </c:pt>
                <c:pt idx="1">
                  <c:v>Lietotāji</c:v>
                </c:pt>
                <c:pt idx="2">
                  <c:v>Marķētā dīzeļdegviela</c:v>
                </c:pt>
                <c:pt idx="3">
                  <c:v>Savam patēriņam un citiem mērķiem</c:v>
                </c:pt>
              </c:strCache>
            </c:strRef>
          </c:cat>
          <c:val>
            <c:numRef>
              <c:f>kop_pat!$D$41:$D$44</c:f>
              <c:numCache>
                <c:formatCode>0.00</c:formatCode>
                <c:ptCount val="4"/>
                <c:pt idx="0">
                  <c:v>289.09399999999999</c:v>
                </c:pt>
                <c:pt idx="1">
                  <c:v>85.98</c:v>
                </c:pt>
                <c:pt idx="2">
                  <c:v>11.728999999999999</c:v>
                </c:pt>
                <c:pt idx="3">
                  <c:v>5.3579999999999997</c:v>
                </c:pt>
              </c:numCache>
            </c:numRef>
          </c:val>
          <c:extLst>
            <c:ext xmlns:c16="http://schemas.microsoft.com/office/drawing/2014/chart" uri="{C3380CC4-5D6E-409C-BE32-E72D297353CC}">
              <c16:uniqueId val="{00000001-EED6-41BB-86C5-56BF56820DEE}"/>
            </c:ext>
          </c:extLst>
        </c:ser>
        <c:ser>
          <c:idx val="1"/>
          <c:order val="2"/>
          <c:tx>
            <c:strRef>
              <c:f>kop_pat!$E$40</c:f>
              <c:strCache>
                <c:ptCount val="1"/>
                <c:pt idx="0">
                  <c:v>2022.gada 4 mēneši</c:v>
                </c:pt>
              </c:strCache>
            </c:strRef>
          </c:tx>
          <c:spPr>
            <a:solidFill>
              <a:schemeClr val="accent2"/>
            </a:solidFill>
            <a:ln>
              <a:noFill/>
            </a:ln>
            <a:effectLst/>
            <a:sp3d/>
          </c:spPr>
          <c:invertIfNegative val="0"/>
          <c:cat>
            <c:strRef>
              <c:f>kop_pat!$B$41:$B$44</c:f>
              <c:strCache>
                <c:ptCount val="4"/>
                <c:pt idx="0">
                  <c:v>Mazumtirdzniecība</c:v>
                </c:pt>
                <c:pt idx="1">
                  <c:v>Lietotāji</c:v>
                </c:pt>
                <c:pt idx="2">
                  <c:v>Marķētā dīzeļdegviela</c:v>
                </c:pt>
                <c:pt idx="3">
                  <c:v>Savam patēriņam un citiem mērķiem</c:v>
                </c:pt>
              </c:strCache>
            </c:strRef>
          </c:cat>
          <c:val>
            <c:numRef>
              <c:f>kop_pat!$E$41:$E$44</c:f>
              <c:numCache>
                <c:formatCode>0.00</c:formatCode>
                <c:ptCount val="4"/>
                <c:pt idx="0">
                  <c:v>298.90800000000002</c:v>
                </c:pt>
                <c:pt idx="1">
                  <c:v>104.98699999999999</c:v>
                </c:pt>
                <c:pt idx="2">
                  <c:v>13.061</c:v>
                </c:pt>
                <c:pt idx="3">
                  <c:v>6.5380000000000003</c:v>
                </c:pt>
              </c:numCache>
            </c:numRef>
          </c:val>
          <c:extLst>
            <c:ext xmlns:c16="http://schemas.microsoft.com/office/drawing/2014/chart" uri="{C3380CC4-5D6E-409C-BE32-E72D297353CC}">
              <c16:uniqueId val="{00000002-EED6-41BB-86C5-56BF56820DEE}"/>
            </c:ext>
          </c:extLst>
        </c:ser>
        <c:dLbls>
          <c:showLegendKey val="0"/>
          <c:showVal val="0"/>
          <c:showCatName val="0"/>
          <c:showSerName val="0"/>
          <c:showPercent val="0"/>
          <c:showBubbleSize val="0"/>
        </c:dLbls>
        <c:gapWidth val="150"/>
        <c:shape val="cylinder"/>
        <c:axId val="92632576"/>
        <c:axId val="92669632"/>
        <c:axId val="0"/>
      </c:bar3DChart>
      <c:catAx>
        <c:axId val="92632576"/>
        <c:scaling>
          <c:orientation val="minMax"/>
        </c:scaling>
        <c:delete val="0"/>
        <c:axPos val="b"/>
        <c:numFmt formatCode="General" sourceLinked="1"/>
        <c:majorTickMark val="none"/>
        <c:minorTickMark val="none"/>
        <c:tickLblPos val="low"/>
        <c:spPr>
          <a:noFill/>
          <a:ln w="3175" cap="flat" cmpd="sng" algn="ctr">
            <a:solidFill>
              <a:srgbClr val="000000"/>
            </a:solidFill>
            <a:prstDash val="solid"/>
            <a:round/>
          </a:ln>
          <a:effectLst/>
        </c:spPr>
        <c:txPr>
          <a:bodyPr rot="0" spcFirstLastPara="1" vertOverflow="ellipsis" wrap="square" anchor="ctr" anchorCtr="1"/>
          <a:lstStyle/>
          <a:p>
            <a:pPr>
              <a:defRPr sz="850" b="0" i="0" u="none" strike="noStrike" kern="1200" baseline="0">
                <a:solidFill>
                  <a:srgbClr val="000000"/>
                </a:solidFill>
                <a:latin typeface="Arial"/>
                <a:ea typeface="Arial"/>
                <a:cs typeface="Arial"/>
              </a:defRPr>
            </a:pPr>
            <a:endParaRPr lang="lv-LV"/>
          </a:p>
        </c:txPr>
        <c:crossAx val="92669632"/>
        <c:crosses val="autoZero"/>
        <c:auto val="1"/>
        <c:lblAlgn val="ctr"/>
        <c:lblOffset val="100"/>
        <c:noMultiLvlLbl val="0"/>
      </c:catAx>
      <c:valAx>
        <c:axId val="92669632"/>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0" spcFirstLastPara="1" vertOverflow="ellipsis" wrap="square" anchor="ctr" anchorCtr="1"/>
          <a:lstStyle/>
          <a:p>
            <a:pPr>
              <a:defRPr sz="800" b="0" i="0" u="none" strike="noStrike" kern="1200" baseline="0">
                <a:solidFill>
                  <a:srgbClr val="000000"/>
                </a:solidFill>
                <a:latin typeface="Arial"/>
                <a:ea typeface="Arial"/>
                <a:cs typeface="Arial"/>
              </a:defRPr>
            </a:pPr>
            <a:endParaRPr lang="lv-LV"/>
          </a:p>
        </c:txPr>
        <c:crossAx val="92632576"/>
        <c:crosses val="autoZero"/>
        <c:crossBetween val="between"/>
      </c:valAx>
      <c:dTable>
        <c:showHorzBorder val="1"/>
        <c:showVertBorder val="1"/>
        <c:showOutline val="1"/>
        <c:showKeys val="1"/>
        <c:spPr>
          <a:noFill/>
          <a:ln w="9525" cap="flat" cmpd="sng" algn="ctr">
            <a:solidFill>
              <a:schemeClr val="tx1">
                <a:tint val="75000"/>
                <a:shade val="95000"/>
                <a:satMod val="105000"/>
              </a:schemeClr>
            </a:solidFill>
            <a:prstDash val="solid"/>
            <a:round/>
          </a:ln>
          <a:effectLst/>
        </c:spPr>
        <c:txPr>
          <a:bodyPr rot="0" spcFirstLastPara="1" vertOverflow="ellipsis" vert="horz" wrap="square" anchor="ctr" anchorCtr="1"/>
          <a:lstStyle/>
          <a:p>
            <a:pPr rtl="0">
              <a:defRPr sz="800" b="0" i="0" u="none" strike="noStrike" kern="1200" baseline="0">
                <a:solidFill>
                  <a:srgbClr val="000000"/>
                </a:solidFill>
                <a:latin typeface="Times New Roman" panose="02020603050405020304" pitchFamily="18" charset="0"/>
                <a:ea typeface="Arial"/>
                <a:cs typeface="Times New Roman" panose="02020603050405020304" pitchFamily="18" charset="0"/>
              </a:defRPr>
            </a:pPr>
            <a:endParaRPr lang="lv-LV"/>
          </a:p>
        </c:txPr>
      </c:dTable>
      <c:spPr>
        <a:noFill/>
        <a:ln w="25400">
          <a:noFill/>
        </a:ln>
        <a:effectLst>
          <a:outerShdw blurRad="50800" dist="50800" dir="5400000" algn="ctr" rotWithShape="0">
            <a:schemeClr val="bg1">
              <a:lumMod val="95000"/>
            </a:schemeClr>
          </a:outerShdw>
        </a:effectLst>
      </c:spPr>
    </c:plotArea>
    <c:plotVisOnly val="1"/>
    <c:dispBlanksAs val="gap"/>
    <c:showDLblsOverMax val="0"/>
  </c:chart>
  <c:spPr>
    <a:solidFill>
      <a:schemeClr val="bg1"/>
    </a:solidFill>
    <a:ln w="9525" cap="flat" cmpd="sng" algn="ctr">
      <a:noFill/>
      <a:prstDash val="solid"/>
      <a:round/>
    </a:ln>
    <a:effectLst/>
  </c:spPr>
  <c:txPr>
    <a:bodyPr/>
    <a:lstStyle/>
    <a:p>
      <a:pPr>
        <a:defRPr sz="800" b="0" i="0" u="none" strike="noStrike" baseline="0">
          <a:solidFill>
            <a:srgbClr val="000000"/>
          </a:solidFill>
          <a:latin typeface="Arial"/>
          <a:ea typeface="Arial"/>
          <a:cs typeface="Arial"/>
        </a:defRPr>
      </a:pPr>
      <a:endParaRPr lang="lv-LV"/>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lv-LV" sz="1800" b="1" i="0" baseline="0" dirty="0">
                <a:effectLst/>
              </a:rPr>
              <a:t>Dīzeļdegvielas</a:t>
            </a:r>
            <a:br>
              <a:rPr lang="lv-LV" sz="1800" b="0" i="0" baseline="0" dirty="0">
                <a:effectLst/>
              </a:rPr>
            </a:br>
            <a:r>
              <a:rPr lang="lv-LV" sz="1800" b="1" i="0" u="sng" baseline="0" dirty="0">
                <a:effectLst/>
              </a:rPr>
              <a:t>patēriņš</a:t>
            </a:r>
            <a:r>
              <a:rPr lang="lv-LV" sz="1800" b="0" i="0" baseline="0" dirty="0">
                <a:effectLst/>
              </a:rPr>
              <a:t> Latvijā</a:t>
            </a:r>
            <a:br>
              <a:rPr lang="lv-LV" sz="1800" b="0" i="0" baseline="0" dirty="0">
                <a:effectLst/>
              </a:rPr>
            </a:br>
            <a:r>
              <a:rPr lang="lv-LV" sz="1800" b="0" i="0" baseline="0" dirty="0">
                <a:effectLst/>
              </a:rPr>
              <a:t>(</a:t>
            </a:r>
            <a:r>
              <a:rPr lang="lv-LV" sz="1800" b="0" i="1" baseline="0" dirty="0">
                <a:effectLst/>
              </a:rPr>
              <a:t>tūkst. tonnas</a:t>
            </a:r>
            <a:r>
              <a:rPr lang="lv-LV" sz="1800" b="0" i="0" baseline="0" dirty="0">
                <a:effectLst/>
              </a:rPr>
              <a:t>)</a:t>
            </a:r>
            <a:endParaRPr lang="lv-LV"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title>
    <c:autoTitleDeleted val="0"/>
    <c:plotArea>
      <c:layout/>
      <c:lineChart>
        <c:grouping val="standard"/>
        <c:varyColors val="0"/>
        <c:ser>
          <c:idx val="3"/>
          <c:order val="2"/>
          <c:tx>
            <c:strRef>
              <c:f>'Patēriņš pēc NaftP veidiem'!$A$39</c:f>
              <c:strCache>
                <c:ptCount val="1"/>
                <c:pt idx="0">
                  <c:v>2020</c:v>
                </c:pt>
              </c:strCache>
            </c:strRef>
          </c:tx>
          <c:spPr>
            <a:ln w="28575" cap="rnd">
              <a:solidFill>
                <a:schemeClr val="accent6">
                  <a:lumMod val="50000"/>
                </a:schemeClr>
              </a:solidFill>
              <a:round/>
            </a:ln>
            <a:effectLst/>
          </c:spPr>
          <c:marker>
            <c:symbol val="circle"/>
            <c:size val="5"/>
            <c:spPr>
              <a:solidFill>
                <a:schemeClr val="accent6">
                  <a:lumMod val="50000"/>
                </a:schemeClr>
              </a:solidFill>
              <a:ln w="28575">
                <a:solidFill>
                  <a:schemeClr val="accent6">
                    <a:lumMod val="50000"/>
                  </a:schemeClr>
                </a:solidFill>
              </a:ln>
              <a:effectLst/>
            </c:spPr>
          </c:marker>
          <c:cat>
            <c:strRef>
              <c:f>'Patēriņš pēc NaftP veidiem'!$B$35:$M$35</c:f>
              <c:strCache>
                <c:ptCount val="12"/>
                <c:pt idx="0">
                  <c:v>Janvāris</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f>'Patēriņš pēc NaftP veidiem'!$B$39:$M$39</c:f>
              <c:numCache>
                <c:formatCode>0.0</c:formatCode>
                <c:ptCount val="12"/>
                <c:pt idx="0">
                  <c:v>62.823</c:v>
                </c:pt>
                <c:pt idx="1">
                  <c:v>65.578999999999994</c:v>
                </c:pt>
                <c:pt idx="2">
                  <c:v>69.147999999999996</c:v>
                </c:pt>
                <c:pt idx="3">
                  <c:v>65.417000000000002</c:v>
                </c:pt>
                <c:pt idx="4">
                  <c:v>71.367999999999995</c:v>
                </c:pt>
                <c:pt idx="5">
                  <c:v>69.563000000000002</c:v>
                </c:pt>
                <c:pt idx="6">
                  <c:v>78.23</c:v>
                </c:pt>
                <c:pt idx="7">
                  <c:v>79.625</c:v>
                </c:pt>
                <c:pt idx="8">
                  <c:v>76.241</c:v>
                </c:pt>
                <c:pt idx="9">
                  <c:v>77.462000000000003</c:v>
                </c:pt>
                <c:pt idx="10">
                  <c:v>70.882999999999996</c:v>
                </c:pt>
                <c:pt idx="11">
                  <c:v>71.92</c:v>
                </c:pt>
              </c:numCache>
            </c:numRef>
          </c:val>
          <c:smooth val="0"/>
          <c:extLst>
            <c:ext xmlns:c16="http://schemas.microsoft.com/office/drawing/2014/chart" uri="{C3380CC4-5D6E-409C-BE32-E72D297353CC}">
              <c16:uniqueId val="{00000000-AB84-4B76-B37F-023B83165553}"/>
            </c:ext>
          </c:extLst>
        </c:ser>
        <c:ser>
          <c:idx val="0"/>
          <c:order val="3"/>
          <c:tx>
            <c:strRef>
              <c:f>'Patēriņš pēc NaftP veidiem'!$A$40</c:f>
              <c:strCache>
                <c:ptCount val="1"/>
                <c:pt idx="0">
                  <c:v>2021</c:v>
                </c:pt>
              </c:strCache>
            </c:strRef>
          </c:tx>
          <c:spPr>
            <a:ln w="28575" cap="rnd">
              <a:solidFill>
                <a:srgbClr val="00B0F0"/>
              </a:solidFill>
              <a:round/>
            </a:ln>
            <a:effectLst/>
          </c:spPr>
          <c:marker>
            <c:symbol val="circle"/>
            <c:size val="5"/>
            <c:spPr>
              <a:solidFill>
                <a:srgbClr val="00B0F0"/>
              </a:solidFill>
              <a:ln w="28575">
                <a:solidFill>
                  <a:srgbClr val="00B0F0"/>
                </a:solidFill>
              </a:ln>
              <a:effectLst/>
            </c:spPr>
          </c:marker>
          <c:cat>
            <c:strRef>
              <c:f>'Patēriņš pēc NaftP veidiem'!$B$35:$M$35</c:f>
              <c:strCache>
                <c:ptCount val="12"/>
                <c:pt idx="0">
                  <c:v>Janvāris</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f>'Patēriņš pēc NaftP veidiem'!$B$40:$M$40</c:f>
              <c:numCache>
                <c:formatCode>0.0</c:formatCode>
                <c:ptCount val="12"/>
                <c:pt idx="0">
                  <c:v>65.715000000000003</c:v>
                </c:pt>
                <c:pt idx="1">
                  <c:v>67.271000000000001</c:v>
                </c:pt>
                <c:pt idx="2">
                  <c:v>76.197000000000003</c:v>
                </c:pt>
                <c:pt idx="3">
                  <c:v>72.671999999999997</c:v>
                </c:pt>
                <c:pt idx="4">
                  <c:v>72.638999999999996</c:v>
                </c:pt>
                <c:pt idx="5">
                  <c:v>76.837999999999994</c:v>
                </c:pt>
                <c:pt idx="6">
                  <c:v>83.055000000000007</c:v>
                </c:pt>
                <c:pt idx="7">
                  <c:v>84.263000000000005</c:v>
                </c:pt>
                <c:pt idx="8">
                  <c:v>79.209000000000003</c:v>
                </c:pt>
                <c:pt idx="9">
                  <c:v>75.718000000000004</c:v>
                </c:pt>
                <c:pt idx="10">
                  <c:v>72.712999999999994</c:v>
                </c:pt>
                <c:pt idx="11">
                  <c:v>79.248999999999995</c:v>
                </c:pt>
              </c:numCache>
            </c:numRef>
          </c:val>
          <c:smooth val="0"/>
          <c:extLst>
            <c:ext xmlns:c16="http://schemas.microsoft.com/office/drawing/2014/chart" uri="{C3380CC4-5D6E-409C-BE32-E72D297353CC}">
              <c16:uniqueId val="{00000001-AB84-4B76-B37F-023B83165553}"/>
            </c:ext>
          </c:extLst>
        </c:ser>
        <c:ser>
          <c:idx val="4"/>
          <c:order val="4"/>
          <c:tx>
            <c:strRef>
              <c:f>'Patēriņš pēc NaftP veidiem'!$A$41</c:f>
              <c:strCache>
                <c:ptCount val="1"/>
                <c:pt idx="0">
                  <c:v>2022</c:v>
                </c:pt>
              </c:strCache>
            </c:strRef>
          </c:tx>
          <c:spPr>
            <a:ln w="38100" cap="rnd">
              <a:solidFill>
                <a:srgbClr val="FF0000"/>
              </a:solidFill>
              <a:round/>
            </a:ln>
            <a:effectLst/>
          </c:spPr>
          <c:marker>
            <c:symbol val="circle"/>
            <c:size val="5"/>
            <c:spPr>
              <a:solidFill>
                <a:srgbClr val="FF0000"/>
              </a:solidFill>
              <a:ln w="38100">
                <a:solidFill>
                  <a:srgbClr val="FF0000"/>
                </a:solidFill>
              </a:ln>
              <a:effectLst/>
            </c:spPr>
          </c:marker>
          <c:cat>
            <c:strRef>
              <c:f>'Patēriņš pēc NaftP veidiem'!$B$35:$M$35</c:f>
              <c:strCache>
                <c:ptCount val="12"/>
                <c:pt idx="0">
                  <c:v>Janvāris</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f>'Patēriņš pēc NaftP veidiem'!$B$41:$M$41</c:f>
              <c:numCache>
                <c:formatCode>0.0</c:formatCode>
                <c:ptCount val="12"/>
                <c:pt idx="0">
                  <c:v>69.683000000000007</c:v>
                </c:pt>
                <c:pt idx="1">
                  <c:v>66.616</c:v>
                </c:pt>
                <c:pt idx="2">
                  <c:v>82.254999999999995</c:v>
                </c:pt>
                <c:pt idx="3">
                  <c:v>69.231999999999999</c:v>
                </c:pt>
              </c:numCache>
            </c:numRef>
          </c:val>
          <c:smooth val="0"/>
          <c:extLst>
            <c:ext xmlns:c16="http://schemas.microsoft.com/office/drawing/2014/chart" uri="{C3380CC4-5D6E-409C-BE32-E72D297353CC}">
              <c16:uniqueId val="{00000002-AB84-4B76-B37F-023B83165553}"/>
            </c:ext>
          </c:extLst>
        </c:ser>
        <c:dLbls>
          <c:showLegendKey val="0"/>
          <c:showVal val="0"/>
          <c:showCatName val="0"/>
          <c:showSerName val="0"/>
          <c:showPercent val="0"/>
          <c:showBubbleSize val="0"/>
        </c:dLbls>
        <c:marker val="1"/>
        <c:smooth val="0"/>
        <c:axId val="1105874687"/>
        <c:axId val="1105873855"/>
        <c:extLst>
          <c:ext xmlns:c15="http://schemas.microsoft.com/office/drawing/2012/chart" uri="{02D57815-91ED-43cb-92C2-25804820EDAC}">
            <c15:filteredLineSeries>
              <c15:ser>
                <c:idx val="1"/>
                <c:order val="0"/>
                <c:tx>
                  <c:strRef>
                    <c:extLst>
                      <c:ext uri="{02D57815-91ED-43cb-92C2-25804820EDAC}">
                        <c15:formulaRef>
                          <c15:sqref>'Patēriņš pēc NaftP veidiem'!$A$7</c15:sqref>
                        </c15:formulaRef>
                      </c:ext>
                    </c:extLst>
                    <c:strCache>
                      <c:ptCount val="1"/>
                      <c:pt idx="0">
                        <c:v>2018</c:v>
                      </c:pt>
                    </c:strCache>
                  </c:strRef>
                </c:tx>
                <c:spPr>
                  <a:ln w="28575" cap="rnd">
                    <a:solidFill>
                      <a:schemeClr val="accent2">
                        <a:lumMod val="50000"/>
                      </a:schemeClr>
                    </a:solidFill>
                    <a:round/>
                  </a:ln>
                  <a:effectLst/>
                </c:spPr>
                <c:marker>
                  <c:symbol val="circle"/>
                  <c:size val="5"/>
                  <c:spPr>
                    <a:solidFill>
                      <a:schemeClr val="accent2">
                        <a:lumMod val="50000"/>
                      </a:schemeClr>
                    </a:solidFill>
                    <a:ln w="9525">
                      <a:solidFill>
                        <a:schemeClr val="accent2">
                          <a:lumMod val="50000"/>
                        </a:schemeClr>
                      </a:solidFill>
                    </a:ln>
                    <a:effectLst/>
                  </c:spPr>
                </c:marker>
                <c:cat>
                  <c:strRef>
                    <c:extLst>
                      <c:ext uri="{02D57815-91ED-43cb-92C2-25804820EDAC}">
                        <c15:formulaRef>
                          <c15:sqref>'Patēriņš pēc NaftP veidiem'!$B$35:$M$35</c15:sqref>
                        </c15:formulaRef>
                      </c:ext>
                    </c:extLst>
                    <c:strCache>
                      <c:ptCount val="12"/>
                      <c:pt idx="0">
                        <c:v>Janvāris</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extLst>
                      <c:ext uri="{02D57815-91ED-43cb-92C2-25804820EDAC}">
                        <c15:formulaRef>
                          <c15:sqref>'Patēriņš pēc NaftP veidiem'!$B$37:$M$37</c15:sqref>
                        </c15:formulaRef>
                      </c:ext>
                    </c:extLst>
                    <c:numCache>
                      <c:formatCode>0.0</c:formatCode>
                      <c:ptCount val="12"/>
                      <c:pt idx="0">
                        <c:v>69.207650000000001</c:v>
                      </c:pt>
                      <c:pt idx="1">
                        <c:v>67.58023</c:v>
                      </c:pt>
                      <c:pt idx="2">
                        <c:v>74.16816</c:v>
                      </c:pt>
                      <c:pt idx="3">
                        <c:v>70.005750000000006</c:v>
                      </c:pt>
                      <c:pt idx="4">
                        <c:v>81.899590000000003</c:v>
                      </c:pt>
                      <c:pt idx="5">
                        <c:v>79.643990000000002</c:v>
                      </c:pt>
                      <c:pt idx="6">
                        <c:v>79.942030000000003</c:v>
                      </c:pt>
                      <c:pt idx="7">
                        <c:v>82.859359999999995</c:v>
                      </c:pt>
                      <c:pt idx="8">
                        <c:v>73.81926</c:v>
                      </c:pt>
                      <c:pt idx="9">
                        <c:v>78.760570000000001</c:v>
                      </c:pt>
                      <c:pt idx="10">
                        <c:v>78.27731</c:v>
                      </c:pt>
                      <c:pt idx="11">
                        <c:v>73.072220000000002</c:v>
                      </c:pt>
                    </c:numCache>
                  </c:numRef>
                </c:val>
                <c:smooth val="0"/>
                <c:extLst>
                  <c:ext xmlns:c16="http://schemas.microsoft.com/office/drawing/2014/chart" uri="{C3380CC4-5D6E-409C-BE32-E72D297353CC}">
                    <c16:uniqueId val="{00000003-AB84-4B76-B37F-023B83165553}"/>
                  </c:ext>
                </c:extLst>
              </c15:ser>
            </c15:filteredLineSeries>
            <c15:filteredLineSeries>
              <c15:ser>
                <c:idx val="2"/>
                <c:order val="1"/>
                <c:tx>
                  <c:strRef>
                    <c:extLst xmlns:c15="http://schemas.microsoft.com/office/drawing/2012/chart">
                      <c:ext xmlns:c15="http://schemas.microsoft.com/office/drawing/2012/chart" uri="{02D57815-91ED-43cb-92C2-25804820EDAC}">
                        <c15:formulaRef>
                          <c15:sqref>'Patēriņš pēc NaftP veidiem'!$A$8</c15:sqref>
                        </c15:formulaRef>
                      </c:ext>
                    </c:extLst>
                    <c:strCache>
                      <c:ptCount val="1"/>
                      <c:pt idx="0">
                        <c:v>2019</c:v>
                      </c:pt>
                    </c:strCache>
                  </c:strRef>
                </c:tx>
                <c:spPr>
                  <a:ln w="28575" cap="rnd">
                    <a:solidFill>
                      <a:srgbClr val="FFFF00"/>
                    </a:solidFill>
                    <a:round/>
                  </a:ln>
                  <a:effectLst/>
                </c:spPr>
                <c:marker>
                  <c:symbol val="circle"/>
                  <c:size val="5"/>
                  <c:spPr>
                    <a:solidFill>
                      <a:srgbClr val="FFFF00"/>
                    </a:solidFill>
                    <a:ln w="28575">
                      <a:solidFill>
                        <a:srgbClr val="FFFF00"/>
                      </a:solidFill>
                    </a:ln>
                    <a:effectLst/>
                  </c:spPr>
                </c:marker>
                <c:cat>
                  <c:strRef>
                    <c:extLst xmlns:c15="http://schemas.microsoft.com/office/drawing/2012/chart">
                      <c:ext xmlns:c15="http://schemas.microsoft.com/office/drawing/2012/chart" uri="{02D57815-91ED-43cb-92C2-25804820EDAC}">
                        <c15:formulaRef>
                          <c15:sqref>'Patēriņš pēc NaftP veidiem'!$B$35:$M$35</c15:sqref>
                        </c15:formulaRef>
                      </c:ext>
                    </c:extLst>
                    <c:strCache>
                      <c:ptCount val="12"/>
                      <c:pt idx="0">
                        <c:v>Janvāris</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extLst xmlns:c15="http://schemas.microsoft.com/office/drawing/2012/chart">
                      <c:ext xmlns:c15="http://schemas.microsoft.com/office/drawing/2012/chart" uri="{02D57815-91ED-43cb-92C2-25804820EDAC}">
                        <c15:formulaRef>
                          <c15:sqref>'Patēriņš pēc NaftP veidiem'!$B$38:$M$38</c15:sqref>
                        </c15:formulaRef>
                      </c:ext>
                    </c:extLst>
                    <c:numCache>
                      <c:formatCode>0.0</c:formatCode>
                      <c:ptCount val="12"/>
                      <c:pt idx="0">
                        <c:v>70.572000000000003</c:v>
                      </c:pt>
                      <c:pt idx="1">
                        <c:v>67</c:v>
                      </c:pt>
                      <c:pt idx="2">
                        <c:v>73.537999999999997</c:v>
                      </c:pt>
                      <c:pt idx="3">
                        <c:v>75.305999999999997</c:v>
                      </c:pt>
                      <c:pt idx="4">
                        <c:v>81.416699999999992</c:v>
                      </c:pt>
                      <c:pt idx="5">
                        <c:v>75.606999999999999</c:v>
                      </c:pt>
                      <c:pt idx="6">
                        <c:v>79.608789999999999</c:v>
                      </c:pt>
                      <c:pt idx="7">
                        <c:v>82.021000000000001</c:v>
                      </c:pt>
                      <c:pt idx="8">
                        <c:v>76.28</c:v>
                      </c:pt>
                      <c:pt idx="9">
                        <c:v>78.201999999999998</c:v>
                      </c:pt>
                      <c:pt idx="10">
                        <c:v>74.265000000000001</c:v>
                      </c:pt>
                      <c:pt idx="11">
                        <c:v>72.576999999999998</c:v>
                      </c:pt>
                    </c:numCache>
                  </c:numRef>
                </c:val>
                <c:smooth val="0"/>
                <c:extLst xmlns:c15="http://schemas.microsoft.com/office/drawing/2012/chart">
                  <c:ext xmlns:c16="http://schemas.microsoft.com/office/drawing/2014/chart" uri="{C3380CC4-5D6E-409C-BE32-E72D297353CC}">
                    <c16:uniqueId val="{00000004-AB84-4B76-B37F-023B83165553}"/>
                  </c:ext>
                </c:extLst>
              </c15:ser>
            </c15:filteredLineSeries>
          </c:ext>
        </c:extLst>
      </c:lineChart>
      <c:catAx>
        <c:axId val="1105874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crossAx val="1105873855"/>
        <c:crosses val="autoZero"/>
        <c:auto val="1"/>
        <c:lblAlgn val="ctr"/>
        <c:lblOffset val="100"/>
        <c:noMultiLvlLbl val="0"/>
      </c:catAx>
      <c:valAx>
        <c:axId val="1105873855"/>
        <c:scaling>
          <c:orientation val="minMax"/>
          <c:max val="85"/>
          <c:min val="6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crossAx val="11058746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legend>
    <c:plotVisOnly val="1"/>
    <c:dispBlanksAs val="gap"/>
    <c:showDLblsOverMax val="0"/>
  </c:chart>
  <c:spPr>
    <a:solidFill>
      <a:schemeClr val="bg1"/>
    </a:solidFill>
    <a:ln w="9525" cap="flat" cmpd="sng" algn="ctr">
      <a:noFill/>
      <a:round/>
    </a:ln>
    <a:effectLst/>
  </c:spPr>
  <c:txPr>
    <a:bodyPr/>
    <a:lstStyle/>
    <a:p>
      <a:pPr>
        <a:defRPr>
          <a:latin typeface="Times New Roman" panose="02020603050405020304" pitchFamily="18" charset="0"/>
          <a:cs typeface="Times New Roman" panose="02020603050405020304" pitchFamily="18" charset="0"/>
        </a:defRPr>
      </a:pPr>
      <a:endParaRPr lang="lv-LV"/>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lv-LV" sz="1800" b="1" i="0" baseline="0" dirty="0">
                <a:effectLst/>
              </a:rPr>
              <a:t>Benzīna</a:t>
            </a:r>
            <a:br>
              <a:rPr lang="lv-LV" sz="1800" b="0" i="0" baseline="0" dirty="0">
                <a:effectLst/>
              </a:rPr>
            </a:br>
            <a:r>
              <a:rPr lang="lv-LV" sz="1800" b="1" i="0" u="sng" baseline="0" dirty="0">
                <a:effectLst/>
              </a:rPr>
              <a:t>patēriņš</a:t>
            </a:r>
            <a:r>
              <a:rPr lang="lv-LV" sz="1800" b="0" i="0" baseline="0" dirty="0">
                <a:effectLst/>
              </a:rPr>
              <a:t> Latvijā</a:t>
            </a:r>
            <a:br>
              <a:rPr lang="lv-LV" sz="1800" b="0" i="0" baseline="0" dirty="0">
                <a:effectLst/>
              </a:rPr>
            </a:br>
            <a:r>
              <a:rPr lang="lv-LV" sz="1800" b="0" i="0" baseline="0" dirty="0">
                <a:effectLst/>
              </a:rPr>
              <a:t>(</a:t>
            </a:r>
            <a:r>
              <a:rPr lang="lv-LV" sz="1800" b="0" i="1" baseline="0" dirty="0" err="1">
                <a:effectLst/>
              </a:rPr>
              <a:t>tūkst.tonnas</a:t>
            </a:r>
            <a:r>
              <a:rPr lang="lv-LV" sz="1800" b="0" i="0" baseline="0" dirty="0">
                <a:effectLst/>
              </a:rPr>
              <a:t>)</a:t>
            </a:r>
            <a:endParaRPr lang="lv-LV"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title>
    <c:autoTitleDeleted val="0"/>
    <c:plotArea>
      <c:layout/>
      <c:lineChart>
        <c:grouping val="standard"/>
        <c:varyColors val="0"/>
        <c:ser>
          <c:idx val="3"/>
          <c:order val="2"/>
          <c:tx>
            <c:strRef>
              <c:f>'Patēriņš pēc NaftP veidiem'!$A$9</c:f>
              <c:strCache>
                <c:ptCount val="1"/>
                <c:pt idx="0">
                  <c:v>2020</c:v>
                </c:pt>
              </c:strCache>
            </c:strRef>
          </c:tx>
          <c:spPr>
            <a:ln w="28575" cap="rnd">
              <a:solidFill>
                <a:schemeClr val="accent6">
                  <a:lumMod val="50000"/>
                </a:schemeClr>
              </a:solidFill>
              <a:round/>
            </a:ln>
            <a:effectLst/>
          </c:spPr>
          <c:marker>
            <c:symbol val="circle"/>
            <c:size val="5"/>
            <c:spPr>
              <a:solidFill>
                <a:schemeClr val="accent6">
                  <a:lumMod val="50000"/>
                </a:schemeClr>
              </a:solidFill>
              <a:ln w="28575">
                <a:solidFill>
                  <a:schemeClr val="accent6">
                    <a:lumMod val="50000"/>
                  </a:schemeClr>
                </a:solidFill>
              </a:ln>
              <a:effectLst/>
            </c:spPr>
          </c:marker>
          <c:cat>
            <c:strRef>
              <c:f>'Patēriņš pēc NaftP veidiem'!$B$5:$M$5</c:f>
              <c:strCache>
                <c:ptCount val="12"/>
                <c:pt idx="0">
                  <c:v>Janvāris</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f>'Patēriņš pēc NaftP veidiem'!$B$9:$M$9</c:f>
              <c:numCache>
                <c:formatCode>0.0</c:formatCode>
                <c:ptCount val="12"/>
                <c:pt idx="0">
                  <c:v>11.157999999999999</c:v>
                </c:pt>
                <c:pt idx="1">
                  <c:v>11.673</c:v>
                </c:pt>
                <c:pt idx="2">
                  <c:v>11.61</c:v>
                </c:pt>
                <c:pt idx="3">
                  <c:v>11.052</c:v>
                </c:pt>
                <c:pt idx="4">
                  <c:v>15.401</c:v>
                </c:pt>
                <c:pt idx="5">
                  <c:v>16.324000000000002</c:v>
                </c:pt>
                <c:pt idx="6">
                  <c:v>17.771000000000001</c:v>
                </c:pt>
                <c:pt idx="7">
                  <c:v>18.175999999999998</c:v>
                </c:pt>
                <c:pt idx="8">
                  <c:v>14.853</c:v>
                </c:pt>
                <c:pt idx="9">
                  <c:v>14.576000000000001</c:v>
                </c:pt>
                <c:pt idx="10">
                  <c:v>12.106</c:v>
                </c:pt>
                <c:pt idx="11">
                  <c:v>12.081</c:v>
                </c:pt>
              </c:numCache>
            </c:numRef>
          </c:val>
          <c:smooth val="0"/>
          <c:extLst>
            <c:ext xmlns:c16="http://schemas.microsoft.com/office/drawing/2014/chart" uri="{C3380CC4-5D6E-409C-BE32-E72D297353CC}">
              <c16:uniqueId val="{00000000-7329-4294-9C1B-EA556AA34EDD}"/>
            </c:ext>
          </c:extLst>
        </c:ser>
        <c:ser>
          <c:idx val="0"/>
          <c:order val="3"/>
          <c:tx>
            <c:strRef>
              <c:f>'Patēriņš pēc NaftP veidiem'!$A$10</c:f>
              <c:strCache>
                <c:ptCount val="1"/>
                <c:pt idx="0">
                  <c:v>2021</c:v>
                </c:pt>
              </c:strCache>
            </c:strRef>
          </c:tx>
          <c:spPr>
            <a:ln w="28575" cap="rnd">
              <a:solidFill>
                <a:srgbClr val="00B0F0"/>
              </a:solidFill>
              <a:round/>
            </a:ln>
            <a:effectLst/>
          </c:spPr>
          <c:marker>
            <c:symbol val="circle"/>
            <c:size val="5"/>
            <c:spPr>
              <a:solidFill>
                <a:srgbClr val="00B0F0"/>
              </a:solidFill>
              <a:ln w="28575">
                <a:solidFill>
                  <a:srgbClr val="00B0F0"/>
                </a:solidFill>
              </a:ln>
              <a:effectLst/>
            </c:spPr>
          </c:marker>
          <c:cat>
            <c:strRef>
              <c:f>'Patēriņš pēc NaftP veidiem'!$B$5:$M$5</c:f>
              <c:strCache>
                <c:ptCount val="12"/>
                <c:pt idx="0">
                  <c:v>Janvāris</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f>'Patēriņš pēc NaftP veidiem'!$B$10:$M$10</c:f>
              <c:numCache>
                <c:formatCode>0.0</c:formatCode>
                <c:ptCount val="12"/>
                <c:pt idx="0">
                  <c:v>10.347</c:v>
                </c:pt>
                <c:pt idx="1">
                  <c:v>10.734999999999999</c:v>
                </c:pt>
                <c:pt idx="2">
                  <c:v>11.473000000000001</c:v>
                </c:pt>
                <c:pt idx="3">
                  <c:v>13.045</c:v>
                </c:pt>
                <c:pt idx="4">
                  <c:v>15.875</c:v>
                </c:pt>
                <c:pt idx="5">
                  <c:v>16.475999999999999</c:v>
                </c:pt>
                <c:pt idx="6">
                  <c:v>16.891999999999999</c:v>
                </c:pt>
                <c:pt idx="7">
                  <c:v>17.885000000000002</c:v>
                </c:pt>
                <c:pt idx="8">
                  <c:v>14.52</c:v>
                </c:pt>
                <c:pt idx="9">
                  <c:v>13.336</c:v>
                </c:pt>
                <c:pt idx="10">
                  <c:v>10.872999999999999</c:v>
                </c:pt>
                <c:pt idx="11">
                  <c:v>12.971</c:v>
                </c:pt>
              </c:numCache>
            </c:numRef>
          </c:val>
          <c:smooth val="0"/>
          <c:extLst>
            <c:ext xmlns:c16="http://schemas.microsoft.com/office/drawing/2014/chart" uri="{C3380CC4-5D6E-409C-BE32-E72D297353CC}">
              <c16:uniqueId val="{00000001-7329-4294-9C1B-EA556AA34EDD}"/>
            </c:ext>
          </c:extLst>
        </c:ser>
        <c:ser>
          <c:idx val="4"/>
          <c:order val="4"/>
          <c:tx>
            <c:strRef>
              <c:f>'Patēriņš pēc NaftP veidiem'!$A$11</c:f>
              <c:strCache>
                <c:ptCount val="1"/>
                <c:pt idx="0">
                  <c:v>2022</c:v>
                </c:pt>
              </c:strCache>
            </c:strRef>
          </c:tx>
          <c:spPr>
            <a:ln w="38100" cap="rnd">
              <a:solidFill>
                <a:srgbClr val="FF0000"/>
              </a:solidFill>
              <a:round/>
            </a:ln>
            <a:effectLst/>
          </c:spPr>
          <c:marker>
            <c:symbol val="circle"/>
            <c:size val="5"/>
            <c:spPr>
              <a:solidFill>
                <a:srgbClr val="FF0000"/>
              </a:solidFill>
              <a:ln w="38100">
                <a:solidFill>
                  <a:srgbClr val="FF0000"/>
                </a:solidFill>
              </a:ln>
              <a:effectLst/>
            </c:spPr>
          </c:marker>
          <c:cat>
            <c:strRef>
              <c:f>'Patēriņš pēc NaftP veidiem'!$B$5:$M$5</c:f>
              <c:strCache>
                <c:ptCount val="12"/>
                <c:pt idx="0">
                  <c:v>Janvāris</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f>'Patēriņš pēc NaftP veidiem'!$B$11:$M$11</c:f>
              <c:numCache>
                <c:formatCode>0.0</c:formatCode>
                <c:ptCount val="12"/>
                <c:pt idx="0">
                  <c:v>11.629</c:v>
                </c:pt>
                <c:pt idx="1">
                  <c:v>9.4410000000000007</c:v>
                </c:pt>
                <c:pt idx="2">
                  <c:v>13.545</c:v>
                </c:pt>
                <c:pt idx="3">
                  <c:v>11.893000000000001</c:v>
                </c:pt>
              </c:numCache>
            </c:numRef>
          </c:val>
          <c:smooth val="0"/>
          <c:extLst>
            <c:ext xmlns:c16="http://schemas.microsoft.com/office/drawing/2014/chart" uri="{C3380CC4-5D6E-409C-BE32-E72D297353CC}">
              <c16:uniqueId val="{00000002-7329-4294-9C1B-EA556AA34EDD}"/>
            </c:ext>
          </c:extLst>
        </c:ser>
        <c:dLbls>
          <c:showLegendKey val="0"/>
          <c:showVal val="0"/>
          <c:showCatName val="0"/>
          <c:showSerName val="0"/>
          <c:showPercent val="0"/>
          <c:showBubbleSize val="0"/>
        </c:dLbls>
        <c:marker val="1"/>
        <c:smooth val="0"/>
        <c:axId val="1105874687"/>
        <c:axId val="1105873855"/>
        <c:extLst>
          <c:ext xmlns:c15="http://schemas.microsoft.com/office/drawing/2012/chart" uri="{02D57815-91ED-43cb-92C2-25804820EDAC}">
            <c15:filteredLineSeries>
              <c15:ser>
                <c:idx val="1"/>
                <c:order val="0"/>
                <c:tx>
                  <c:strRef>
                    <c:extLst>
                      <c:ext uri="{02D57815-91ED-43cb-92C2-25804820EDAC}">
                        <c15:formulaRef>
                          <c15:sqref>'Patēriņš pēc NaftP veidiem'!$A$7</c15:sqref>
                        </c15:formulaRef>
                      </c:ext>
                    </c:extLst>
                    <c:strCache>
                      <c:ptCount val="1"/>
                      <c:pt idx="0">
                        <c:v>2018</c:v>
                      </c:pt>
                    </c:strCache>
                  </c:strRef>
                </c:tx>
                <c:spPr>
                  <a:ln w="28575" cap="rnd">
                    <a:solidFill>
                      <a:schemeClr val="accent2">
                        <a:lumMod val="50000"/>
                      </a:schemeClr>
                    </a:solidFill>
                    <a:round/>
                  </a:ln>
                  <a:effectLst/>
                </c:spPr>
                <c:marker>
                  <c:symbol val="circle"/>
                  <c:size val="5"/>
                  <c:spPr>
                    <a:solidFill>
                      <a:schemeClr val="accent2">
                        <a:lumMod val="50000"/>
                      </a:schemeClr>
                    </a:solidFill>
                    <a:ln w="9525">
                      <a:solidFill>
                        <a:schemeClr val="accent2">
                          <a:lumMod val="50000"/>
                        </a:schemeClr>
                      </a:solidFill>
                    </a:ln>
                    <a:effectLst/>
                  </c:spPr>
                </c:marker>
                <c:cat>
                  <c:strRef>
                    <c:extLst>
                      <c:ext uri="{02D57815-91ED-43cb-92C2-25804820EDAC}">
                        <c15:formulaRef>
                          <c15:sqref>'Patēriņš pēc NaftP veidiem'!$B$5:$M$5</c15:sqref>
                        </c15:formulaRef>
                      </c:ext>
                    </c:extLst>
                    <c:strCache>
                      <c:ptCount val="12"/>
                      <c:pt idx="0">
                        <c:v>Janvāris</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extLst>
                      <c:ext uri="{02D57815-91ED-43cb-92C2-25804820EDAC}">
                        <c15:formulaRef>
                          <c15:sqref>'Patēriņš pēc NaftP veidiem'!$B$7:$M$7</c15:sqref>
                        </c15:formulaRef>
                      </c:ext>
                    </c:extLst>
                    <c:numCache>
                      <c:formatCode>0.0</c:formatCode>
                      <c:ptCount val="12"/>
                      <c:pt idx="0">
                        <c:v>13.75731</c:v>
                      </c:pt>
                      <c:pt idx="1">
                        <c:v>13.02985</c:v>
                      </c:pt>
                      <c:pt idx="2">
                        <c:v>14.622530000000001</c:v>
                      </c:pt>
                      <c:pt idx="3">
                        <c:v>14.11581</c:v>
                      </c:pt>
                      <c:pt idx="4">
                        <c:v>18.003219999999999</c:v>
                      </c:pt>
                      <c:pt idx="5">
                        <c:v>16.657889999999998</c:v>
                      </c:pt>
                      <c:pt idx="6">
                        <c:v>17.66771</c:v>
                      </c:pt>
                      <c:pt idx="7">
                        <c:v>17.767569999999999</c:v>
                      </c:pt>
                      <c:pt idx="8">
                        <c:v>14.97616</c:v>
                      </c:pt>
                      <c:pt idx="9">
                        <c:v>14.852139999999999</c:v>
                      </c:pt>
                      <c:pt idx="10">
                        <c:v>13.679450000000001</c:v>
                      </c:pt>
                      <c:pt idx="11">
                        <c:v>14.516</c:v>
                      </c:pt>
                    </c:numCache>
                  </c:numRef>
                </c:val>
                <c:smooth val="0"/>
                <c:extLst>
                  <c:ext xmlns:c16="http://schemas.microsoft.com/office/drawing/2014/chart" uri="{C3380CC4-5D6E-409C-BE32-E72D297353CC}">
                    <c16:uniqueId val="{00000003-7329-4294-9C1B-EA556AA34EDD}"/>
                  </c:ext>
                </c:extLst>
              </c15:ser>
            </c15:filteredLineSeries>
            <c15:filteredLineSeries>
              <c15:ser>
                <c:idx val="2"/>
                <c:order val="1"/>
                <c:tx>
                  <c:strRef>
                    <c:extLst xmlns:c15="http://schemas.microsoft.com/office/drawing/2012/chart">
                      <c:ext xmlns:c15="http://schemas.microsoft.com/office/drawing/2012/chart" uri="{02D57815-91ED-43cb-92C2-25804820EDAC}">
                        <c15:formulaRef>
                          <c15:sqref>'Patēriņš pēc NaftP veidiem'!$A$8</c15:sqref>
                        </c15:formulaRef>
                      </c:ext>
                    </c:extLst>
                    <c:strCache>
                      <c:ptCount val="1"/>
                      <c:pt idx="0">
                        <c:v>2019</c:v>
                      </c:pt>
                    </c:strCache>
                  </c:strRef>
                </c:tx>
                <c:spPr>
                  <a:ln w="28575" cap="rnd">
                    <a:solidFill>
                      <a:srgbClr val="FFFF00"/>
                    </a:solidFill>
                    <a:round/>
                  </a:ln>
                  <a:effectLst/>
                </c:spPr>
                <c:marker>
                  <c:symbol val="circle"/>
                  <c:size val="5"/>
                  <c:spPr>
                    <a:solidFill>
                      <a:srgbClr val="FFFF00"/>
                    </a:solidFill>
                    <a:ln w="28575">
                      <a:solidFill>
                        <a:srgbClr val="FFFF00"/>
                      </a:solidFill>
                    </a:ln>
                    <a:effectLst/>
                  </c:spPr>
                </c:marker>
                <c:cat>
                  <c:strRef>
                    <c:extLst xmlns:c15="http://schemas.microsoft.com/office/drawing/2012/chart">
                      <c:ext xmlns:c15="http://schemas.microsoft.com/office/drawing/2012/chart" uri="{02D57815-91ED-43cb-92C2-25804820EDAC}">
                        <c15:formulaRef>
                          <c15:sqref>'Patēriņš pēc NaftP veidiem'!$B$5:$M$5</c15:sqref>
                        </c15:formulaRef>
                      </c:ext>
                    </c:extLst>
                    <c:strCache>
                      <c:ptCount val="12"/>
                      <c:pt idx="0">
                        <c:v>Janvāris</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extLst xmlns:c15="http://schemas.microsoft.com/office/drawing/2012/chart">
                      <c:ext xmlns:c15="http://schemas.microsoft.com/office/drawing/2012/chart" uri="{02D57815-91ED-43cb-92C2-25804820EDAC}">
                        <c15:formulaRef>
                          <c15:sqref>'Patēriņš pēc NaftP veidiem'!$B$8:$M$8</c15:sqref>
                        </c15:formulaRef>
                      </c:ext>
                    </c:extLst>
                    <c:numCache>
                      <c:formatCode>0.0</c:formatCode>
                      <c:ptCount val="12"/>
                      <c:pt idx="0">
                        <c:v>12.33</c:v>
                      </c:pt>
                      <c:pt idx="1">
                        <c:v>11.896000000000001</c:v>
                      </c:pt>
                      <c:pt idx="2">
                        <c:v>13.429</c:v>
                      </c:pt>
                      <c:pt idx="3">
                        <c:v>14.212</c:v>
                      </c:pt>
                      <c:pt idx="4">
                        <c:v>16.339230000000001</c:v>
                      </c:pt>
                      <c:pt idx="5">
                        <c:v>16.780999999999999</c:v>
                      </c:pt>
                      <c:pt idx="6">
                        <c:v>16.8994</c:v>
                      </c:pt>
                      <c:pt idx="7">
                        <c:v>17.407</c:v>
                      </c:pt>
                      <c:pt idx="8">
                        <c:v>14.702</c:v>
                      </c:pt>
                      <c:pt idx="9">
                        <c:v>14.143000000000001</c:v>
                      </c:pt>
                      <c:pt idx="10">
                        <c:v>12.851000000000001</c:v>
                      </c:pt>
                      <c:pt idx="11">
                        <c:v>14.067</c:v>
                      </c:pt>
                    </c:numCache>
                  </c:numRef>
                </c:val>
                <c:smooth val="0"/>
                <c:extLst xmlns:c15="http://schemas.microsoft.com/office/drawing/2012/chart">
                  <c:ext xmlns:c16="http://schemas.microsoft.com/office/drawing/2014/chart" uri="{C3380CC4-5D6E-409C-BE32-E72D297353CC}">
                    <c16:uniqueId val="{00000004-7329-4294-9C1B-EA556AA34EDD}"/>
                  </c:ext>
                </c:extLst>
              </c15:ser>
            </c15:filteredLineSeries>
          </c:ext>
        </c:extLst>
      </c:lineChart>
      <c:catAx>
        <c:axId val="1105874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crossAx val="1105873855"/>
        <c:crosses val="autoZero"/>
        <c:auto val="1"/>
        <c:lblAlgn val="ctr"/>
        <c:lblOffset val="100"/>
        <c:noMultiLvlLbl val="0"/>
      </c:catAx>
      <c:valAx>
        <c:axId val="1105873855"/>
        <c:scaling>
          <c:orientation val="minMax"/>
          <c:min val="8"/>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crossAx val="11058746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legend>
    <c:plotVisOnly val="1"/>
    <c:dispBlanksAs val="gap"/>
    <c:showDLblsOverMax val="0"/>
  </c:chart>
  <c:spPr>
    <a:solidFill>
      <a:schemeClr val="bg1"/>
    </a:solidFill>
    <a:ln w="9525" cap="flat" cmpd="sng" algn="ctr">
      <a:noFill/>
      <a:round/>
    </a:ln>
    <a:effectLst/>
  </c:spPr>
  <c:txPr>
    <a:bodyPr/>
    <a:lstStyle/>
    <a:p>
      <a:pPr>
        <a:defRPr>
          <a:latin typeface="Times New Roman" panose="02020603050405020304" pitchFamily="18" charset="0"/>
          <a:cs typeface="Times New Roman" panose="02020603050405020304" pitchFamily="18" charset="0"/>
        </a:defRPr>
      </a:pPr>
      <a:endParaRPr lang="lv-LV"/>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67"/>
      <c:depthPercent val="100"/>
      <c:rAngAx val="0"/>
    </c:view3D>
    <c:floor>
      <c:thickness val="0"/>
      <c:spPr>
        <a:noFill/>
        <a:ln w="6350" cap="flat" cmpd="sng" algn="ctr">
          <a:noFill/>
          <a:prstDash val="solid"/>
          <a:round/>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6480898330370061E-2"/>
          <c:y val="0.24090561893608245"/>
          <c:w val="0.86811639702593446"/>
          <c:h val="0.6332010609491755"/>
        </c:manualLayout>
      </c:layout>
      <c:pie3DChart>
        <c:varyColors val="1"/>
        <c:ser>
          <c:idx val="0"/>
          <c:order val="0"/>
          <c:explosion val="3"/>
          <c:dPt>
            <c:idx val="0"/>
            <c:bubble3D val="0"/>
            <c:spPr>
              <a:solidFill>
                <a:schemeClr val="accent1"/>
              </a:solidFill>
              <a:ln>
                <a:noFill/>
              </a:ln>
              <a:effectLst/>
              <a:sp3d/>
            </c:spPr>
            <c:extLst>
              <c:ext xmlns:c16="http://schemas.microsoft.com/office/drawing/2014/chart" uri="{C3380CC4-5D6E-409C-BE32-E72D297353CC}">
                <c16:uniqueId val="{00000001-69BB-44DD-8340-263C6FF7A820}"/>
              </c:ext>
            </c:extLst>
          </c:dPt>
          <c:dPt>
            <c:idx val="1"/>
            <c:bubble3D val="0"/>
            <c:spPr>
              <a:solidFill>
                <a:schemeClr val="accent2"/>
              </a:solidFill>
              <a:ln>
                <a:noFill/>
              </a:ln>
              <a:effectLst/>
              <a:sp3d/>
            </c:spPr>
            <c:extLst>
              <c:ext xmlns:c16="http://schemas.microsoft.com/office/drawing/2014/chart" uri="{C3380CC4-5D6E-409C-BE32-E72D297353CC}">
                <c16:uniqueId val="{00000003-69BB-44DD-8340-263C6FF7A820}"/>
              </c:ext>
            </c:extLst>
          </c:dPt>
          <c:dPt>
            <c:idx val="2"/>
            <c:bubble3D val="0"/>
            <c:spPr>
              <a:solidFill>
                <a:schemeClr val="accent3"/>
              </a:solidFill>
              <a:ln>
                <a:noFill/>
              </a:ln>
              <a:effectLst/>
              <a:sp3d/>
            </c:spPr>
            <c:extLst>
              <c:ext xmlns:c16="http://schemas.microsoft.com/office/drawing/2014/chart" uri="{C3380CC4-5D6E-409C-BE32-E72D297353CC}">
                <c16:uniqueId val="{00000005-69BB-44DD-8340-263C6FF7A820}"/>
              </c:ext>
            </c:extLst>
          </c:dPt>
          <c:dPt>
            <c:idx val="3"/>
            <c:bubble3D val="0"/>
            <c:spPr>
              <a:solidFill>
                <a:schemeClr val="accent4"/>
              </a:solidFill>
              <a:ln>
                <a:noFill/>
              </a:ln>
              <a:effectLst/>
              <a:sp3d/>
            </c:spPr>
            <c:extLst>
              <c:ext xmlns:c16="http://schemas.microsoft.com/office/drawing/2014/chart" uri="{C3380CC4-5D6E-409C-BE32-E72D297353CC}">
                <c16:uniqueId val="{00000007-69BB-44DD-8340-263C6FF7A820}"/>
              </c:ext>
            </c:extLst>
          </c:dPt>
          <c:dPt>
            <c:idx val="4"/>
            <c:bubble3D val="0"/>
            <c:spPr>
              <a:solidFill>
                <a:schemeClr val="accent5"/>
              </a:solidFill>
              <a:ln>
                <a:noFill/>
              </a:ln>
              <a:effectLst/>
              <a:sp3d/>
            </c:spPr>
            <c:extLst>
              <c:ext xmlns:c16="http://schemas.microsoft.com/office/drawing/2014/chart" uri="{C3380CC4-5D6E-409C-BE32-E72D297353CC}">
                <c16:uniqueId val="{00000009-69BB-44DD-8340-263C6FF7A820}"/>
              </c:ext>
            </c:extLst>
          </c:dPt>
          <c:dPt>
            <c:idx val="5"/>
            <c:bubble3D val="0"/>
            <c:spPr>
              <a:solidFill>
                <a:schemeClr val="accent6"/>
              </a:solidFill>
              <a:ln>
                <a:noFill/>
              </a:ln>
              <a:effectLst/>
              <a:sp3d/>
            </c:spPr>
            <c:extLst>
              <c:ext xmlns:c16="http://schemas.microsoft.com/office/drawing/2014/chart" uri="{C3380CC4-5D6E-409C-BE32-E72D297353CC}">
                <c16:uniqueId val="{0000000B-69BB-44DD-8340-263C6FF7A820}"/>
              </c:ext>
            </c:extLst>
          </c:dPt>
          <c:dLbls>
            <c:dLbl>
              <c:idx val="0"/>
              <c:tx>
                <c:rich>
                  <a:bodyPr/>
                  <a:lstStyle/>
                  <a:p>
                    <a:fld id="{3B36A5F0-2F06-4464-BBFA-FEE6F5E09648}" type="CATEGORYNAME">
                      <a:rPr lang="en-US"/>
                      <a:pPr/>
                      <a:t>[CATEGORY NAME]</a:t>
                    </a:fld>
                    <a:r>
                      <a:rPr lang="en-US" baseline="0" dirty="0"/>
                      <a:t>
</a:t>
                    </a:r>
                    <a:fld id="{28EDBA65-A153-4280-9C54-010E17E79367}" type="PERCENTAGE">
                      <a:rPr lang="en-US" b="1" baseline="0"/>
                      <a:pPr/>
                      <a:t>[PERCENTAGE]</a:t>
                    </a:fld>
                    <a:endParaRPr lang="en-US" baseline="0" dirty="0"/>
                  </a:p>
                </c:rich>
              </c:tx>
              <c:dLblPos val="outEnd"/>
              <c:showLegendKey val="1"/>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9BB-44DD-8340-263C6FF7A820}"/>
                </c:ext>
              </c:extLst>
            </c:dLbl>
            <c:dLbl>
              <c:idx val="1"/>
              <c:tx>
                <c:rich>
                  <a:bodyPr/>
                  <a:lstStyle/>
                  <a:p>
                    <a:fld id="{C60F73AB-C2CD-4E3D-9369-A9A8A983F278}" type="CATEGORYNAME">
                      <a:rPr lang="en-US"/>
                      <a:pPr/>
                      <a:t>[CATEGORY NAME]</a:t>
                    </a:fld>
                    <a:r>
                      <a:rPr lang="en-US" baseline="0" dirty="0"/>
                      <a:t>
</a:t>
                    </a:r>
                    <a:fld id="{8B565797-ABCB-4925-ABBF-903462BCD2AE}" type="PERCENTAGE">
                      <a:rPr lang="en-US" b="1" baseline="0"/>
                      <a:pPr/>
                      <a:t>[PERCENTAGE]</a:t>
                    </a:fld>
                    <a:endParaRPr lang="en-US" baseline="0" dirty="0"/>
                  </a:p>
                </c:rich>
              </c:tx>
              <c:dLblPos val="outEnd"/>
              <c:showLegendKey val="1"/>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9BB-44DD-8340-263C6FF7A820}"/>
                </c:ext>
              </c:extLst>
            </c:dLbl>
            <c:dLbl>
              <c:idx val="2"/>
              <c:layout>
                <c:manualLayout>
                  <c:x val="-0.21419892329963236"/>
                  <c:y val="-2.3943666397483715E-2"/>
                </c:manualLayout>
              </c:layout>
              <c:tx>
                <c:rich>
                  <a:bodyPr/>
                  <a:lstStyle/>
                  <a:p>
                    <a:fld id="{B0CBD575-60A1-43DA-AEE8-63336155F792}" type="CATEGORYNAME">
                      <a:rPr lang="en-US"/>
                      <a:pPr/>
                      <a:t>[CATEGORY NAME]</a:t>
                    </a:fld>
                    <a:r>
                      <a:rPr lang="en-US" baseline="0" dirty="0"/>
                      <a:t>
</a:t>
                    </a:r>
                    <a:fld id="{18A1015B-F01B-423C-B25E-E4F04571DE13}" type="PERCENTAGE">
                      <a:rPr lang="en-US" b="1" baseline="0"/>
                      <a:pPr/>
                      <a:t>[PERCENTAGE]</a:t>
                    </a:fld>
                    <a:endParaRPr lang="en-US" baseline="0" dirty="0"/>
                  </a:p>
                </c:rich>
              </c:tx>
              <c:dLblPos val="bestFit"/>
              <c:showLegendKey val="1"/>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9BB-44DD-8340-263C6FF7A820}"/>
                </c:ext>
              </c:extLst>
            </c:dLbl>
            <c:dLbl>
              <c:idx val="3"/>
              <c:tx>
                <c:rich>
                  <a:bodyPr/>
                  <a:lstStyle/>
                  <a:p>
                    <a:fld id="{46D09763-4F99-44A6-8A6C-2B179D627ECA}" type="CATEGORYNAME">
                      <a:rPr lang="en-US"/>
                      <a:pPr/>
                      <a:t>[CATEGORY NAME]</a:t>
                    </a:fld>
                    <a:r>
                      <a:rPr lang="en-US" baseline="0" dirty="0"/>
                      <a:t>
</a:t>
                    </a:r>
                    <a:fld id="{FAD203CA-00B7-47D3-B7A8-5F8E76CD5C42}" type="PERCENTAGE">
                      <a:rPr lang="en-US" b="1" baseline="0"/>
                      <a:pPr/>
                      <a:t>[PERCENTAGE]</a:t>
                    </a:fld>
                    <a:endParaRPr lang="en-US" baseline="0" dirty="0"/>
                  </a:p>
                </c:rich>
              </c:tx>
              <c:dLblPos val="outEnd"/>
              <c:showLegendKey val="1"/>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9BB-44DD-8340-263C6FF7A820}"/>
                </c:ext>
              </c:extLst>
            </c:dLbl>
            <c:dLbl>
              <c:idx val="4"/>
              <c:layout>
                <c:manualLayout>
                  <c:x val="-6.1525222649894393E-2"/>
                  <c:y val="-8.7793443457440293E-2"/>
                </c:manualLayout>
              </c:layout>
              <c:tx>
                <c:rich>
                  <a:bodyPr/>
                  <a:lstStyle/>
                  <a:p>
                    <a:fld id="{9814B432-7C72-4BCF-B0A6-A81574C29F86}" type="CATEGORYNAME">
                      <a:rPr lang="en-US"/>
                      <a:pPr/>
                      <a:t>[CATEGORY NAME]</a:t>
                    </a:fld>
                    <a:r>
                      <a:rPr lang="en-US" baseline="0" dirty="0"/>
                      <a:t>
</a:t>
                    </a:r>
                    <a:fld id="{6F6FB5AF-30B2-481D-A0E5-961845E8E684}" type="PERCENTAGE">
                      <a:rPr lang="en-US" b="1" baseline="0"/>
                      <a:pPr/>
                      <a:t>[PERCENTAGE]</a:t>
                    </a:fld>
                    <a:endParaRPr lang="en-US" baseline="0" dirty="0"/>
                  </a:p>
                </c:rich>
              </c:tx>
              <c:dLblPos val="bestFit"/>
              <c:showLegendKey val="1"/>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69BB-44DD-8340-263C6FF7A820}"/>
                </c:ext>
              </c:extLst>
            </c:dLbl>
            <c:dLbl>
              <c:idx val="5"/>
              <c:layout>
                <c:manualLayout>
                  <c:x val="1.5950983649972619E-2"/>
                  <c:y val="1.1971833198741857E-2"/>
                </c:manualLayout>
              </c:layout>
              <c:tx>
                <c:rich>
                  <a:bodyPr/>
                  <a:lstStyle/>
                  <a:p>
                    <a:fld id="{A058D942-A25C-47D9-9F52-C254ECDD25A4}" type="CATEGORYNAME">
                      <a:rPr lang="en-US"/>
                      <a:pPr/>
                      <a:t>[CATEGORY NAME]</a:t>
                    </a:fld>
                    <a:r>
                      <a:rPr lang="en-US" baseline="0" dirty="0"/>
                      <a:t>
</a:t>
                    </a:r>
                    <a:fld id="{1C9CE489-515F-437C-A299-ACFE7FF7E5C3}" type="PERCENTAGE">
                      <a:rPr lang="en-US" b="1" baseline="0"/>
                      <a:pPr/>
                      <a:t>[PERCENTAGE]</a:t>
                    </a:fld>
                    <a:endParaRPr lang="en-US" baseline="0" dirty="0"/>
                  </a:p>
                </c:rich>
              </c:tx>
              <c:dLblPos val="bestFit"/>
              <c:showLegendKey val="1"/>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69BB-44DD-8340-263C6FF7A820}"/>
                </c:ext>
              </c:extLst>
            </c:dLbl>
            <c:spPr>
              <a:noFill/>
              <a:ln>
                <a:noFill/>
              </a:ln>
              <a:effectLst/>
            </c:spPr>
            <c:txPr>
              <a:bodyPr rot="0" spcFirstLastPara="1" vertOverflow="ellipsis" vert="horz" wrap="square" anchor="ctr" anchorCtr="1"/>
              <a:lstStyle/>
              <a:p>
                <a:pPr>
                  <a:defRPr sz="11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lv-LV"/>
              </a:p>
            </c:txPr>
            <c:dLblPos val="outEnd"/>
            <c:showLegendKey val="1"/>
            <c:showVal val="0"/>
            <c:showCatName val="1"/>
            <c:showSerName val="0"/>
            <c:showPercent val="1"/>
            <c:showBubbleSize val="0"/>
            <c:showLeaderLines val="0"/>
            <c:extLst>
              <c:ext xmlns:c15="http://schemas.microsoft.com/office/drawing/2012/chart" uri="{CE6537A1-D6FC-4f65-9D91-7224C49458BB}"/>
            </c:extLst>
          </c:dLbls>
          <c:cat>
            <c:strRef>
              <c:f>'Nodokla ienemumi'!$A$63:$A$68</c:f>
              <c:strCache>
                <c:ptCount val="6"/>
                <c:pt idx="0">
                  <c:v>Alkoholiskie dzērieni</c:v>
                </c:pt>
                <c:pt idx="1">
                  <c:v>Alus </c:v>
                </c:pt>
                <c:pt idx="2">
                  <c:v>Tabakas izstrādājumi</c:v>
                </c:pt>
                <c:pt idx="3">
                  <c:v>Naftas produkti</c:v>
                </c:pt>
                <c:pt idx="4">
                  <c:v>Dabasgāze</c:v>
                </c:pt>
                <c:pt idx="5">
                  <c:v>Pārējās akcīzes preces</c:v>
                </c:pt>
              </c:strCache>
            </c:strRef>
          </c:cat>
          <c:val>
            <c:numRef>
              <c:f>'Nodokla ienemumi'!$V$23:$V$28</c:f>
              <c:numCache>
                <c:formatCode>0.0</c:formatCode>
                <c:ptCount val="6"/>
                <c:pt idx="0">
                  <c:v>77.5</c:v>
                </c:pt>
                <c:pt idx="1">
                  <c:v>18.8</c:v>
                </c:pt>
                <c:pt idx="2">
                  <c:v>98.5</c:v>
                </c:pt>
                <c:pt idx="3">
                  <c:v>229.9</c:v>
                </c:pt>
                <c:pt idx="4">
                  <c:v>9.6</c:v>
                </c:pt>
                <c:pt idx="5">
                  <c:v>12.3</c:v>
                </c:pt>
              </c:numCache>
            </c:numRef>
          </c:val>
          <c:extLst>
            <c:ext xmlns:c16="http://schemas.microsoft.com/office/drawing/2014/chart" uri="{C3380CC4-5D6E-409C-BE32-E72D297353CC}">
              <c16:uniqueId val="{0000000C-69BB-44DD-8340-263C6FF7A820}"/>
            </c:ext>
          </c:extLst>
        </c:ser>
        <c:dLbls>
          <c:showLegendKey val="0"/>
          <c:showVal val="0"/>
          <c:showCatName val="1"/>
          <c:showSerName val="0"/>
          <c:showPercent val="1"/>
          <c:showBubbleSize val="0"/>
          <c:showLeaderLines val="0"/>
        </c:dLbls>
      </c:pie3DChart>
      <c:spPr>
        <a:noFill/>
        <a:ln>
          <a:noFill/>
        </a:ln>
        <a:effectLst/>
      </c:spPr>
    </c:plotArea>
    <c:plotVisOnly val="1"/>
    <c:dispBlanksAs val="gap"/>
    <c:showDLblsOverMax val="0"/>
  </c:chart>
  <c:spPr>
    <a:noFill/>
    <a:ln w="6350" cap="flat" cmpd="sng" algn="ctr">
      <a:noFill/>
      <a:prstDash val="solid"/>
      <a:round/>
    </a:ln>
    <a:effectLst/>
  </c:spPr>
  <c:txPr>
    <a:bodyPr/>
    <a:lstStyle/>
    <a:p>
      <a:pPr>
        <a:defRPr>
          <a:latin typeface="Times New Roman" panose="02020603050405020304" pitchFamily="18" charset="0"/>
          <a:cs typeface="Times New Roman" panose="02020603050405020304" pitchFamily="18" charset="0"/>
        </a:defRPr>
      </a:pPr>
      <a:endParaRPr lang="lv-LV"/>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lv-LV" sz="1800" b="1" i="0" baseline="0" dirty="0">
                <a:effectLst/>
              </a:rPr>
              <a:t>Auto gāzes</a:t>
            </a:r>
            <a:br>
              <a:rPr lang="lv-LV" sz="1800" b="0" i="0" baseline="0" dirty="0">
                <a:effectLst/>
              </a:rPr>
            </a:br>
            <a:r>
              <a:rPr lang="lv-LV" sz="1800" b="1" i="0" u="sng" baseline="0" dirty="0">
                <a:effectLst/>
              </a:rPr>
              <a:t>patēriņš</a:t>
            </a:r>
            <a:r>
              <a:rPr lang="lv-LV" sz="1800" b="0" i="0" baseline="0" dirty="0">
                <a:effectLst/>
              </a:rPr>
              <a:t> Latvijā (t)</a:t>
            </a:r>
            <a:endParaRPr lang="lv-LV"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title>
    <c:autoTitleDeleted val="0"/>
    <c:plotArea>
      <c:layout/>
      <c:lineChart>
        <c:grouping val="standard"/>
        <c:varyColors val="0"/>
        <c:ser>
          <c:idx val="3"/>
          <c:order val="2"/>
          <c:tx>
            <c:strRef>
              <c:f>' Autogāzes patēriņš'!$A$8</c:f>
              <c:strCache>
                <c:ptCount val="1"/>
                <c:pt idx="0">
                  <c:v>2020</c:v>
                </c:pt>
              </c:strCache>
            </c:strRef>
          </c:tx>
          <c:spPr>
            <a:ln w="28575" cap="rnd">
              <a:solidFill>
                <a:schemeClr val="accent6">
                  <a:lumMod val="50000"/>
                </a:schemeClr>
              </a:solidFill>
              <a:round/>
            </a:ln>
            <a:effectLst/>
          </c:spPr>
          <c:marker>
            <c:symbol val="circle"/>
            <c:size val="5"/>
            <c:spPr>
              <a:solidFill>
                <a:schemeClr val="accent6">
                  <a:lumMod val="50000"/>
                </a:schemeClr>
              </a:solidFill>
              <a:ln w="28575">
                <a:solidFill>
                  <a:schemeClr val="accent6">
                    <a:lumMod val="50000"/>
                  </a:schemeClr>
                </a:solidFill>
              </a:ln>
              <a:effectLst/>
            </c:spPr>
          </c:marker>
          <c:cat>
            <c:strRef>
              <c:f>' Autogāzes patēriņš'!$B$4:$M$4</c:f>
              <c:strCache>
                <c:ptCount val="12"/>
                <c:pt idx="0">
                  <c:v>Janvāris</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f>' Autogāzes patēriņš'!$B$8:$M$8</c:f>
              <c:numCache>
                <c:formatCode>#,##0</c:formatCode>
                <c:ptCount val="12"/>
                <c:pt idx="0">
                  <c:v>3171</c:v>
                </c:pt>
                <c:pt idx="1">
                  <c:v>3009</c:v>
                </c:pt>
                <c:pt idx="2">
                  <c:v>3108</c:v>
                </c:pt>
                <c:pt idx="3">
                  <c:v>2703</c:v>
                </c:pt>
                <c:pt idx="4">
                  <c:v>3252</c:v>
                </c:pt>
                <c:pt idx="5">
                  <c:v>3608</c:v>
                </c:pt>
                <c:pt idx="6">
                  <c:v>3924</c:v>
                </c:pt>
                <c:pt idx="7">
                  <c:v>3891</c:v>
                </c:pt>
                <c:pt idx="8">
                  <c:v>3542</c:v>
                </c:pt>
                <c:pt idx="9">
                  <c:v>3474</c:v>
                </c:pt>
                <c:pt idx="10">
                  <c:v>3040</c:v>
                </c:pt>
                <c:pt idx="11">
                  <c:v>3008</c:v>
                </c:pt>
              </c:numCache>
            </c:numRef>
          </c:val>
          <c:smooth val="0"/>
          <c:extLst>
            <c:ext xmlns:c16="http://schemas.microsoft.com/office/drawing/2014/chart" uri="{C3380CC4-5D6E-409C-BE32-E72D297353CC}">
              <c16:uniqueId val="{00000000-3CC7-4F47-AF01-4762BCC49290}"/>
            </c:ext>
          </c:extLst>
        </c:ser>
        <c:ser>
          <c:idx val="0"/>
          <c:order val="3"/>
          <c:tx>
            <c:strRef>
              <c:f>' Autogāzes patēriņš'!$A$9</c:f>
              <c:strCache>
                <c:ptCount val="1"/>
                <c:pt idx="0">
                  <c:v>2021</c:v>
                </c:pt>
              </c:strCache>
            </c:strRef>
          </c:tx>
          <c:spPr>
            <a:ln w="28575" cap="rnd">
              <a:solidFill>
                <a:srgbClr val="00B0F0"/>
              </a:solidFill>
              <a:round/>
            </a:ln>
            <a:effectLst/>
          </c:spPr>
          <c:marker>
            <c:symbol val="circle"/>
            <c:size val="5"/>
            <c:spPr>
              <a:solidFill>
                <a:srgbClr val="00B0F0"/>
              </a:solidFill>
              <a:ln w="28575">
                <a:solidFill>
                  <a:srgbClr val="00B0F0"/>
                </a:solidFill>
              </a:ln>
              <a:effectLst/>
            </c:spPr>
          </c:marker>
          <c:cat>
            <c:strRef>
              <c:f>' Autogāzes patēriņš'!$B$4:$M$4</c:f>
              <c:strCache>
                <c:ptCount val="12"/>
                <c:pt idx="0">
                  <c:v>Janvāris</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f>' Autogāzes patēriņš'!$B$9:$M$9</c:f>
              <c:numCache>
                <c:formatCode>#,##0</c:formatCode>
                <c:ptCount val="12"/>
                <c:pt idx="0">
                  <c:v>2600</c:v>
                </c:pt>
                <c:pt idx="1">
                  <c:v>2534</c:v>
                </c:pt>
                <c:pt idx="2">
                  <c:v>2918</c:v>
                </c:pt>
                <c:pt idx="3">
                  <c:v>3029</c:v>
                </c:pt>
                <c:pt idx="4">
                  <c:v>3115</c:v>
                </c:pt>
                <c:pt idx="5">
                  <c:v>3225</c:v>
                </c:pt>
                <c:pt idx="6">
                  <c:v>3502</c:v>
                </c:pt>
                <c:pt idx="7">
                  <c:v>3356</c:v>
                </c:pt>
                <c:pt idx="8">
                  <c:v>3161</c:v>
                </c:pt>
                <c:pt idx="9">
                  <c:v>2823</c:v>
                </c:pt>
                <c:pt idx="10">
                  <c:v>2620</c:v>
                </c:pt>
                <c:pt idx="11">
                  <c:v>2760</c:v>
                </c:pt>
              </c:numCache>
            </c:numRef>
          </c:val>
          <c:smooth val="0"/>
          <c:extLst>
            <c:ext xmlns:c16="http://schemas.microsoft.com/office/drawing/2014/chart" uri="{C3380CC4-5D6E-409C-BE32-E72D297353CC}">
              <c16:uniqueId val="{00000001-3CC7-4F47-AF01-4762BCC49290}"/>
            </c:ext>
          </c:extLst>
        </c:ser>
        <c:ser>
          <c:idx val="4"/>
          <c:order val="4"/>
          <c:tx>
            <c:strRef>
              <c:f>' Autogāzes patēriņš'!$A$10</c:f>
              <c:strCache>
                <c:ptCount val="1"/>
                <c:pt idx="0">
                  <c:v>2022</c:v>
                </c:pt>
              </c:strCache>
            </c:strRef>
          </c:tx>
          <c:spPr>
            <a:ln w="38100" cap="rnd">
              <a:solidFill>
                <a:srgbClr val="FF0000"/>
              </a:solidFill>
              <a:round/>
            </a:ln>
            <a:effectLst/>
          </c:spPr>
          <c:marker>
            <c:symbol val="circle"/>
            <c:size val="5"/>
            <c:spPr>
              <a:solidFill>
                <a:srgbClr val="FF0000"/>
              </a:solidFill>
              <a:ln w="38100">
                <a:solidFill>
                  <a:srgbClr val="FF0000"/>
                </a:solidFill>
              </a:ln>
              <a:effectLst/>
            </c:spPr>
          </c:marker>
          <c:cat>
            <c:strRef>
              <c:f>' Autogāzes patēriņš'!$B$4:$M$4</c:f>
              <c:strCache>
                <c:ptCount val="12"/>
                <c:pt idx="0">
                  <c:v>Janvāris</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f>' Autogāzes patēriņš'!$B$10:$M$10</c:f>
              <c:numCache>
                <c:formatCode>#,##0</c:formatCode>
                <c:ptCount val="12"/>
                <c:pt idx="0">
                  <c:v>2312</c:v>
                </c:pt>
                <c:pt idx="1">
                  <c:v>2168</c:v>
                </c:pt>
                <c:pt idx="2">
                  <c:v>2773</c:v>
                </c:pt>
                <c:pt idx="3">
                  <c:v>2585</c:v>
                </c:pt>
              </c:numCache>
            </c:numRef>
          </c:val>
          <c:smooth val="0"/>
          <c:extLst>
            <c:ext xmlns:c16="http://schemas.microsoft.com/office/drawing/2014/chart" uri="{C3380CC4-5D6E-409C-BE32-E72D297353CC}">
              <c16:uniqueId val="{00000002-3CC7-4F47-AF01-4762BCC49290}"/>
            </c:ext>
          </c:extLst>
        </c:ser>
        <c:dLbls>
          <c:showLegendKey val="0"/>
          <c:showVal val="0"/>
          <c:showCatName val="0"/>
          <c:showSerName val="0"/>
          <c:showPercent val="0"/>
          <c:showBubbleSize val="0"/>
        </c:dLbls>
        <c:marker val="1"/>
        <c:smooth val="0"/>
        <c:axId val="1105874687"/>
        <c:axId val="1105873855"/>
        <c:extLst>
          <c:ext xmlns:c15="http://schemas.microsoft.com/office/drawing/2012/chart" uri="{02D57815-91ED-43cb-92C2-25804820EDAC}">
            <c15:filteredLineSeries>
              <c15:ser>
                <c:idx val="1"/>
                <c:order val="0"/>
                <c:tx>
                  <c:strRef>
                    <c:extLst>
                      <c:ext uri="{02D57815-91ED-43cb-92C2-25804820EDAC}">
                        <c15:formulaRef>
                          <c15:sqref>' Autogāzes patēriņš'!$A$6</c15:sqref>
                        </c15:formulaRef>
                      </c:ext>
                    </c:extLst>
                    <c:strCache>
                      <c:ptCount val="1"/>
                      <c:pt idx="0">
                        <c:v>2018</c:v>
                      </c:pt>
                    </c:strCache>
                  </c:strRef>
                </c:tx>
                <c:spPr>
                  <a:ln w="28575" cap="rnd">
                    <a:solidFill>
                      <a:schemeClr val="accent2">
                        <a:lumMod val="50000"/>
                      </a:schemeClr>
                    </a:solidFill>
                    <a:round/>
                  </a:ln>
                  <a:effectLst/>
                </c:spPr>
                <c:marker>
                  <c:symbol val="circle"/>
                  <c:size val="5"/>
                  <c:spPr>
                    <a:solidFill>
                      <a:schemeClr val="accent2">
                        <a:lumMod val="50000"/>
                      </a:schemeClr>
                    </a:solidFill>
                    <a:ln w="9525">
                      <a:solidFill>
                        <a:schemeClr val="accent2">
                          <a:lumMod val="50000"/>
                        </a:schemeClr>
                      </a:solidFill>
                    </a:ln>
                    <a:effectLst/>
                  </c:spPr>
                </c:marker>
                <c:cat>
                  <c:strRef>
                    <c:extLst>
                      <c:ext uri="{02D57815-91ED-43cb-92C2-25804820EDAC}">
                        <c15:formulaRef>
                          <c15:sqref>' Autogāzes patēriņš'!$B$4:$M$4</c15:sqref>
                        </c15:formulaRef>
                      </c:ext>
                    </c:extLst>
                    <c:strCache>
                      <c:ptCount val="12"/>
                      <c:pt idx="0">
                        <c:v>Janvāris</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extLst>
                      <c:ext uri="{02D57815-91ED-43cb-92C2-25804820EDAC}">
                        <c15:formulaRef>
                          <c15:sqref>' Autogāzes patēriņš'!$B$6:$M$6</c15:sqref>
                        </c15:formulaRef>
                      </c:ext>
                    </c:extLst>
                    <c:numCache>
                      <c:formatCode>#,##0</c:formatCode>
                      <c:ptCount val="12"/>
                      <c:pt idx="0">
                        <c:v>3875</c:v>
                      </c:pt>
                      <c:pt idx="1">
                        <c:v>3672</c:v>
                      </c:pt>
                      <c:pt idx="2">
                        <c:v>4049</c:v>
                      </c:pt>
                      <c:pt idx="3">
                        <c:v>3941</c:v>
                      </c:pt>
                      <c:pt idx="4">
                        <c:v>4235</c:v>
                      </c:pt>
                      <c:pt idx="5">
                        <c:v>4392</c:v>
                      </c:pt>
                      <c:pt idx="6">
                        <c:v>4565</c:v>
                      </c:pt>
                      <c:pt idx="7">
                        <c:v>4666</c:v>
                      </c:pt>
                      <c:pt idx="8">
                        <c:v>4125</c:v>
                      </c:pt>
                      <c:pt idx="9">
                        <c:v>4225</c:v>
                      </c:pt>
                      <c:pt idx="10">
                        <c:v>3910</c:v>
                      </c:pt>
                      <c:pt idx="11">
                        <c:v>3875</c:v>
                      </c:pt>
                    </c:numCache>
                  </c:numRef>
                </c:val>
                <c:smooth val="0"/>
                <c:extLst>
                  <c:ext xmlns:c16="http://schemas.microsoft.com/office/drawing/2014/chart" uri="{C3380CC4-5D6E-409C-BE32-E72D297353CC}">
                    <c16:uniqueId val="{00000003-3CC7-4F47-AF01-4762BCC49290}"/>
                  </c:ext>
                </c:extLst>
              </c15:ser>
            </c15:filteredLineSeries>
            <c15:filteredLineSeries>
              <c15:ser>
                <c:idx val="2"/>
                <c:order val="1"/>
                <c:tx>
                  <c:strRef>
                    <c:extLst xmlns:c15="http://schemas.microsoft.com/office/drawing/2012/chart">
                      <c:ext xmlns:c15="http://schemas.microsoft.com/office/drawing/2012/chart" uri="{02D57815-91ED-43cb-92C2-25804820EDAC}">
                        <c15:formulaRef>
                          <c15:sqref>' Autogāzes patēriņš'!$A$7</c15:sqref>
                        </c15:formulaRef>
                      </c:ext>
                    </c:extLst>
                    <c:strCache>
                      <c:ptCount val="1"/>
                      <c:pt idx="0">
                        <c:v>2019</c:v>
                      </c:pt>
                    </c:strCache>
                  </c:strRef>
                </c:tx>
                <c:spPr>
                  <a:ln w="28575" cap="rnd">
                    <a:solidFill>
                      <a:srgbClr val="FFFF00"/>
                    </a:solidFill>
                    <a:round/>
                  </a:ln>
                  <a:effectLst/>
                </c:spPr>
                <c:marker>
                  <c:symbol val="circle"/>
                  <c:size val="5"/>
                  <c:spPr>
                    <a:solidFill>
                      <a:srgbClr val="FFFF00"/>
                    </a:solidFill>
                    <a:ln w="28575">
                      <a:solidFill>
                        <a:srgbClr val="FFFF00"/>
                      </a:solidFill>
                    </a:ln>
                    <a:effectLst/>
                  </c:spPr>
                </c:marker>
                <c:cat>
                  <c:strRef>
                    <c:extLst xmlns:c15="http://schemas.microsoft.com/office/drawing/2012/chart">
                      <c:ext xmlns:c15="http://schemas.microsoft.com/office/drawing/2012/chart" uri="{02D57815-91ED-43cb-92C2-25804820EDAC}">
                        <c15:formulaRef>
                          <c15:sqref>' Autogāzes patēriņš'!$B$4:$M$4</c15:sqref>
                        </c15:formulaRef>
                      </c:ext>
                    </c:extLst>
                    <c:strCache>
                      <c:ptCount val="12"/>
                      <c:pt idx="0">
                        <c:v>Janvāris</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extLst xmlns:c15="http://schemas.microsoft.com/office/drawing/2012/chart">
                      <c:ext xmlns:c15="http://schemas.microsoft.com/office/drawing/2012/chart" uri="{02D57815-91ED-43cb-92C2-25804820EDAC}">
                        <c15:formulaRef>
                          <c15:sqref>' Autogāzes patēriņš'!$B$7:$M$7</c15:sqref>
                        </c15:formulaRef>
                      </c:ext>
                    </c:extLst>
                    <c:numCache>
                      <c:formatCode>#,##0</c:formatCode>
                      <c:ptCount val="12"/>
                      <c:pt idx="0">
                        <c:v>3505</c:v>
                      </c:pt>
                      <c:pt idx="1">
                        <c:v>3228</c:v>
                      </c:pt>
                      <c:pt idx="2">
                        <c:v>3654</c:v>
                      </c:pt>
                      <c:pt idx="3">
                        <c:v>3661</c:v>
                      </c:pt>
                      <c:pt idx="4">
                        <c:v>3837</c:v>
                      </c:pt>
                      <c:pt idx="5">
                        <c:v>3780</c:v>
                      </c:pt>
                      <c:pt idx="6">
                        <c:v>4113</c:v>
                      </c:pt>
                      <c:pt idx="7">
                        <c:v>4075</c:v>
                      </c:pt>
                      <c:pt idx="8">
                        <c:v>3647</c:v>
                      </c:pt>
                      <c:pt idx="9">
                        <c:v>3701</c:v>
                      </c:pt>
                      <c:pt idx="10">
                        <c:v>3373</c:v>
                      </c:pt>
                      <c:pt idx="11">
                        <c:v>3504</c:v>
                      </c:pt>
                    </c:numCache>
                  </c:numRef>
                </c:val>
                <c:smooth val="0"/>
                <c:extLst xmlns:c15="http://schemas.microsoft.com/office/drawing/2012/chart">
                  <c:ext xmlns:c16="http://schemas.microsoft.com/office/drawing/2014/chart" uri="{C3380CC4-5D6E-409C-BE32-E72D297353CC}">
                    <c16:uniqueId val="{00000004-3CC7-4F47-AF01-4762BCC49290}"/>
                  </c:ext>
                </c:extLst>
              </c15:ser>
            </c15:filteredLineSeries>
          </c:ext>
        </c:extLst>
      </c:lineChart>
      <c:catAx>
        <c:axId val="1105874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crossAx val="1105873855"/>
        <c:crosses val="autoZero"/>
        <c:auto val="1"/>
        <c:lblAlgn val="ctr"/>
        <c:lblOffset val="100"/>
        <c:noMultiLvlLbl val="0"/>
      </c:catAx>
      <c:valAx>
        <c:axId val="1105873855"/>
        <c:scaling>
          <c:orientation val="minMax"/>
          <c:max val="5000"/>
          <c:min val="1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crossAx val="11058746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legend>
    <c:plotVisOnly val="1"/>
    <c:dispBlanksAs val="gap"/>
    <c:showDLblsOverMax val="0"/>
  </c:chart>
  <c:spPr>
    <a:solidFill>
      <a:schemeClr val="bg1"/>
    </a:solidFill>
    <a:ln w="9525" cap="flat" cmpd="sng" algn="ctr">
      <a:noFill/>
      <a:round/>
    </a:ln>
    <a:effectLst/>
  </c:spPr>
  <c:txPr>
    <a:bodyPr/>
    <a:lstStyle/>
    <a:p>
      <a:pPr>
        <a:defRPr>
          <a:latin typeface="Times New Roman" panose="02020603050405020304" pitchFamily="18" charset="0"/>
          <a:cs typeface="Times New Roman" panose="02020603050405020304" pitchFamily="18" charset="0"/>
        </a:defRPr>
      </a:pPr>
      <a:endParaRPr lang="lv-LV"/>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lv-LV" noProof="0" dirty="0">
                <a:solidFill>
                  <a:schemeClr val="accent6">
                    <a:lumMod val="50000"/>
                  </a:schemeClr>
                </a:solidFill>
              </a:rPr>
              <a:t>Akcīzes nodoklis - naftas produkti,</a:t>
            </a:r>
            <a:r>
              <a:rPr lang="lv-LV" baseline="0" noProof="0" dirty="0">
                <a:solidFill>
                  <a:schemeClr val="accent6">
                    <a:lumMod val="50000"/>
                  </a:schemeClr>
                </a:solidFill>
              </a:rPr>
              <a:t> milj. </a:t>
            </a:r>
            <a:r>
              <a:rPr lang="lv-LV" i="1" baseline="0" noProof="0" dirty="0" err="1">
                <a:solidFill>
                  <a:schemeClr val="accent6">
                    <a:lumMod val="50000"/>
                  </a:schemeClr>
                </a:solidFill>
              </a:rPr>
              <a:t>euro</a:t>
            </a:r>
            <a:endParaRPr lang="lv-LV" i="1" noProof="0" dirty="0">
              <a:solidFill>
                <a:schemeClr val="accent6">
                  <a:lumMod val="50000"/>
                </a:schemeClr>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title>
    <c:autoTitleDeleted val="0"/>
    <c:plotArea>
      <c:layout>
        <c:manualLayout>
          <c:layoutTarget val="inner"/>
          <c:xMode val="edge"/>
          <c:yMode val="edge"/>
          <c:x val="0.13357747792486671"/>
          <c:y val="0.14855525623025889"/>
          <c:w val="0.84210433056286083"/>
          <c:h val="0.63886255981817885"/>
        </c:manualLayout>
      </c:layout>
      <c:lineChart>
        <c:grouping val="standard"/>
        <c:varyColors val="0"/>
        <c:ser>
          <c:idx val="4"/>
          <c:order val="3"/>
          <c:tx>
            <c:strRef>
              <c:f>'Nafta_Nodoklis 2017-2020'!$A$17</c:f>
              <c:strCache>
                <c:ptCount val="1"/>
                <c:pt idx="0">
                  <c:v>2020.gads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'Nafta_Nodoklis 2017-2020'!$B$4:$M$4</c:f>
              <c:strCache>
                <c:ptCount val="12"/>
                <c:pt idx="0">
                  <c:v>janvāris    </c:v>
                </c:pt>
                <c:pt idx="1">
                  <c:v>februāris   </c:v>
                </c:pt>
                <c:pt idx="2">
                  <c:v>marts       </c:v>
                </c:pt>
                <c:pt idx="3">
                  <c:v>aprīlis     </c:v>
                </c:pt>
                <c:pt idx="4">
                  <c:v>maijs       </c:v>
                </c:pt>
                <c:pt idx="5">
                  <c:v>jūnijs      </c:v>
                </c:pt>
                <c:pt idx="6">
                  <c:v>jūlijs      </c:v>
                </c:pt>
                <c:pt idx="7">
                  <c:v>augusts     </c:v>
                </c:pt>
                <c:pt idx="8">
                  <c:v>septembris  </c:v>
                </c:pt>
                <c:pt idx="9">
                  <c:v>oktobris    </c:v>
                </c:pt>
                <c:pt idx="10">
                  <c:v>novembris   </c:v>
                </c:pt>
                <c:pt idx="11">
                  <c:v>decembris   </c:v>
                </c:pt>
              </c:strCache>
            </c:strRef>
          </c:cat>
          <c:val>
            <c:numRef>
              <c:f>'Nafta_Nodoklis 2017-2020'!$B$17:$M$17</c:f>
              <c:numCache>
                <c:formatCode>#\ ##0.0</c:formatCode>
                <c:ptCount val="12"/>
                <c:pt idx="0">
                  <c:v>43.370370000000001</c:v>
                </c:pt>
                <c:pt idx="1">
                  <c:v>41.504480000000001</c:v>
                </c:pt>
                <c:pt idx="2">
                  <c:v>41.829419999999999</c:v>
                </c:pt>
                <c:pt idx="3">
                  <c:v>44.737389999999998</c:v>
                </c:pt>
                <c:pt idx="4">
                  <c:v>39.597749999999998</c:v>
                </c:pt>
                <c:pt idx="5">
                  <c:v>48.170360000000002</c:v>
                </c:pt>
                <c:pt idx="6">
                  <c:v>47.425650000000005</c:v>
                </c:pt>
                <c:pt idx="7">
                  <c:v>52.433390000000003</c:v>
                </c:pt>
                <c:pt idx="8">
                  <c:v>54.144211039999966</c:v>
                </c:pt>
                <c:pt idx="9">
                  <c:v>49.657820000000001</c:v>
                </c:pt>
                <c:pt idx="10">
                  <c:v>49.426540000000003</c:v>
                </c:pt>
                <c:pt idx="11">
                  <c:v>44.609550000000006</c:v>
                </c:pt>
              </c:numCache>
            </c:numRef>
          </c:val>
          <c:smooth val="0"/>
          <c:extLst>
            <c:ext xmlns:c16="http://schemas.microsoft.com/office/drawing/2014/chart" uri="{C3380CC4-5D6E-409C-BE32-E72D297353CC}">
              <c16:uniqueId val="{00000000-CA73-4FAD-B50C-6A6C9519B64F}"/>
            </c:ext>
          </c:extLst>
        </c:ser>
        <c:ser>
          <c:idx val="3"/>
          <c:order val="4"/>
          <c:tx>
            <c:strRef>
              <c:f>'Nafta_Nodoklis 2017-2020'!$A$18</c:f>
              <c:strCache>
                <c:ptCount val="1"/>
                <c:pt idx="0">
                  <c:v>2021gads</c:v>
                </c:pt>
              </c:strCache>
            </c:strRef>
          </c:tx>
          <c:spPr>
            <a:ln w="28575" cap="rnd">
              <a:solidFill>
                <a:schemeClr val="accent1"/>
              </a:solidFill>
              <a:round/>
            </a:ln>
            <a:effectLst/>
          </c:spPr>
          <c:marker>
            <c:symbol val="circle"/>
            <c:size val="5"/>
            <c:spPr>
              <a:solidFill>
                <a:schemeClr val="accent1"/>
              </a:solidFill>
              <a:ln w="9525">
                <a:solidFill>
                  <a:schemeClr val="accent1"/>
                </a:solidFill>
                <a:prstDash val="sysDot"/>
              </a:ln>
              <a:effectLst/>
            </c:spPr>
          </c:marker>
          <c:cat>
            <c:strRef>
              <c:f>'Nafta_Nodoklis 2017-2020'!$B$4:$M$4</c:f>
              <c:strCache>
                <c:ptCount val="12"/>
                <c:pt idx="0">
                  <c:v>janvāris    </c:v>
                </c:pt>
                <c:pt idx="1">
                  <c:v>februāris   </c:v>
                </c:pt>
                <c:pt idx="2">
                  <c:v>marts       </c:v>
                </c:pt>
                <c:pt idx="3">
                  <c:v>aprīlis     </c:v>
                </c:pt>
                <c:pt idx="4">
                  <c:v>maijs       </c:v>
                </c:pt>
                <c:pt idx="5">
                  <c:v>jūnijs      </c:v>
                </c:pt>
                <c:pt idx="6">
                  <c:v>jūlijs      </c:v>
                </c:pt>
                <c:pt idx="7">
                  <c:v>augusts     </c:v>
                </c:pt>
                <c:pt idx="8">
                  <c:v>septembris  </c:v>
                </c:pt>
                <c:pt idx="9">
                  <c:v>oktobris    </c:v>
                </c:pt>
                <c:pt idx="10">
                  <c:v>novembris   </c:v>
                </c:pt>
                <c:pt idx="11">
                  <c:v>decembris   </c:v>
                </c:pt>
              </c:strCache>
            </c:strRef>
          </c:cat>
          <c:val>
            <c:numRef>
              <c:f>'Nafta_Nodoklis 2017-2020'!$B$18:$M$18</c:f>
              <c:numCache>
                <c:formatCode>#\ ##0.0</c:formatCode>
                <c:ptCount val="12"/>
                <c:pt idx="0">
                  <c:v>44.804760000000002</c:v>
                </c:pt>
                <c:pt idx="1">
                  <c:v>41.594339999999995</c:v>
                </c:pt>
                <c:pt idx="2">
                  <c:v>41.484279999999998</c:v>
                </c:pt>
                <c:pt idx="3">
                  <c:v>46.3</c:v>
                </c:pt>
                <c:pt idx="4">
                  <c:v>45.8</c:v>
                </c:pt>
                <c:pt idx="5">
                  <c:v>50.060970000000005</c:v>
                </c:pt>
                <c:pt idx="6">
                  <c:v>50.859070000000003</c:v>
                </c:pt>
                <c:pt idx="7">
                  <c:v>54.125339999999994</c:v>
                </c:pt>
                <c:pt idx="8">
                  <c:v>56.460290000000001</c:v>
                </c:pt>
                <c:pt idx="9">
                  <c:v>50.310290000000002</c:v>
                </c:pt>
                <c:pt idx="10">
                  <c:v>47.513529999999996</c:v>
                </c:pt>
                <c:pt idx="11">
                  <c:v>45.512900000000002</c:v>
                </c:pt>
              </c:numCache>
            </c:numRef>
          </c:val>
          <c:smooth val="0"/>
          <c:extLst>
            <c:ext xmlns:c16="http://schemas.microsoft.com/office/drawing/2014/chart" uri="{C3380CC4-5D6E-409C-BE32-E72D297353CC}">
              <c16:uniqueId val="{00000001-CA73-4FAD-B50C-6A6C9519B64F}"/>
            </c:ext>
          </c:extLst>
        </c:ser>
        <c:ser>
          <c:idx val="7"/>
          <c:order val="5"/>
          <c:tx>
            <c:strRef>
              <c:f>'Nafta_Nodoklis 2017-2020'!$A$19</c:f>
              <c:strCache>
                <c:ptCount val="1"/>
                <c:pt idx="0">
                  <c:v>2022.gads</c:v>
                </c:pt>
              </c:strCache>
            </c:strRef>
          </c:tx>
          <c:spPr>
            <a:ln w="38100" cap="rnd">
              <a:solidFill>
                <a:srgbClr val="92D050"/>
              </a:solidFill>
              <a:round/>
            </a:ln>
            <a:effectLst/>
          </c:spPr>
          <c:marker>
            <c:symbol val="circle"/>
            <c:size val="5"/>
            <c:spPr>
              <a:solidFill>
                <a:srgbClr val="92D050"/>
              </a:solidFill>
              <a:ln w="38100">
                <a:solidFill>
                  <a:srgbClr val="92D050"/>
                </a:solidFill>
              </a:ln>
              <a:effectLst/>
            </c:spPr>
          </c:marker>
          <c:cat>
            <c:strRef>
              <c:f>'Nafta_Nodoklis 2017-2020'!$B$4:$M$4</c:f>
              <c:strCache>
                <c:ptCount val="12"/>
                <c:pt idx="0">
                  <c:v>janvāris    </c:v>
                </c:pt>
                <c:pt idx="1">
                  <c:v>februāris   </c:v>
                </c:pt>
                <c:pt idx="2">
                  <c:v>marts       </c:v>
                </c:pt>
                <c:pt idx="3">
                  <c:v>aprīlis     </c:v>
                </c:pt>
                <c:pt idx="4">
                  <c:v>maijs       </c:v>
                </c:pt>
                <c:pt idx="5">
                  <c:v>jūnijs      </c:v>
                </c:pt>
                <c:pt idx="6">
                  <c:v>jūlijs      </c:v>
                </c:pt>
                <c:pt idx="7">
                  <c:v>augusts     </c:v>
                </c:pt>
                <c:pt idx="8">
                  <c:v>septembris  </c:v>
                </c:pt>
                <c:pt idx="9">
                  <c:v>oktobris    </c:v>
                </c:pt>
                <c:pt idx="10">
                  <c:v>novembris   </c:v>
                </c:pt>
                <c:pt idx="11">
                  <c:v>decembris   </c:v>
                </c:pt>
              </c:strCache>
            </c:strRef>
          </c:cat>
          <c:val>
            <c:numRef>
              <c:f>'Nafta_Nodoklis 2017-2020'!$B$19:$M$19</c:f>
              <c:numCache>
                <c:formatCode>#\ ##0.0</c:formatCode>
                <c:ptCount val="12"/>
                <c:pt idx="0">
                  <c:v>49.5</c:v>
                </c:pt>
                <c:pt idx="1">
                  <c:v>44</c:v>
                </c:pt>
                <c:pt idx="2">
                  <c:v>40.4</c:v>
                </c:pt>
                <c:pt idx="3">
                  <c:v>52.4</c:v>
                </c:pt>
                <c:pt idx="4">
                  <c:v>43.6</c:v>
                </c:pt>
              </c:numCache>
            </c:numRef>
          </c:val>
          <c:smooth val="0"/>
          <c:extLst>
            <c:ext xmlns:c16="http://schemas.microsoft.com/office/drawing/2014/chart" uri="{C3380CC4-5D6E-409C-BE32-E72D297353CC}">
              <c16:uniqueId val="{00000002-CA73-4FAD-B50C-6A6C9519B64F}"/>
            </c:ext>
          </c:extLst>
        </c:ser>
        <c:ser>
          <c:idx val="5"/>
          <c:order val="6"/>
          <c:tx>
            <c:strRef>
              <c:f>'Nafta_Nodoklis 2017-2020'!$A$20</c:f>
              <c:strCache>
                <c:ptCount val="1"/>
                <c:pt idx="0">
                  <c:v>2022.gada plāns</c:v>
                </c:pt>
              </c:strCache>
            </c:strRef>
          </c:tx>
          <c:spPr>
            <a:ln w="28575" cap="rnd">
              <a:solidFill>
                <a:schemeClr val="accent1"/>
              </a:solidFill>
              <a:prstDash val="sysDot"/>
              <a:round/>
            </a:ln>
            <a:effectLst/>
          </c:spPr>
          <c:marker>
            <c:symbol val="circle"/>
            <c:size val="5"/>
            <c:spPr>
              <a:solidFill>
                <a:schemeClr val="accent1"/>
              </a:solidFill>
              <a:ln w="9525">
                <a:solidFill>
                  <a:schemeClr val="accent1"/>
                </a:solidFill>
                <a:prstDash val="sysDot"/>
              </a:ln>
              <a:effectLst/>
            </c:spPr>
          </c:marker>
          <c:cat>
            <c:strRef>
              <c:f>'Nafta_Nodoklis 2017-2020'!$B$4:$M$4</c:f>
              <c:strCache>
                <c:ptCount val="12"/>
                <c:pt idx="0">
                  <c:v>janvāris    </c:v>
                </c:pt>
                <c:pt idx="1">
                  <c:v>februāris   </c:v>
                </c:pt>
                <c:pt idx="2">
                  <c:v>marts       </c:v>
                </c:pt>
                <c:pt idx="3">
                  <c:v>aprīlis     </c:v>
                </c:pt>
                <c:pt idx="4">
                  <c:v>maijs       </c:v>
                </c:pt>
                <c:pt idx="5">
                  <c:v>jūnijs      </c:v>
                </c:pt>
                <c:pt idx="6">
                  <c:v>jūlijs      </c:v>
                </c:pt>
                <c:pt idx="7">
                  <c:v>augusts     </c:v>
                </c:pt>
                <c:pt idx="8">
                  <c:v>septembris  </c:v>
                </c:pt>
                <c:pt idx="9">
                  <c:v>oktobris    </c:v>
                </c:pt>
                <c:pt idx="10">
                  <c:v>novembris   </c:v>
                </c:pt>
                <c:pt idx="11">
                  <c:v>decembris   </c:v>
                </c:pt>
              </c:strCache>
            </c:strRef>
          </c:cat>
          <c:val>
            <c:numRef>
              <c:f>'Nafta_Nodoklis 2017-2020'!$B$20:$M$20</c:f>
              <c:numCache>
                <c:formatCode>#\ ##0.0</c:formatCode>
                <c:ptCount val="12"/>
                <c:pt idx="0">
                  <c:v>46.25</c:v>
                </c:pt>
                <c:pt idx="1">
                  <c:v>44.311</c:v>
                </c:pt>
                <c:pt idx="2">
                  <c:v>45.57</c:v>
                </c:pt>
                <c:pt idx="3">
                  <c:v>47.451999999999998</c:v>
                </c:pt>
                <c:pt idx="4">
                  <c:v>48.378999999999998</c:v>
                </c:pt>
                <c:pt idx="5">
                  <c:v>52.673999999999999</c:v>
                </c:pt>
                <c:pt idx="6">
                  <c:v>51.426000000000002</c:v>
                </c:pt>
                <c:pt idx="7">
                  <c:v>55.865000000000002</c:v>
                </c:pt>
                <c:pt idx="8">
                  <c:v>56.875999999999998</c:v>
                </c:pt>
                <c:pt idx="9">
                  <c:v>51.728000000000002</c:v>
                </c:pt>
                <c:pt idx="10">
                  <c:v>51.7</c:v>
                </c:pt>
                <c:pt idx="11">
                  <c:v>47.369000000000028</c:v>
                </c:pt>
              </c:numCache>
            </c:numRef>
          </c:val>
          <c:smooth val="0"/>
          <c:extLst xmlns:c15="http://schemas.microsoft.com/office/drawing/2012/chart">
            <c:ext xmlns:c16="http://schemas.microsoft.com/office/drawing/2014/chart" uri="{C3380CC4-5D6E-409C-BE32-E72D297353CC}">
              <c16:uniqueId val="{00000003-CA73-4FAD-B50C-6A6C9519B64F}"/>
            </c:ext>
          </c:extLst>
        </c:ser>
        <c:ser>
          <c:idx val="6"/>
          <c:order val="7"/>
          <c:tx>
            <c:strRef>
              <c:f>'Nafta_Nodoklis 2017-2020'!$A$21</c:f>
              <c:strCache>
                <c:ptCount val="1"/>
                <c:pt idx="0">
                  <c:v>2022.gads aprēķinātais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'Nafta_Nodoklis 2017-2020'!$B$4:$M$4</c:f>
              <c:strCache>
                <c:ptCount val="12"/>
                <c:pt idx="0">
                  <c:v>janvāris    </c:v>
                </c:pt>
                <c:pt idx="1">
                  <c:v>februāris   </c:v>
                </c:pt>
                <c:pt idx="2">
                  <c:v>marts       </c:v>
                </c:pt>
                <c:pt idx="3">
                  <c:v>aprīlis     </c:v>
                </c:pt>
                <c:pt idx="4">
                  <c:v>maijs       </c:v>
                </c:pt>
                <c:pt idx="5">
                  <c:v>jūnijs      </c:v>
                </c:pt>
                <c:pt idx="6">
                  <c:v>jūlijs      </c:v>
                </c:pt>
                <c:pt idx="7">
                  <c:v>augusts     </c:v>
                </c:pt>
                <c:pt idx="8">
                  <c:v>septembris  </c:v>
                </c:pt>
                <c:pt idx="9">
                  <c:v>oktobris    </c:v>
                </c:pt>
                <c:pt idx="10">
                  <c:v>novembris   </c:v>
                </c:pt>
                <c:pt idx="11">
                  <c:v>decembris   </c:v>
                </c:pt>
              </c:strCache>
            </c:strRef>
          </c:cat>
          <c:val>
            <c:numRef>
              <c:f>'Nafta_Nodoklis 2017-2020'!$B$21:$D$21</c:f>
              <c:numCache>
                <c:formatCode>#\ ##0.0</c:formatCode>
                <c:ptCount val="3"/>
                <c:pt idx="0">
                  <c:v>50.052423869999998</c:v>
                </c:pt>
                <c:pt idx="1">
                  <c:v>43.966161370000002</c:v>
                </c:pt>
                <c:pt idx="2">
                  <c:v>41.291041030000002</c:v>
                </c:pt>
              </c:numCache>
            </c:numRef>
          </c:val>
          <c:smooth val="0"/>
          <c:extLst xmlns:c15="http://schemas.microsoft.com/office/drawing/2012/chart">
            <c:ext xmlns:c16="http://schemas.microsoft.com/office/drawing/2014/chart" uri="{C3380CC4-5D6E-409C-BE32-E72D297353CC}">
              <c16:uniqueId val="{00000004-CA73-4FAD-B50C-6A6C9519B64F}"/>
            </c:ext>
          </c:extLst>
        </c:ser>
        <c:dLbls>
          <c:showLegendKey val="0"/>
          <c:showVal val="0"/>
          <c:showCatName val="0"/>
          <c:showSerName val="0"/>
          <c:showPercent val="0"/>
          <c:showBubbleSize val="0"/>
        </c:dLbls>
        <c:marker val="1"/>
        <c:smooth val="0"/>
        <c:axId val="1174625663"/>
        <c:axId val="1174628575"/>
        <c:extLst>
          <c:ext xmlns:c15="http://schemas.microsoft.com/office/drawing/2012/chart" uri="{02D57815-91ED-43cb-92C2-25804820EDAC}">
            <c15:filteredLineSeries>
              <c15:ser>
                <c:idx val="0"/>
                <c:order val="0"/>
                <c:tx>
                  <c:strRef>
                    <c:extLst>
                      <c:ext uri="{02D57815-91ED-43cb-92C2-25804820EDAC}">
                        <c15:formulaRef>
                          <c15:sqref>'Nafta_Nodoklis 2017-2020'!$A$6</c15:sqref>
                        </c15:formulaRef>
                      </c:ext>
                    </c:extLst>
                    <c:strCache>
                      <c:ptCount val="1"/>
                      <c:pt idx="0">
                        <c:v>2017.gads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extLst>
                      <c:ext uri="{02D57815-91ED-43cb-92C2-25804820EDAC}">
                        <c15:formulaRef>
                          <c15:sqref>'Nafta_Nodoklis 2017-2020'!$B$4:$M$4</c15:sqref>
                        </c15:formulaRef>
                      </c:ext>
                    </c:extLst>
                    <c:strCache>
                      <c:ptCount val="12"/>
                      <c:pt idx="0">
                        <c:v>janvāris    </c:v>
                      </c:pt>
                      <c:pt idx="1">
                        <c:v>februāris   </c:v>
                      </c:pt>
                      <c:pt idx="2">
                        <c:v>marts       </c:v>
                      </c:pt>
                      <c:pt idx="3">
                        <c:v>aprīlis     </c:v>
                      </c:pt>
                      <c:pt idx="4">
                        <c:v>maijs       </c:v>
                      </c:pt>
                      <c:pt idx="5">
                        <c:v>jūnijs      </c:v>
                      </c:pt>
                      <c:pt idx="6">
                        <c:v>jūlijs      </c:v>
                      </c:pt>
                      <c:pt idx="7">
                        <c:v>augusts     </c:v>
                      </c:pt>
                      <c:pt idx="8">
                        <c:v>septembris  </c:v>
                      </c:pt>
                      <c:pt idx="9">
                        <c:v>oktobris    </c:v>
                      </c:pt>
                      <c:pt idx="10">
                        <c:v>novembris   </c:v>
                      </c:pt>
                      <c:pt idx="11">
                        <c:v>decembris   </c:v>
                      </c:pt>
                    </c:strCache>
                  </c:strRef>
                </c:cat>
                <c:val>
                  <c:numRef>
                    <c:extLst>
                      <c:ext uri="{02D57815-91ED-43cb-92C2-25804820EDAC}">
                        <c15:formulaRef>
                          <c15:sqref>'Nafta_Nodoklis 2017-2020'!$B$6:$M$6</c15:sqref>
                        </c15:formulaRef>
                      </c:ext>
                    </c:extLst>
                    <c:numCache>
                      <c:formatCode>#\ ##0.0</c:formatCode>
                      <c:ptCount val="12"/>
                      <c:pt idx="0">
                        <c:v>37666.54</c:v>
                      </c:pt>
                      <c:pt idx="1">
                        <c:v>36927.363760000015</c:v>
                      </c:pt>
                      <c:pt idx="2">
                        <c:v>36309.82</c:v>
                      </c:pt>
                      <c:pt idx="3">
                        <c:v>36021.26</c:v>
                      </c:pt>
                      <c:pt idx="4">
                        <c:v>39040.6</c:v>
                      </c:pt>
                      <c:pt idx="5">
                        <c:v>44820.02</c:v>
                      </c:pt>
                      <c:pt idx="6">
                        <c:v>39915.5</c:v>
                      </c:pt>
                      <c:pt idx="7">
                        <c:v>43368.209999999963</c:v>
                      </c:pt>
                      <c:pt idx="8">
                        <c:v>44368.95</c:v>
                      </c:pt>
                      <c:pt idx="9">
                        <c:v>41583.61</c:v>
                      </c:pt>
                      <c:pt idx="10">
                        <c:v>41575.449999999997</c:v>
                      </c:pt>
                      <c:pt idx="11">
                        <c:v>40645.78</c:v>
                      </c:pt>
                    </c:numCache>
                  </c:numRef>
                </c:val>
                <c:smooth val="0"/>
                <c:extLst>
                  <c:ext xmlns:c16="http://schemas.microsoft.com/office/drawing/2014/chart" uri="{C3380CC4-5D6E-409C-BE32-E72D297353CC}">
                    <c16:uniqueId val="{00000005-CA73-4FAD-B50C-6A6C9519B64F}"/>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'Nafta_Nodoklis 2017-2020'!$A$7</c15:sqref>
                        </c15:formulaRef>
                      </c:ext>
                    </c:extLst>
                    <c:strCache>
                      <c:ptCount val="1"/>
                      <c:pt idx="0">
                        <c:v>2018.gads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extLst xmlns:c15="http://schemas.microsoft.com/office/drawing/2012/chart">
                      <c:ext xmlns:c15="http://schemas.microsoft.com/office/drawing/2012/chart" uri="{02D57815-91ED-43cb-92C2-25804820EDAC}">
                        <c15:formulaRef>
                          <c15:sqref>'Nafta_Nodoklis 2017-2020'!$B$4:$M$4</c15:sqref>
                        </c15:formulaRef>
                      </c:ext>
                    </c:extLst>
                    <c:strCache>
                      <c:ptCount val="12"/>
                      <c:pt idx="0">
                        <c:v>janvāris    </c:v>
                      </c:pt>
                      <c:pt idx="1">
                        <c:v>februāris   </c:v>
                      </c:pt>
                      <c:pt idx="2">
                        <c:v>marts       </c:v>
                      </c:pt>
                      <c:pt idx="3">
                        <c:v>aprīlis     </c:v>
                      </c:pt>
                      <c:pt idx="4">
                        <c:v>maijs       </c:v>
                      </c:pt>
                      <c:pt idx="5">
                        <c:v>jūnijs      </c:v>
                      </c:pt>
                      <c:pt idx="6">
                        <c:v>jūlijs      </c:v>
                      </c:pt>
                      <c:pt idx="7">
                        <c:v>augusts     </c:v>
                      </c:pt>
                      <c:pt idx="8">
                        <c:v>septembris  </c:v>
                      </c:pt>
                      <c:pt idx="9">
                        <c:v>oktobris    </c:v>
                      </c:pt>
                      <c:pt idx="10">
                        <c:v>novembris   </c:v>
                      </c:pt>
                      <c:pt idx="11">
                        <c:v>decembris   </c:v>
                      </c:pt>
                    </c:strCache>
                  </c:strRef>
                </c:cat>
                <c:val>
                  <c:numRef>
                    <c:extLst xmlns:c15="http://schemas.microsoft.com/office/drawing/2012/chart">
                      <c:ext xmlns:c15="http://schemas.microsoft.com/office/drawing/2012/chart" uri="{02D57815-91ED-43cb-92C2-25804820EDAC}">
                        <c15:formulaRef>
                          <c15:sqref>'Nafta_Nodoklis 2017-2020'!$B$7:$M$7</c15:sqref>
                        </c15:formulaRef>
                      </c:ext>
                    </c:extLst>
                    <c:numCache>
                      <c:formatCode>#\ ##0.0</c:formatCode>
                      <c:ptCount val="12"/>
                      <c:pt idx="0">
                        <c:v>41471.550000000003</c:v>
                      </c:pt>
                      <c:pt idx="1">
                        <c:v>40573.740519999992</c:v>
                      </c:pt>
                      <c:pt idx="2">
                        <c:v>39266.15</c:v>
                      </c:pt>
                      <c:pt idx="3">
                        <c:v>43300.95</c:v>
                      </c:pt>
                      <c:pt idx="4">
                        <c:v>41311.97</c:v>
                      </c:pt>
                      <c:pt idx="5">
                        <c:v>49741.86</c:v>
                      </c:pt>
                      <c:pt idx="6">
                        <c:v>47372.58</c:v>
                      </c:pt>
                      <c:pt idx="7">
                        <c:v>50729.163739999931</c:v>
                      </c:pt>
                      <c:pt idx="8">
                        <c:v>49768.04</c:v>
                      </c:pt>
                      <c:pt idx="9">
                        <c:v>44873.73</c:v>
                      </c:pt>
                      <c:pt idx="10">
                        <c:v>46688.19</c:v>
                      </c:pt>
                      <c:pt idx="11">
                        <c:v>44549.51</c:v>
                      </c:pt>
                    </c:numCache>
                  </c:numRef>
                </c:val>
                <c:smooth val="0"/>
                <c:extLst xmlns:c15="http://schemas.microsoft.com/office/drawing/2012/chart">
                  <c:ext xmlns:c16="http://schemas.microsoft.com/office/drawing/2014/chart" uri="{C3380CC4-5D6E-409C-BE32-E72D297353CC}">
                    <c16:uniqueId val="{00000006-CA73-4FAD-B50C-6A6C9519B64F}"/>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'Nafta_Nodoklis 2017-2020'!$A$16</c15:sqref>
                        </c15:formulaRef>
                      </c:ext>
                    </c:extLst>
                    <c:strCache>
                      <c:ptCount val="1"/>
                      <c:pt idx="0">
                        <c:v>2019.gads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extLst xmlns:c15="http://schemas.microsoft.com/office/drawing/2012/chart">
                      <c:ext xmlns:c15="http://schemas.microsoft.com/office/drawing/2012/chart" uri="{02D57815-91ED-43cb-92C2-25804820EDAC}">
                        <c15:formulaRef>
                          <c15:sqref>'Nafta_Nodoklis 2017-2020'!$B$4:$M$4</c15:sqref>
                        </c15:formulaRef>
                      </c:ext>
                    </c:extLst>
                    <c:strCache>
                      <c:ptCount val="12"/>
                      <c:pt idx="0">
                        <c:v>janvāris    </c:v>
                      </c:pt>
                      <c:pt idx="1">
                        <c:v>februāris   </c:v>
                      </c:pt>
                      <c:pt idx="2">
                        <c:v>marts       </c:v>
                      </c:pt>
                      <c:pt idx="3">
                        <c:v>aprīlis     </c:v>
                      </c:pt>
                      <c:pt idx="4">
                        <c:v>maijs       </c:v>
                      </c:pt>
                      <c:pt idx="5">
                        <c:v>jūnijs      </c:v>
                      </c:pt>
                      <c:pt idx="6">
                        <c:v>jūlijs      </c:v>
                      </c:pt>
                      <c:pt idx="7">
                        <c:v>augusts     </c:v>
                      </c:pt>
                      <c:pt idx="8">
                        <c:v>septembris  </c:v>
                      </c:pt>
                      <c:pt idx="9">
                        <c:v>oktobris    </c:v>
                      </c:pt>
                      <c:pt idx="10">
                        <c:v>novembris   </c:v>
                      </c:pt>
                      <c:pt idx="11">
                        <c:v>decembris   </c:v>
                      </c:pt>
                    </c:strCache>
                  </c:strRef>
                </c:cat>
                <c:val>
                  <c:numRef>
                    <c:extLst xmlns:c15="http://schemas.microsoft.com/office/drawing/2012/chart">
                      <c:ext xmlns:c15="http://schemas.microsoft.com/office/drawing/2012/chart" uri="{02D57815-91ED-43cb-92C2-25804820EDAC}">
                        <c15:formulaRef>
                          <c15:sqref>'Nafta_Nodoklis 2017-2020'!$B$16:$M$16</c15:sqref>
                        </c15:formulaRef>
                      </c:ext>
                    </c:extLst>
                    <c:numCache>
                      <c:formatCode>#\ ##0.0</c:formatCode>
                      <c:ptCount val="12"/>
                      <c:pt idx="0">
                        <c:v>41.702018070000001</c:v>
                      </c:pt>
                      <c:pt idx="1">
                        <c:v>40.878949999999996</c:v>
                      </c:pt>
                      <c:pt idx="2">
                        <c:v>44.099029999999999</c:v>
                      </c:pt>
                      <c:pt idx="3">
                        <c:v>43.332680000000003</c:v>
                      </c:pt>
                      <c:pt idx="4">
                        <c:v>45.714489999999998</c:v>
                      </c:pt>
                      <c:pt idx="5">
                        <c:v>48.64105</c:v>
                      </c:pt>
                      <c:pt idx="6">
                        <c:v>45.939368680000015</c:v>
                      </c:pt>
                      <c:pt idx="7">
                        <c:v>42.727563389999965</c:v>
                      </c:pt>
                      <c:pt idx="8">
                        <c:v>49.551269999999995</c:v>
                      </c:pt>
                      <c:pt idx="9">
                        <c:v>44.694432579999962</c:v>
                      </c:pt>
                      <c:pt idx="10">
                        <c:v>45.150374820000025</c:v>
                      </c:pt>
                      <c:pt idx="11">
                        <c:v>42.997299999999996</c:v>
                      </c:pt>
                    </c:numCache>
                  </c:numRef>
                </c:val>
                <c:smooth val="0"/>
                <c:extLst xmlns:c15="http://schemas.microsoft.com/office/drawing/2012/chart">
                  <c:ext xmlns:c16="http://schemas.microsoft.com/office/drawing/2014/chart" uri="{C3380CC4-5D6E-409C-BE32-E72D297353CC}">
                    <c16:uniqueId val="{00000007-CA73-4FAD-B50C-6A6C9519B64F}"/>
                  </c:ext>
                </c:extLst>
              </c15:ser>
            </c15:filteredLineSeries>
          </c:ext>
        </c:extLst>
      </c:lineChart>
      <c:catAx>
        <c:axId val="1174625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crossAx val="1174628575"/>
        <c:crosses val="autoZero"/>
        <c:auto val="1"/>
        <c:lblAlgn val="ctr"/>
        <c:lblOffset val="100"/>
        <c:noMultiLvlLbl val="0"/>
      </c:catAx>
      <c:valAx>
        <c:axId val="1174628575"/>
        <c:scaling>
          <c:orientation val="minMax"/>
          <c:max val="60"/>
          <c:min val="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1" u="none" strike="noStrike" kern="1200" baseline="0">
                    <a:solidFill>
                      <a:schemeClr val="accent6">
                        <a:lumMod val="50000"/>
                      </a:schemeClr>
                    </a:solidFill>
                    <a:latin typeface="Times New Roman" panose="02020603050405020304" pitchFamily="18" charset="0"/>
                    <a:ea typeface="+mn-ea"/>
                    <a:cs typeface="Times New Roman" panose="02020603050405020304" pitchFamily="18" charset="0"/>
                  </a:defRPr>
                </a:pPr>
                <a:r>
                  <a:rPr lang="lv-LV" i="1">
                    <a:solidFill>
                      <a:schemeClr val="accent6">
                        <a:lumMod val="50000"/>
                      </a:schemeClr>
                    </a:solidFill>
                  </a:rPr>
                  <a:t>milj.</a:t>
                </a:r>
                <a:r>
                  <a:rPr lang="en-US" i="1">
                    <a:solidFill>
                      <a:schemeClr val="accent6">
                        <a:lumMod val="50000"/>
                      </a:schemeClr>
                    </a:solidFill>
                  </a:rPr>
                  <a:t>. euro</a:t>
                </a:r>
              </a:p>
            </c:rich>
          </c:tx>
          <c:layout>
            <c:manualLayout>
              <c:xMode val="edge"/>
              <c:yMode val="edge"/>
              <c:x val="1.9772973168364232E-2"/>
              <c:y val="0.30632386895557018"/>
            </c:manualLayout>
          </c:layout>
          <c:overlay val="0"/>
          <c:spPr>
            <a:noFill/>
            <a:ln>
              <a:noFill/>
            </a:ln>
            <a:effectLst/>
          </c:spPr>
          <c:txPr>
            <a:bodyPr rot="-5400000" spcFirstLastPara="1" vertOverflow="ellipsis" vert="horz" wrap="square" anchor="ctr" anchorCtr="1"/>
            <a:lstStyle/>
            <a:p>
              <a:pPr>
                <a:defRPr sz="1000" b="0" i="1" u="none" strike="noStrike" kern="1200" baseline="0">
                  <a:solidFill>
                    <a:schemeClr val="accent6">
                      <a:lumMod val="50000"/>
                    </a:schemeClr>
                  </a:solidFill>
                  <a:latin typeface="Times New Roman" panose="02020603050405020304" pitchFamily="18" charset="0"/>
                  <a:ea typeface="+mn-ea"/>
                  <a:cs typeface="Times New Roman" panose="02020603050405020304" pitchFamily="18" charset="0"/>
                </a:defRPr>
              </a:pPr>
              <a:endParaRPr lang="lv-LV"/>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crossAx val="1174625663"/>
        <c:crosses val="autoZero"/>
        <c:crossBetween val="between"/>
        <c:majorUnit val="10"/>
        <c:min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lv-LV"/>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dirty="0"/>
              <a:t>Aprēķinātais</a:t>
            </a:r>
            <a:r>
              <a:rPr lang="lv-LV" baseline="0" dirty="0"/>
              <a:t> akcīzes nodoklis - </a:t>
            </a:r>
            <a:r>
              <a:rPr lang="lv-LV" b="1" u="sng" baseline="0" dirty="0">
                <a:effectLst>
                  <a:outerShdw blurRad="38100" dist="38100" dir="2700000" algn="tl">
                    <a:srgbClr val="000000">
                      <a:alpha val="43137"/>
                    </a:srgbClr>
                  </a:outerShdw>
                </a:effectLst>
              </a:rPr>
              <a:t>Bezalkoholiskie dzērieni</a:t>
            </a:r>
            <a:r>
              <a:rPr lang="lv-LV" baseline="0" dirty="0"/>
              <a:t>, </a:t>
            </a:r>
            <a:r>
              <a:rPr lang="lv-LV" i="1" baseline="0" dirty="0"/>
              <a:t>tūkst.</a:t>
            </a:r>
            <a:r>
              <a:rPr lang="lv-LV" baseline="0" dirty="0"/>
              <a:t> </a:t>
            </a:r>
            <a:r>
              <a:rPr lang="lv-LV" i="1" baseline="0" dirty="0"/>
              <a:t>EUR</a:t>
            </a:r>
          </a:p>
        </c:rich>
      </c:tx>
      <c:layout>
        <c:manualLayout>
          <c:xMode val="edge"/>
          <c:yMode val="edge"/>
          <c:x val="0.1194869683871389"/>
          <c:y val="4.0475584935943405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lineChart>
        <c:grouping val="standard"/>
        <c:varyColors val="0"/>
        <c:ser>
          <c:idx val="3"/>
          <c:order val="3"/>
          <c:tx>
            <c:strRef>
              <c:f>Bezalkoholiskie!$A$23</c:f>
              <c:strCache>
                <c:ptCount val="1"/>
                <c:pt idx="0">
                  <c:v>2020.gads</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cat>
            <c:strRef>
              <c:f>Bezalkoholiskie!$B$32:$M$32</c:f>
              <c:strCache>
                <c:ptCount val="12"/>
                <c:pt idx="0">
                  <c:v>Janvāris</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f>Bezalkoholiskie!$B$37:$M$37</c:f>
              <c:numCache>
                <c:formatCode>#\ ##0.0</c:formatCode>
                <c:ptCount val="12"/>
                <c:pt idx="0">
                  <c:v>611.0211700000001</c:v>
                </c:pt>
                <c:pt idx="1">
                  <c:v>574.27326000000005</c:v>
                </c:pt>
                <c:pt idx="2">
                  <c:v>658.65062999999998</c:v>
                </c:pt>
                <c:pt idx="3">
                  <c:v>696.38234</c:v>
                </c:pt>
                <c:pt idx="4">
                  <c:v>774.74224000000004</c:v>
                </c:pt>
                <c:pt idx="5">
                  <c:v>954.50284999999997</c:v>
                </c:pt>
                <c:pt idx="6">
                  <c:v>926.05482999999992</c:v>
                </c:pt>
                <c:pt idx="7">
                  <c:v>901.9476800000001</c:v>
                </c:pt>
                <c:pt idx="8">
                  <c:v>721.62864999999999</c:v>
                </c:pt>
                <c:pt idx="9">
                  <c:v>671.86844999999994</c:v>
                </c:pt>
                <c:pt idx="10">
                  <c:v>611.35681999999997</c:v>
                </c:pt>
                <c:pt idx="11">
                  <c:v>778.09686999999997</c:v>
                </c:pt>
              </c:numCache>
            </c:numRef>
          </c:val>
          <c:smooth val="0"/>
          <c:extLst>
            <c:ext xmlns:c16="http://schemas.microsoft.com/office/drawing/2014/chart" uri="{C3380CC4-5D6E-409C-BE32-E72D297353CC}">
              <c16:uniqueId val="{00000000-A4DC-486F-9FB9-A3426A82BA4F}"/>
            </c:ext>
          </c:extLst>
        </c:ser>
        <c:ser>
          <c:idx val="4"/>
          <c:order val="4"/>
          <c:tx>
            <c:strRef>
              <c:f>Bezalkoholiskie!$A$38</c:f>
              <c:strCache>
                <c:ptCount val="1"/>
                <c:pt idx="0">
                  <c:v>2021.gads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Bezalkoholiskie!$B$32:$M$32</c:f>
              <c:strCache>
                <c:ptCount val="12"/>
                <c:pt idx="0">
                  <c:v>Janvāris</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f>Bezalkoholiskie!$B$38:$M$38</c:f>
              <c:numCache>
                <c:formatCode>#\ ##0.0</c:formatCode>
                <c:ptCount val="12"/>
                <c:pt idx="0">
                  <c:v>571.14387999999997</c:v>
                </c:pt>
                <c:pt idx="1">
                  <c:v>603.83888000000002</c:v>
                </c:pt>
                <c:pt idx="2">
                  <c:v>793.70645999999999</c:v>
                </c:pt>
                <c:pt idx="3">
                  <c:v>774.60514999999998</c:v>
                </c:pt>
                <c:pt idx="4">
                  <c:v>811.99504000000002</c:v>
                </c:pt>
                <c:pt idx="5">
                  <c:v>1156.50929</c:v>
                </c:pt>
                <c:pt idx="6">
                  <c:v>1216.14059</c:v>
                </c:pt>
                <c:pt idx="7">
                  <c:v>912.83807999999999</c:v>
                </c:pt>
                <c:pt idx="8">
                  <c:v>787.21821999999997</c:v>
                </c:pt>
                <c:pt idx="9">
                  <c:v>751.92190000000005</c:v>
                </c:pt>
                <c:pt idx="10">
                  <c:v>687.70183999999995</c:v>
                </c:pt>
                <c:pt idx="11">
                  <c:v>853.60897</c:v>
                </c:pt>
              </c:numCache>
            </c:numRef>
          </c:val>
          <c:smooth val="0"/>
          <c:extLst>
            <c:ext xmlns:c16="http://schemas.microsoft.com/office/drawing/2014/chart" uri="{C3380CC4-5D6E-409C-BE32-E72D297353CC}">
              <c16:uniqueId val="{00000001-A4DC-486F-9FB9-A3426A82BA4F}"/>
            </c:ext>
          </c:extLst>
        </c:ser>
        <c:ser>
          <c:idx val="5"/>
          <c:order val="5"/>
          <c:tx>
            <c:strRef>
              <c:f>Bezalkoholiskie!$A$25</c:f>
              <c:strCache>
                <c:ptCount val="1"/>
                <c:pt idx="0">
                  <c:v>2022.gads </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Bezalkoholiskie!$B$32:$M$32</c:f>
              <c:strCache>
                <c:ptCount val="12"/>
                <c:pt idx="0">
                  <c:v>Janvāris</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f>Bezalkoholiskie!$B$39:$E$39</c:f>
              <c:numCache>
                <c:formatCode>#\ ##0.0</c:formatCode>
                <c:ptCount val="4"/>
                <c:pt idx="0">
                  <c:v>833.6660700000001</c:v>
                </c:pt>
                <c:pt idx="1">
                  <c:v>976.77263000000005</c:v>
                </c:pt>
                <c:pt idx="2">
                  <c:v>1167.11707</c:v>
                </c:pt>
                <c:pt idx="3">
                  <c:v>1108.82944</c:v>
                </c:pt>
              </c:numCache>
            </c:numRef>
          </c:val>
          <c:smooth val="0"/>
          <c:extLst>
            <c:ext xmlns:c16="http://schemas.microsoft.com/office/drawing/2014/chart" uri="{C3380CC4-5D6E-409C-BE32-E72D297353CC}">
              <c16:uniqueId val="{00000002-A4DC-486F-9FB9-A3426A82BA4F}"/>
            </c:ext>
          </c:extLst>
        </c:ser>
        <c:dLbls>
          <c:showLegendKey val="0"/>
          <c:showVal val="0"/>
          <c:showCatName val="0"/>
          <c:showSerName val="0"/>
          <c:showPercent val="0"/>
          <c:showBubbleSize val="0"/>
        </c:dLbls>
        <c:marker val="1"/>
        <c:smooth val="0"/>
        <c:axId val="1174625663"/>
        <c:axId val="1174628575"/>
        <c:extLst>
          <c:ext xmlns:c15="http://schemas.microsoft.com/office/drawing/2012/chart" uri="{02D57815-91ED-43cb-92C2-25804820EDAC}">
            <c15:filteredLineSeries>
              <c15:ser>
                <c:idx val="0"/>
                <c:order val="0"/>
                <c:tx>
                  <c:strRef>
                    <c:extLst>
                      <c:ext uri="{02D57815-91ED-43cb-92C2-25804820EDAC}">
                        <c15:formulaRef>
                          <c15:sqref>Bezalkoholiskie!$A$34</c15:sqref>
                        </c15:formulaRef>
                      </c:ext>
                    </c:extLst>
                    <c:strCache>
                      <c:ptCount val="1"/>
                      <c:pt idx="0">
                        <c:v>2017.gads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extLst>
                      <c:ext uri="{02D57815-91ED-43cb-92C2-25804820EDAC}">
                        <c15:formulaRef>
                          <c15:sqref>Bezalkoholiskie!$B$32:$M$32</c15:sqref>
                        </c15:formulaRef>
                      </c:ext>
                    </c:extLst>
                    <c:strCache>
                      <c:ptCount val="12"/>
                      <c:pt idx="0">
                        <c:v>Janvāris</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extLst>
                      <c:ext uri="{02D57815-91ED-43cb-92C2-25804820EDAC}">
                        <c15:formulaRef>
                          <c15:sqref>Bezalkoholiskie!$B$34:$M$34</c15:sqref>
                        </c15:formulaRef>
                      </c:ext>
                    </c:extLst>
                    <c:numCache>
                      <c:formatCode>#\ ##0.0</c:formatCode>
                      <c:ptCount val="12"/>
                      <c:pt idx="0">
                        <c:v>407.63994000000002</c:v>
                      </c:pt>
                      <c:pt idx="1">
                        <c:v>469.47760999999997</c:v>
                      </c:pt>
                      <c:pt idx="2">
                        <c:v>622.41528000000005</c:v>
                      </c:pt>
                      <c:pt idx="3">
                        <c:v>597.90743999999995</c:v>
                      </c:pt>
                      <c:pt idx="4">
                        <c:v>776.07154000000003</c:v>
                      </c:pt>
                      <c:pt idx="5">
                        <c:v>817.27647999999999</c:v>
                      </c:pt>
                      <c:pt idx="6">
                        <c:v>686.70616000000007</c:v>
                      </c:pt>
                      <c:pt idx="7">
                        <c:v>781.81434000000002</c:v>
                      </c:pt>
                      <c:pt idx="8">
                        <c:v>558.93142</c:v>
                      </c:pt>
                      <c:pt idx="9">
                        <c:v>546.37645999999995</c:v>
                      </c:pt>
                      <c:pt idx="10">
                        <c:v>511.47474999999997</c:v>
                      </c:pt>
                      <c:pt idx="11">
                        <c:v>666.35893999999996</c:v>
                      </c:pt>
                    </c:numCache>
                  </c:numRef>
                </c:val>
                <c:smooth val="0"/>
                <c:extLst>
                  <c:ext xmlns:c16="http://schemas.microsoft.com/office/drawing/2014/chart" uri="{C3380CC4-5D6E-409C-BE32-E72D297353CC}">
                    <c16:uniqueId val="{00000003-A4DC-486F-9FB9-A3426A82BA4F}"/>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Bezalkoholiskie!$A$35</c15:sqref>
                        </c15:formulaRef>
                      </c:ext>
                    </c:extLst>
                    <c:strCache>
                      <c:ptCount val="1"/>
                      <c:pt idx="0">
                        <c:v>2018.gads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extLst xmlns:c15="http://schemas.microsoft.com/office/drawing/2012/chart">
                      <c:ext xmlns:c15="http://schemas.microsoft.com/office/drawing/2012/chart" uri="{02D57815-91ED-43cb-92C2-25804820EDAC}">
                        <c15:formulaRef>
                          <c15:sqref>Bezalkoholiskie!$B$32:$M$32</c15:sqref>
                        </c15:formulaRef>
                      </c:ext>
                    </c:extLst>
                    <c:strCache>
                      <c:ptCount val="12"/>
                      <c:pt idx="0">
                        <c:v>Janvāris</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extLst xmlns:c15="http://schemas.microsoft.com/office/drawing/2012/chart">
                      <c:ext xmlns:c15="http://schemas.microsoft.com/office/drawing/2012/chart" uri="{02D57815-91ED-43cb-92C2-25804820EDAC}">
                        <c15:formulaRef>
                          <c15:sqref>Bezalkoholiskie!$B$35:$M$35</c15:sqref>
                        </c15:formulaRef>
                      </c:ext>
                    </c:extLst>
                    <c:numCache>
                      <c:formatCode>#\ ##0.0</c:formatCode>
                      <c:ptCount val="12"/>
                      <c:pt idx="0">
                        <c:v>502.97620000000001</c:v>
                      </c:pt>
                      <c:pt idx="1">
                        <c:v>503.05271999999997</c:v>
                      </c:pt>
                      <c:pt idx="2">
                        <c:v>669.84327000000008</c:v>
                      </c:pt>
                      <c:pt idx="3">
                        <c:v>674.77435000000003</c:v>
                      </c:pt>
                      <c:pt idx="4">
                        <c:v>968.16026999999997</c:v>
                      </c:pt>
                      <c:pt idx="5">
                        <c:v>981.94819999999993</c:v>
                      </c:pt>
                      <c:pt idx="6">
                        <c:v>827.81606000000011</c:v>
                      </c:pt>
                      <c:pt idx="7">
                        <c:v>986.70127000000002</c:v>
                      </c:pt>
                      <c:pt idx="8">
                        <c:v>638.74632999999994</c:v>
                      </c:pt>
                      <c:pt idx="9">
                        <c:v>660.00554</c:v>
                      </c:pt>
                      <c:pt idx="10">
                        <c:v>581.01940000000002</c:v>
                      </c:pt>
                      <c:pt idx="11">
                        <c:v>710.22274000000004</c:v>
                      </c:pt>
                    </c:numCache>
                  </c:numRef>
                </c:val>
                <c:smooth val="0"/>
                <c:extLst xmlns:c15="http://schemas.microsoft.com/office/drawing/2012/chart">
                  <c:ext xmlns:c16="http://schemas.microsoft.com/office/drawing/2014/chart" uri="{C3380CC4-5D6E-409C-BE32-E72D297353CC}">
                    <c16:uniqueId val="{00000004-A4DC-486F-9FB9-A3426A82BA4F}"/>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Bezalkoholiskie!$A$36</c15:sqref>
                        </c15:formulaRef>
                      </c:ext>
                    </c:extLst>
                    <c:strCache>
                      <c:ptCount val="1"/>
                      <c:pt idx="0">
                        <c:v>2019.gads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extLst xmlns:c15="http://schemas.microsoft.com/office/drawing/2012/chart">
                      <c:ext xmlns:c15="http://schemas.microsoft.com/office/drawing/2012/chart" uri="{02D57815-91ED-43cb-92C2-25804820EDAC}">
                        <c15:formulaRef>
                          <c15:sqref>Bezalkoholiskie!$B$32:$M$32</c15:sqref>
                        </c15:formulaRef>
                      </c:ext>
                    </c:extLst>
                    <c:strCache>
                      <c:ptCount val="12"/>
                      <c:pt idx="0">
                        <c:v>Janvāris</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extLst xmlns:c15="http://schemas.microsoft.com/office/drawing/2012/chart">
                      <c:ext xmlns:c15="http://schemas.microsoft.com/office/drawing/2012/chart" uri="{02D57815-91ED-43cb-92C2-25804820EDAC}">
                        <c15:formulaRef>
                          <c15:sqref>Bezalkoholiskie!$B$36:$M$36</c15:sqref>
                        </c15:formulaRef>
                      </c:ext>
                    </c:extLst>
                    <c:numCache>
                      <c:formatCode>#\ ##0.0</c:formatCode>
                      <c:ptCount val="12"/>
                      <c:pt idx="0">
                        <c:v>545.11631000000011</c:v>
                      </c:pt>
                      <c:pt idx="1">
                        <c:v>536.77756000000011</c:v>
                      </c:pt>
                      <c:pt idx="2">
                        <c:v>637.70796999999993</c:v>
                      </c:pt>
                      <c:pt idx="3">
                        <c:v>775.3777</c:v>
                      </c:pt>
                      <c:pt idx="4">
                        <c:v>831.28326000000004</c:v>
                      </c:pt>
                      <c:pt idx="5">
                        <c:v>885.15450999999996</c:v>
                      </c:pt>
                      <c:pt idx="6">
                        <c:v>892.35063000000002</c:v>
                      </c:pt>
                      <c:pt idx="7">
                        <c:v>844.58428000000004</c:v>
                      </c:pt>
                      <c:pt idx="8">
                        <c:v>676.08633999999995</c:v>
                      </c:pt>
                      <c:pt idx="9">
                        <c:v>682.27207999999996</c:v>
                      </c:pt>
                      <c:pt idx="10">
                        <c:v>625.47496000000001</c:v>
                      </c:pt>
                      <c:pt idx="11">
                        <c:v>774.34645999999998</c:v>
                      </c:pt>
                    </c:numCache>
                  </c:numRef>
                </c:val>
                <c:smooth val="0"/>
                <c:extLst xmlns:c15="http://schemas.microsoft.com/office/drawing/2012/chart">
                  <c:ext xmlns:c16="http://schemas.microsoft.com/office/drawing/2014/chart" uri="{C3380CC4-5D6E-409C-BE32-E72D297353CC}">
                    <c16:uniqueId val="{00000005-A4DC-486F-9FB9-A3426A82BA4F}"/>
                  </c:ext>
                </c:extLst>
              </c15:ser>
            </c15:filteredLineSeries>
          </c:ext>
        </c:extLst>
      </c:lineChart>
      <c:catAx>
        <c:axId val="1174625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1174628575"/>
        <c:crosses val="autoZero"/>
        <c:auto val="1"/>
        <c:lblAlgn val="ctr"/>
        <c:lblOffset val="100"/>
        <c:noMultiLvlLbl val="0"/>
      </c:catAx>
      <c:valAx>
        <c:axId val="117462857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1" u="none" strike="noStrike" kern="1200" baseline="0">
                    <a:solidFill>
                      <a:schemeClr val="tx1">
                        <a:lumMod val="65000"/>
                        <a:lumOff val="35000"/>
                      </a:schemeClr>
                    </a:solidFill>
                    <a:latin typeface="+mn-lt"/>
                    <a:ea typeface="+mn-ea"/>
                    <a:cs typeface="+mn-cs"/>
                  </a:defRPr>
                </a:pPr>
                <a:r>
                  <a:rPr lang="lv-LV" i="1" dirty="0"/>
                  <a:t>tūkst. EUR</a:t>
                </a:r>
              </a:p>
            </c:rich>
          </c:tx>
          <c:overlay val="0"/>
          <c:spPr>
            <a:noFill/>
            <a:ln>
              <a:noFill/>
            </a:ln>
            <a:effectLst/>
          </c:spPr>
          <c:txPr>
            <a:bodyPr rot="-5400000" spcFirstLastPara="1" vertOverflow="ellipsis" vert="horz" wrap="square" anchor="ctr" anchorCtr="1"/>
            <a:lstStyle/>
            <a:p>
              <a:pPr>
                <a:defRPr sz="1000" b="0" i="1" u="none" strike="noStrike" kern="1200" baseline="0">
                  <a:solidFill>
                    <a:schemeClr val="tx1">
                      <a:lumMod val="65000"/>
                      <a:lumOff val="35000"/>
                    </a:schemeClr>
                  </a:solidFill>
                  <a:latin typeface="+mn-lt"/>
                  <a:ea typeface="+mn-ea"/>
                  <a:cs typeface="+mn-cs"/>
                </a:defRPr>
              </a:pPr>
              <a:endParaRPr lang="lv-LV"/>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11746256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000" b="0" i="0" u="none" strike="noStrike" kern="1200" baseline="0">
                <a:solidFill>
                  <a:schemeClr val="accent6"/>
                </a:solidFill>
                <a:latin typeface="+mn-lt"/>
                <a:ea typeface="+mn-ea"/>
                <a:cs typeface="+mn-cs"/>
              </a:defRPr>
            </a:pPr>
            <a:r>
              <a:rPr lang="lv-LV" sz="1000" u="sng" dirty="0">
                <a:solidFill>
                  <a:schemeClr val="accent1">
                    <a:lumMod val="90000"/>
                    <a:lumOff val="10000"/>
                  </a:schemeClr>
                </a:solidFill>
              </a:rPr>
              <a:t>Patēriņam Latvijā nodotie </a:t>
            </a:r>
            <a:r>
              <a:rPr lang="lv-LV" sz="1000" b="1" dirty="0">
                <a:solidFill>
                  <a:schemeClr val="accent1">
                    <a:lumMod val="90000"/>
                    <a:lumOff val="10000"/>
                  </a:schemeClr>
                </a:solidFill>
                <a:effectLst>
                  <a:outerShdw blurRad="38100" dist="38100" dir="2700000" algn="tl">
                    <a:srgbClr val="000000">
                      <a:alpha val="43137"/>
                    </a:srgbClr>
                  </a:outerShdw>
                </a:effectLst>
              </a:rPr>
              <a:t>bezalkoholiskie dzērieni</a:t>
            </a:r>
            <a:r>
              <a:rPr lang="lv-LV" sz="1000" dirty="0">
                <a:solidFill>
                  <a:schemeClr val="accent1">
                    <a:lumMod val="90000"/>
                    <a:lumOff val="10000"/>
                  </a:schemeClr>
                </a:solidFill>
              </a:rPr>
              <a:t>,</a:t>
            </a:r>
            <a:r>
              <a:rPr lang="lv-LV" sz="1000" baseline="0" dirty="0">
                <a:solidFill>
                  <a:schemeClr val="accent1">
                    <a:lumMod val="90000"/>
                    <a:lumOff val="10000"/>
                  </a:schemeClr>
                </a:solidFill>
              </a:rPr>
              <a:t> </a:t>
            </a:r>
            <a:r>
              <a:rPr lang="lv-LV" sz="1000" i="1" baseline="0" dirty="0">
                <a:solidFill>
                  <a:schemeClr val="accent1">
                    <a:lumMod val="90000"/>
                    <a:lumOff val="10000"/>
                  </a:schemeClr>
                </a:solidFill>
              </a:rPr>
              <a:t>tūkst. litri</a:t>
            </a:r>
          </a:p>
        </c:rich>
      </c:tx>
      <c:layout>
        <c:manualLayout>
          <c:xMode val="edge"/>
          <c:yMode val="edge"/>
          <c:x val="0.14136884248278916"/>
          <c:y val="5.4614641561849739E-2"/>
        </c:manualLayout>
      </c:layout>
      <c:overlay val="0"/>
      <c:spPr>
        <a:noFill/>
        <a:ln>
          <a:noFill/>
        </a:ln>
        <a:effectLst/>
      </c:spPr>
      <c:txPr>
        <a:bodyPr rot="0" spcFirstLastPara="1" vertOverflow="ellipsis" vert="horz" wrap="square" anchor="ctr" anchorCtr="1"/>
        <a:lstStyle/>
        <a:p>
          <a:pPr algn="ctr" rtl="0">
            <a:defRPr lang="en-US" sz="1000" b="0" i="0" u="none" strike="noStrike" kern="1200" baseline="0">
              <a:solidFill>
                <a:schemeClr val="accent6"/>
              </a:solidFill>
              <a:latin typeface="+mn-lt"/>
              <a:ea typeface="+mn-ea"/>
              <a:cs typeface="+mn-cs"/>
            </a:defRPr>
          </a:pPr>
          <a:endParaRPr lang="lv-LV"/>
        </a:p>
      </c:txPr>
    </c:title>
    <c:autoTitleDeleted val="0"/>
    <c:plotArea>
      <c:layout/>
      <c:barChart>
        <c:barDir val="col"/>
        <c:grouping val="clustered"/>
        <c:varyColors val="0"/>
        <c:ser>
          <c:idx val="0"/>
          <c:order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lang="en-US" sz="900" b="0" i="0" u="none" strike="noStrike" kern="1200" baseline="0">
                    <a:solidFill>
                      <a:schemeClr val="accent1">
                        <a:lumMod val="90000"/>
                        <a:lumOff val="10000"/>
                      </a:schemeClr>
                    </a:solidFill>
                    <a:latin typeface="+mn-lt"/>
                    <a:ea typeface="+mn-ea"/>
                    <a:cs typeface="+mn-cs"/>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Bezalkoholiskie!$H$67:$H$69</c:f>
              <c:strCache>
                <c:ptCount val="3"/>
                <c:pt idx="0">
                  <c:v>2020.gada 
4 mēneši</c:v>
                </c:pt>
                <c:pt idx="1">
                  <c:v>2021.gada 
4 mēneši</c:v>
                </c:pt>
                <c:pt idx="2">
                  <c:v>2022.gada 
4 mēneši</c:v>
                </c:pt>
              </c:strCache>
            </c:strRef>
          </c:cat>
          <c:val>
            <c:numRef>
              <c:f>Bezalkoholiskie!$J$67:$J$69</c:f>
              <c:numCache>
                <c:formatCode>#\ ##0.0</c:formatCode>
                <c:ptCount val="3"/>
                <c:pt idx="0">
                  <c:v>34328.739710000002</c:v>
                </c:pt>
                <c:pt idx="1">
                  <c:v>37071.541769999996</c:v>
                </c:pt>
                <c:pt idx="2">
                  <c:v>29093.204270000002</c:v>
                </c:pt>
              </c:numCache>
            </c:numRef>
          </c:val>
          <c:extLst>
            <c:ext xmlns:c16="http://schemas.microsoft.com/office/drawing/2014/chart" uri="{C3380CC4-5D6E-409C-BE32-E72D297353CC}">
              <c16:uniqueId val="{00000000-8248-4472-AB39-50141B0AD1B1}"/>
            </c:ext>
          </c:extLst>
        </c:ser>
        <c:dLbls>
          <c:showLegendKey val="0"/>
          <c:showVal val="0"/>
          <c:showCatName val="0"/>
          <c:showSerName val="0"/>
          <c:showPercent val="0"/>
          <c:showBubbleSize val="0"/>
        </c:dLbls>
        <c:gapWidth val="100"/>
        <c:overlap val="-24"/>
        <c:axId val="621071119"/>
        <c:axId val="593963935"/>
      </c:barChart>
      <c:catAx>
        <c:axId val="621071119"/>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lgn="ctr">
              <a:defRPr lang="en-US" sz="900" b="0" i="0" u="none" strike="noStrike" kern="1200" baseline="0">
                <a:solidFill>
                  <a:schemeClr val="accent1">
                    <a:lumMod val="90000"/>
                    <a:lumOff val="10000"/>
                  </a:schemeClr>
                </a:solidFill>
                <a:latin typeface="+mn-lt"/>
                <a:ea typeface="+mn-ea"/>
                <a:cs typeface="+mn-cs"/>
              </a:defRPr>
            </a:pPr>
            <a:endParaRPr lang="lv-LV"/>
          </a:p>
        </c:txPr>
        <c:crossAx val="593963935"/>
        <c:crosses val="autoZero"/>
        <c:auto val="1"/>
        <c:lblAlgn val="ctr"/>
        <c:lblOffset val="100"/>
        <c:noMultiLvlLbl val="0"/>
      </c:catAx>
      <c:valAx>
        <c:axId val="593963935"/>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lang="en-US" sz="900" b="0" i="1" u="none" strike="noStrike" kern="1200" baseline="0">
                    <a:solidFill>
                      <a:schemeClr val="accent1">
                        <a:lumMod val="90000"/>
                        <a:lumOff val="10000"/>
                      </a:schemeClr>
                    </a:solidFill>
                    <a:latin typeface="+mn-lt"/>
                    <a:ea typeface="+mn-ea"/>
                    <a:cs typeface="+mn-cs"/>
                  </a:defRPr>
                </a:pPr>
                <a:r>
                  <a:rPr lang="lv-LV" sz="900" i="1">
                    <a:solidFill>
                      <a:schemeClr val="accent1">
                        <a:lumMod val="90000"/>
                        <a:lumOff val="10000"/>
                      </a:schemeClr>
                    </a:solidFill>
                  </a:rPr>
                  <a:t>tūkst.litri</a:t>
                </a:r>
              </a:p>
            </c:rich>
          </c:tx>
          <c:overlay val="0"/>
          <c:spPr>
            <a:noFill/>
            <a:ln>
              <a:noFill/>
            </a:ln>
            <a:effectLst/>
          </c:spPr>
          <c:txPr>
            <a:bodyPr rot="-5400000" spcFirstLastPara="1" vertOverflow="ellipsis" vert="horz" wrap="square" anchor="ctr" anchorCtr="1"/>
            <a:lstStyle/>
            <a:p>
              <a:pPr>
                <a:defRPr lang="en-US" sz="900" b="0" i="1" u="none" strike="noStrike" kern="1200" baseline="0">
                  <a:solidFill>
                    <a:schemeClr val="accent1">
                      <a:lumMod val="90000"/>
                      <a:lumOff val="10000"/>
                    </a:schemeClr>
                  </a:solidFill>
                  <a:latin typeface="+mn-lt"/>
                  <a:ea typeface="+mn-ea"/>
                  <a:cs typeface="+mn-cs"/>
                </a:defRPr>
              </a:pPr>
              <a:endParaRPr lang="lv-LV"/>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accent1">
                    <a:lumMod val="90000"/>
                    <a:lumOff val="10000"/>
                  </a:schemeClr>
                </a:solidFill>
                <a:latin typeface="+mn-lt"/>
                <a:ea typeface="+mn-ea"/>
                <a:cs typeface="+mn-cs"/>
              </a:defRPr>
            </a:pPr>
            <a:endParaRPr lang="lv-LV"/>
          </a:p>
        </c:txPr>
        <c:crossAx val="6210711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000" b="0" i="0" u="none" strike="noStrike" kern="1200" baseline="0">
          <a:solidFill>
            <a:schemeClr val="accent6"/>
          </a:solidFill>
          <a:latin typeface="+mn-lt"/>
          <a:ea typeface="+mn-ea"/>
          <a:cs typeface="+mn-cs"/>
        </a:defRPr>
      </a:pPr>
      <a:endParaRPr lang="lv-LV"/>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dirty="0"/>
              <a:t>Aprēķināts</a:t>
            </a:r>
            <a:r>
              <a:rPr lang="lv-LV" baseline="0" dirty="0"/>
              <a:t> akcīzes nodoklis - </a:t>
            </a:r>
            <a:r>
              <a:rPr lang="lv-LV" b="1" baseline="0" dirty="0">
                <a:effectLst>
                  <a:outerShdw blurRad="38100" dist="38100" dir="2700000" algn="tl">
                    <a:srgbClr val="000000">
                      <a:alpha val="43137"/>
                    </a:srgbClr>
                  </a:outerShdw>
                </a:effectLst>
              </a:rPr>
              <a:t>Kafija</a:t>
            </a:r>
            <a:r>
              <a:rPr lang="lv-LV" baseline="0" dirty="0"/>
              <a:t> </a:t>
            </a:r>
            <a:r>
              <a:rPr lang="lv-LV" i="1" baseline="0" dirty="0"/>
              <a:t>tūkst. EUR</a:t>
            </a:r>
            <a:endParaRPr lang="lv-LV" i="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lineChart>
        <c:grouping val="standard"/>
        <c:varyColors val="0"/>
        <c:ser>
          <c:idx val="3"/>
          <c:order val="3"/>
          <c:tx>
            <c:strRef>
              <c:f>'Kafija '!$A$34</c:f>
              <c:strCache>
                <c:ptCount val="1"/>
                <c:pt idx="0">
                  <c:v>2020.gads</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cat>
            <c:strRef>
              <c:f>'Kafija '!$B$30:$M$30</c:f>
              <c:strCache>
                <c:ptCount val="12"/>
                <c:pt idx="0">
                  <c:v>Janvāris</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f>'Kafija '!$B$34:$M$34</c:f>
              <c:numCache>
                <c:formatCode>#\ ##0.0</c:formatCode>
                <c:ptCount val="12"/>
                <c:pt idx="0">
                  <c:v>730.90842000000009</c:v>
                </c:pt>
                <c:pt idx="1">
                  <c:v>675.48771999999997</c:v>
                </c:pt>
                <c:pt idx="2">
                  <c:v>786.19593999999995</c:v>
                </c:pt>
                <c:pt idx="3">
                  <c:v>629.8383</c:v>
                </c:pt>
                <c:pt idx="4">
                  <c:v>744.34904000000006</c:v>
                </c:pt>
                <c:pt idx="5">
                  <c:v>731.89608999999996</c:v>
                </c:pt>
                <c:pt idx="6">
                  <c:v>760.42142000000001</c:v>
                </c:pt>
                <c:pt idx="7">
                  <c:v>661.13132999999993</c:v>
                </c:pt>
                <c:pt idx="8">
                  <c:v>793.84285999999997</c:v>
                </c:pt>
                <c:pt idx="9">
                  <c:v>838.92246999999998</c:v>
                </c:pt>
                <c:pt idx="10">
                  <c:v>748.59289000000001</c:v>
                </c:pt>
                <c:pt idx="11">
                  <c:v>811.19078999999999</c:v>
                </c:pt>
              </c:numCache>
            </c:numRef>
          </c:val>
          <c:smooth val="0"/>
          <c:extLst>
            <c:ext xmlns:c16="http://schemas.microsoft.com/office/drawing/2014/chart" uri="{C3380CC4-5D6E-409C-BE32-E72D297353CC}">
              <c16:uniqueId val="{00000000-AC09-43C8-AB52-416D1541EA47}"/>
            </c:ext>
          </c:extLst>
        </c:ser>
        <c:ser>
          <c:idx val="4"/>
          <c:order val="4"/>
          <c:tx>
            <c:strRef>
              <c:f>'Kafija '!$A$35</c:f>
              <c:strCache>
                <c:ptCount val="1"/>
                <c:pt idx="0">
                  <c:v>2021.gads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'Kafija '!$B$30:$M$30</c:f>
              <c:strCache>
                <c:ptCount val="12"/>
                <c:pt idx="0">
                  <c:v>Janvāris</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f>'Kafija '!$B$35:$M$35</c:f>
              <c:numCache>
                <c:formatCode>#\ ##0.0</c:formatCode>
                <c:ptCount val="12"/>
                <c:pt idx="0">
                  <c:v>677.61041</c:v>
                </c:pt>
                <c:pt idx="1">
                  <c:v>762.39251999999999</c:v>
                </c:pt>
                <c:pt idx="2">
                  <c:v>768.01927000000001</c:v>
                </c:pt>
                <c:pt idx="3">
                  <c:v>648.79817000000003</c:v>
                </c:pt>
                <c:pt idx="4">
                  <c:v>769.58094999999992</c:v>
                </c:pt>
                <c:pt idx="5">
                  <c:v>712.92178999999999</c:v>
                </c:pt>
                <c:pt idx="6">
                  <c:v>718.99047999999993</c:v>
                </c:pt>
                <c:pt idx="7">
                  <c:v>916.96420999999998</c:v>
                </c:pt>
                <c:pt idx="8">
                  <c:v>825.43306999999993</c:v>
                </c:pt>
                <c:pt idx="9">
                  <c:v>691.69382999999993</c:v>
                </c:pt>
                <c:pt idx="10">
                  <c:v>689.22243999999989</c:v>
                </c:pt>
                <c:pt idx="11">
                  <c:v>776.65966000000003</c:v>
                </c:pt>
              </c:numCache>
            </c:numRef>
          </c:val>
          <c:smooth val="0"/>
          <c:extLst>
            <c:ext xmlns:c16="http://schemas.microsoft.com/office/drawing/2014/chart" uri="{C3380CC4-5D6E-409C-BE32-E72D297353CC}">
              <c16:uniqueId val="{00000001-AC09-43C8-AB52-416D1541EA47}"/>
            </c:ext>
          </c:extLst>
        </c:ser>
        <c:ser>
          <c:idx val="5"/>
          <c:order val="5"/>
          <c:tx>
            <c:strRef>
              <c:f>'Kafija '!$A$36</c:f>
              <c:strCache>
                <c:ptCount val="1"/>
                <c:pt idx="0">
                  <c:v>2022.gads</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'Kafija '!$B$30:$M$30</c:f>
              <c:strCache>
                <c:ptCount val="12"/>
                <c:pt idx="0">
                  <c:v>Janvāris</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f>'Kafija '!$B$36:$E$36</c:f>
              <c:numCache>
                <c:formatCode>#\ ##0.0</c:formatCode>
                <c:ptCount val="4"/>
                <c:pt idx="0">
                  <c:v>674.31703000000005</c:v>
                </c:pt>
                <c:pt idx="1">
                  <c:v>655.99413000000004</c:v>
                </c:pt>
                <c:pt idx="2">
                  <c:v>830.49883999999997</c:v>
                </c:pt>
                <c:pt idx="3">
                  <c:v>743.47834</c:v>
                </c:pt>
              </c:numCache>
            </c:numRef>
          </c:val>
          <c:smooth val="0"/>
          <c:extLst>
            <c:ext xmlns:c16="http://schemas.microsoft.com/office/drawing/2014/chart" uri="{C3380CC4-5D6E-409C-BE32-E72D297353CC}">
              <c16:uniqueId val="{00000002-AC09-43C8-AB52-416D1541EA47}"/>
            </c:ext>
          </c:extLst>
        </c:ser>
        <c:dLbls>
          <c:showLegendKey val="0"/>
          <c:showVal val="0"/>
          <c:showCatName val="0"/>
          <c:showSerName val="0"/>
          <c:showPercent val="0"/>
          <c:showBubbleSize val="0"/>
        </c:dLbls>
        <c:marker val="1"/>
        <c:smooth val="0"/>
        <c:axId val="1174625663"/>
        <c:axId val="1174628575"/>
        <c:extLst>
          <c:ext xmlns:c15="http://schemas.microsoft.com/office/drawing/2012/chart" uri="{02D57815-91ED-43cb-92C2-25804820EDAC}">
            <c15:filteredLineSeries>
              <c15:ser>
                <c:idx val="0"/>
                <c:order val="0"/>
                <c:tx>
                  <c:strRef>
                    <c:extLst>
                      <c:ext uri="{02D57815-91ED-43cb-92C2-25804820EDAC}">
                        <c15:formulaRef>
                          <c15:sqref>'Kafija '!$A$31</c15:sqref>
                        </c15:formulaRef>
                      </c:ext>
                    </c:extLst>
                    <c:strCache>
                      <c:ptCount val="1"/>
                      <c:pt idx="0">
                        <c:v>2017.gads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extLst>
                      <c:ext uri="{02D57815-91ED-43cb-92C2-25804820EDAC}">
                        <c15:formulaRef>
                          <c15:sqref>'Kafija '!$B$30:$M$30</c15:sqref>
                        </c15:formulaRef>
                      </c:ext>
                    </c:extLst>
                    <c:strCache>
                      <c:ptCount val="12"/>
                      <c:pt idx="0">
                        <c:v>Janvāris</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extLst>
                      <c:ext uri="{02D57815-91ED-43cb-92C2-25804820EDAC}">
                        <c15:formulaRef>
                          <c15:sqref>'Kafija '!$B$31:$M$31</c15:sqref>
                        </c15:formulaRef>
                      </c:ext>
                    </c:extLst>
                    <c:numCache>
                      <c:formatCode>#\ ##0.0</c:formatCode>
                      <c:ptCount val="12"/>
                      <c:pt idx="0">
                        <c:v>454.79919999999998</c:v>
                      </c:pt>
                      <c:pt idx="1">
                        <c:v>470.96361999999999</c:v>
                      </c:pt>
                      <c:pt idx="2">
                        <c:v>651.37831000000006</c:v>
                      </c:pt>
                      <c:pt idx="3">
                        <c:v>587.84225000000004</c:v>
                      </c:pt>
                      <c:pt idx="4">
                        <c:v>508.90457000000004</c:v>
                      </c:pt>
                      <c:pt idx="5">
                        <c:v>540.44044999999994</c:v>
                      </c:pt>
                      <c:pt idx="6">
                        <c:v>675.06336999999996</c:v>
                      </c:pt>
                      <c:pt idx="7">
                        <c:v>638.99857999999995</c:v>
                      </c:pt>
                      <c:pt idx="8">
                        <c:v>621.66238999999996</c:v>
                      </c:pt>
                      <c:pt idx="9">
                        <c:v>693.45399999999995</c:v>
                      </c:pt>
                      <c:pt idx="10">
                        <c:v>602.89588000000003</c:v>
                      </c:pt>
                      <c:pt idx="11">
                        <c:v>634.19868000000008</c:v>
                      </c:pt>
                    </c:numCache>
                  </c:numRef>
                </c:val>
                <c:smooth val="0"/>
                <c:extLst>
                  <c:ext xmlns:c16="http://schemas.microsoft.com/office/drawing/2014/chart" uri="{C3380CC4-5D6E-409C-BE32-E72D297353CC}">
                    <c16:uniqueId val="{00000003-AC09-43C8-AB52-416D1541EA47}"/>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'Kafija '!$A$32</c15:sqref>
                        </c15:formulaRef>
                      </c:ext>
                    </c:extLst>
                    <c:strCache>
                      <c:ptCount val="1"/>
                      <c:pt idx="0">
                        <c:v>2018.gads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extLst xmlns:c15="http://schemas.microsoft.com/office/drawing/2012/chart">
                      <c:ext xmlns:c15="http://schemas.microsoft.com/office/drawing/2012/chart" uri="{02D57815-91ED-43cb-92C2-25804820EDAC}">
                        <c15:formulaRef>
                          <c15:sqref>'Kafija '!$B$30:$M$30</c15:sqref>
                        </c15:formulaRef>
                      </c:ext>
                    </c:extLst>
                    <c:strCache>
                      <c:ptCount val="12"/>
                      <c:pt idx="0">
                        <c:v>Janvāris</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extLst xmlns:c15="http://schemas.microsoft.com/office/drawing/2012/chart">
                      <c:ext xmlns:c15="http://schemas.microsoft.com/office/drawing/2012/chart" uri="{02D57815-91ED-43cb-92C2-25804820EDAC}">
                        <c15:formulaRef>
                          <c15:sqref>'Kafija '!$B$32:$M$32</c15:sqref>
                        </c15:formulaRef>
                      </c:ext>
                    </c:extLst>
                    <c:numCache>
                      <c:formatCode>#\ ##0.0</c:formatCode>
                      <c:ptCount val="12"/>
                      <c:pt idx="0">
                        <c:v>517.45425</c:v>
                      </c:pt>
                      <c:pt idx="1">
                        <c:v>568.98606000000007</c:v>
                      </c:pt>
                      <c:pt idx="2">
                        <c:v>649.16214000000002</c:v>
                      </c:pt>
                      <c:pt idx="3">
                        <c:v>541.24239999999998</c:v>
                      </c:pt>
                      <c:pt idx="4">
                        <c:v>625.14122999999995</c:v>
                      </c:pt>
                      <c:pt idx="5">
                        <c:v>647.24589000000003</c:v>
                      </c:pt>
                      <c:pt idx="6">
                        <c:v>606.62181999999996</c:v>
                      </c:pt>
                      <c:pt idx="7">
                        <c:v>622.61890000000005</c:v>
                      </c:pt>
                      <c:pt idx="8">
                        <c:v>589.95943999999997</c:v>
                      </c:pt>
                      <c:pt idx="9">
                        <c:v>705.08391000000006</c:v>
                      </c:pt>
                      <c:pt idx="10">
                        <c:v>698.72172</c:v>
                      </c:pt>
                      <c:pt idx="11">
                        <c:v>759.12949000000003</c:v>
                      </c:pt>
                    </c:numCache>
                  </c:numRef>
                </c:val>
                <c:smooth val="0"/>
                <c:extLst xmlns:c15="http://schemas.microsoft.com/office/drawing/2012/chart">
                  <c:ext xmlns:c16="http://schemas.microsoft.com/office/drawing/2014/chart" uri="{C3380CC4-5D6E-409C-BE32-E72D297353CC}">
                    <c16:uniqueId val="{00000004-AC09-43C8-AB52-416D1541EA47}"/>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'Kafija '!$A$33</c15:sqref>
                        </c15:formulaRef>
                      </c:ext>
                    </c:extLst>
                    <c:strCache>
                      <c:ptCount val="1"/>
                      <c:pt idx="0">
                        <c:v>2019.gads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extLst xmlns:c15="http://schemas.microsoft.com/office/drawing/2012/chart">
                      <c:ext xmlns:c15="http://schemas.microsoft.com/office/drawing/2012/chart" uri="{02D57815-91ED-43cb-92C2-25804820EDAC}">
                        <c15:formulaRef>
                          <c15:sqref>'Kafija '!$B$30:$M$30</c15:sqref>
                        </c15:formulaRef>
                      </c:ext>
                    </c:extLst>
                    <c:strCache>
                      <c:ptCount val="12"/>
                      <c:pt idx="0">
                        <c:v>Janvāris</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extLst xmlns:c15="http://schemas.microsoft.com/office/drawing/2012/chart">
                      <c:ext xmlns:c15="http://schemas.microsoft.com/office/drawing/2012/chart" uri="{02D57815-91ED-43cb-92C2-25804820EDAC}">
                        <c15:formulaRef>
                          <c15:sqref>'Kafija '!$B$33:$M$33</c15:sqref>
                        </c15:formulaRef>
                      </c:ext>
                    </c:extLst>
                    <c:numCache>
                      <c:formatCode>#\ ##0.0</c:formatCode>
                      <c:ptCount val="12"/>
                      <c:pt idx="0">
                        <c:v>657.69393000000002</c:v>
                      </c:pt>
                      <c:pt idx="1">
                        <c:v>583.41903000000002</c:v>
                      </c:pt>
                      <c:pt idx="2">
                        <c:v>630.98762999999997</c:v>
                      </c:pt>
                      <c:pt idx="3">
                        <c:v>616.69841000000008</c:v>
                      </c:pt>
                      <c:pt idx="4">
                        <c:v>649.99324000000001</c:v>
                      </c:pt>
                      <c:pt idx="5">
                        <c:v>471.25415999999996</c:v>
                      </c:pt>
                      <c:pt idx="6">
                        <c:v>686.53362000000004</c:v>
                      </c:pt>
                      <c:pt idx="7">
                        <c:v>694.19075999999995</c:v>
                      </c:pt>
                      <c:pt idx="8">
                        <c:v>695.97306000000003</c:v>
                      </c:pt>
                      <c:pt idx="9">
                        <c:v>785.27715000000001</c:v>
                      </c:pt>
                      <c:pt idx="10">
                        <c:v>692.86381999999992</c:v>
                      </c:pt>
                      <c:pt idx="11">
                        <c:v>785.59807999999998</c:v>
                      </c:pt>
                    </c:numCache>
                  </c:numRef>
                </c:val>
                <c:smooth val="0"/>
                <c:extLst xmlns:c15="http://schemas.microsoft.com/office/drawing/2012/chart">
                  <c:ext xmlns:c16="http://schemas.microsoft.com/office/drawing/2014/chart" uri="{C3380CC4-5D6E-409C-BE32-E72D297353CC}">
                    <c16:uniqueId val="{00000005-AC09-43C8-AB52-416D1541EA47}"/>
                  </c:ext>
                </c:extLst>
              </c15:ser>
            </c15:filteredLineSeries>
          </c:ext>
        </c:extLst>
      </c:lineChart>
      <c:catAx>
        <c:axId val="1174625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1174628575"/>
        <c:crosses val="autoZero"/>
        <c:auto val="1"/>
        <c:lblAlgn val="ctr"/>
        <c:lblOffset val="100"/>
        <c:noMultiLvlLbl val="0"/>
      </c:catAx>
      <c:valAx>
        <c:axId val="1174628575"/>
        <c:scaling>
          <c:orientation val="minMax"/>
          <c:min val="3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1" u="none" strike="noStrike" kern="1200" baseline="0">
                    <a:solidFill>
                      <a:schemeClr val="tx1">
                        <a:lumMod val="65000"/>
                        <a:lumOff val="35000"/>
                      </a:schemeClr>
                    </a:solidFill>
                    <a:latin typeface="+mn-lt"/>
                    <a:ea typeface="+mn-ea"/>
                    <a:cs typeface="+mn-cs"/>
                  </a:defRPr>
                </a:pPr>
                <a:r>
                  <a:rPr lang="lv-LV" i="1" dirty="0"/>
                  <a:t>tūkst. EUR</a:t>
                </a:r>
              </a:p>
            </c:rich>
          </c:tx>
          <c:overlay val="0"/>
          <c:spPr>
            <a:noFill/>
            <a:ln>
              <a:noFill/>
            </a:ln>
            <a:effectLst/>
          </c:spPr>
          <c:txPr>
            <a:bodyPr rot="-5400000" spcFirstLastPara="1" vertOverflow="ellipsis" vert="horz" wrap="square" anchor="ctr" anchorCtr="1"/>
            <a:lstStyle/>
            <a:p>
              <a:pPr>
                <a:defRPr sz="1000" b="0" i="1" u="none" strike="noStrike" kern="1200" baseline="0">
                  <a:solidFill>
                    <a:schemeClr val="tx1">
                      <a:lumMod val="65000"/>
                      <a:lumOff val="35000"/>
                    </a:schemeClr>
                  </a:solidFill>
                  <a:latin typeface="+mn-lt"/>
                  <a:ea typeface="+mn-ea"/>
                  <a:cs typeface="+mn-cs"/>
                </a:defRPr>
              </a:pPr>
              <a:endParaRPr lang="lv-LV"/>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11746256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lang="en-US" sz="1000" b="0" i="0" u="none" strike="noStrike" kern="1200" baseline="0">
                <a:solidFill>
                  <a:schemeClr val="accent1">
                    <a:lumMod val="90000"/>
                    <a:lumOff val="10000"/>
                  </a:schemeClr>
                </a:solidFill>
                <a:latin typeface="+mn-lt"/>
                <a:ea typeface="+mn-ea"/>
                <a:cs typeface="+mn-cs"/>
              </a:defRPr>
            </a:pPr>
            <a:r>
              <a:rPr lang="lv-LV" sz="1000" dirty="0">
                <a:solidFill>
                  <a:schemeClr val="accent1">
                    <a:lumMod val="90000"/>
                    <a:lumOff val="10000"/>
                  </a:schemeClr>
                </a:solidFill>
              </a:rPr>
              <a:t>Patēriņam Latvijā nodotā </a:t>
            </a:r>
            <a:r>
              <a:rPr lang="lv-LV" sz="1000" b="1" dirty="0">
                <a:solidFill>
                  <a:schemeClr val="accent1">
                    <a:lumMod val="90000"/>
                    <a:lumOff val="10000"/>
                  </a:schemeClr>
                </a:solidFill>
                <a:effectLst>
                  <a:outerShdw blurRad="38100" dist="38100" dir="2700000" algn="tl">
                    <a:srgbClr val="000000">
                      <a:alpha val="43137"/>
                    </a:srgbClr>
                  </a:outerShdw>
                </a:effectLst>
              </a:rPr>
              <a:t>kafija</a:t>
            </a:r>
            <a:r>
              <a:rPr lang="lv-LV" sz="1000" dirty="0">
                <a:solidFill>
                  <a:schemeClr val="accent1">
                    <a:lumMod val="90000"/>
                    <a:lumOff val="10000"/>
                  </a:schemeClr>
                </a:solidFill>
              </a:rPr>
              <a:t>, </a:t>
            </a:r>
            <a:r>
              <a:rPr lang="lv-LV" sz="1000" i="1" dirty="0">
                <a:solidFill>
                  <a:schemeClr val="accent1">
                    <a:lumMod val="90000"/>
                    <a:lumOff val="10000"/>
                  </a:schemeClr>
                </a:solidFill>
              </a:rPr>
              <a:t>tūkst. kg</a:t>
            </a:r>
          </a:p>
        </c:rich>
      </c:tx>
      <c:overlay val="0"/>
      <c:spPr>
        <a:noFill/>
        <a:ln>
          <a:noFill/>
        </a:ln>
        <a:effectLst/>
      </c:spPr>
      <c:txPr>
        <a:bodyPr rot="0" spcFirstLastPara="1" vertOverflow="ellipsis" vert="horz" wrap="square" anchor="ctr" anchorCtr="1"/>
        <a:lstStyle/>
        <a:p>
          <a:pPr>
            <a:defRPr lang="en-US" sz="1000" b="0" i="0" u="none" strike="noStrike" kern="1200" baseline="0">
              <a:solidFill>
                <a:schemeClr val="accent1">
                  <a:lumMod val="90000"/>
                  <a:lumOff val="10000"/>
                </a:schemeClr>
              </a:solidFill>
              <a:latin typeface="+mn-lt"/>
              <a:ea typeface="+mn-ea"/>
              <a:cs typeface="+mn-cs"/>
            </a:defRPr>
          </a:pPr>
          <a:endParaRPr lang="lv-LV"/>
        </a:p>
      </c:txPr>
    </c:title>
    <c:autoTitleDeleted val="0"/>
    <c:plotArea>
      <c:layout/>
      <c:barChart>
        <c:barDir val="col"/>
        <c:grouping val="clustered"/>
        <c:varyColors val="0"/>
        <c:ser>
          <c:idx val="0"/>
          <c:order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lang="en-US" sz="1000" b="0" i="0" u="none" strike="noStrike" kern="1200" baseline="0">
                    <a:solidFill>
                      <a:schemeClr val="accent1">
                        <a:lumMod val="90000"/>
                        <a:lumOff val="10000"/>
                      </a:schemeClr>
                    </a:solidFill>
                    <a:latin typeface="+mn-lt"/>
                    <a:ea typeface="+mn-ea"/>
                    <a:cs typeface="+mn-cs"/>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'Kafija '!$I$66:$I$68</c:f>
              <c:strCache>
                <c:ptCount val="3"/>
                <c:pt idx="0">
                  <c:v>2020.gada 
4 mēneši</c:v>
                </c:pt>
                <c:pt idx="1">
                  <c:v>2021.gada 
4 mēneši</c:v>
                </c:pt>
                <c:pt idx="2">
                  <c:v>2022.gada 
4 mēneši</c:v>
                </c:pt>
              </c:strCache>
            </c:strRef>
          </c:cat>
          <c:val>
            <c:numRef>
              <c:f>'Kafija '!$K$66:$K$68</c:f>
              <c:numCache>
                <c:formatCode>#\ ##0.0</c:formatCode>
                <c:ptCount val="3"/>
                <c:pt idx="0">
                  <c:v>1983.5762100000002</c:v>
                </c:pt>
                <c:pt idx="1">
                  <c:v>2007.7449399999998</c:v>
                </c:pt>
                <c:pt idx="2">
                  <c:v>2041.1048800000001</c:v>
                </c:pt>
              </c:numCache>
            </c:numRef>
          </c:val>
          <c:extLst>
            <c:ext xmlns:c16="http://schemas.microsoft.com/office/drawing/2014/chart" uri="{C3380CC4-5D6E-409C-BE32-E72D297353CC}">
              <c16:uniqueId val="{00000000-8301-4043-B7DA-B7926F387243}"/>
            </c:ext>
          </c:extLst>
        </c:ser>
        <c:dLbls>
          <c:dLblPos val="inEnd"/>
          <c:showLegendKey val="0"/>
          <c:showVal val="1"/>
          <c:showCatName val="0"/>
          <c:showSerName val="0"/>
          <c:showPercent val="0"/>
          <c:showBubbleSize val="0"/>
        </c:dLbls>
        <c:gapWidth val="100"/>
        <c:overlap val="-24"/>
        <c:axId val="668424399"/>
        <c:axId val="456453951"/>
      </c:barChart>
      <c:catAx>
        <c:axId val="668424399"/>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accent1">
                    <a:lumMod val="90000"/>
                    <a:lumOff val="10000"/>
                  </a:schemeClr>
                </a:solidFill>
                <a:latin typeface="+mn-lt"/>
                <a:ea typeface="+mn-ea"/>
                <a:cs typeface="+mn-cs"/>
              </a:defRPr>
            </a:pPr>
            <a:endParaRPr lang="lv-LV"/>
          </a:p>
        </c:txPr>
        <c:crossAx val="456453951"/>
        <c:crosses val="autoZero"/>
        <c:auto val="1"/>
        <c:lblAlgn val="ctr"/>
        <c:lblOffset val="100"/>
        <c:noMultiLvlLbl val="0"/>
      </c:catAx>
      <c:valAx>
        <c:axId val="456453951"/>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lang="en-US" sz="1000" b="0" i="1" u="none" strike="noStrike" kern="1200" baseline="0">
                    <a:solidFill>
                      <a:schemeClr val="accent1">
                        <a:lumMod val="90000"/>
                        <a:lumOff val="10000"/>
                      </a:schemeClr>
                    </a:solidFill>
                    <a:latin typeface="+mn-lt"/>
                    <a:ea typeface="+mn-ea"/>
                    <a:cs typeface="+mn-cs"/>
                  </a:defRPr>
                </a:pPr>
                <a:r>
                  <a:rPr lang="lv-LV" i="1" dirty="0">
                    <a:solidFill>
                      <a:schemeClr val="accent1">
                        <a:lumMod val="90000"/>
                        <a:lumOff val="10000"/>
                      </a:schemeClr>
                    </a:solidFill>
                  </a:rPr>
                  <a:t>tūkst. kg</a:t>
                </a:r>
              </a:p>
            </c:rich>
          </c:tx>
          <c:overlay val="0"/>
          <c:spPr>
            <a:noFill/>
            <a:ln>
              <a:noFill/>
            </a:ln>
            <a:effectLst/>
          </c:spPr>
          <c:txPr>
            <a:bodyPr rot="-5400000" spcFirstLastPara="1" vertOverflow="ellipsis" vert="horz" wrap="square" anchor="ctr" anchorCtr="1"/>
            <a:lstStyle/>
            <a:p>
              <a:pPr>
                <a:defRPr lang="en-US" sz="1000" b="0" i="1" u="none" strike="noStrike" kern="1200" baseline="0">
                  <a:solidFill>
                    <a:schemeClr val="accent1">
                      <a:lumMod val="90000"/>
                      <a:lumOff val="10000"/>
                    </a:schemeClr>
                  </a:solidFill>
                  <a:latin typeface="+mn-lt"/>
                  <a:ea typeface="+mn-ea"/>
                  <a:cs typeface="+mn-cs"/>
                </a:defRPr>
              </a:pPr>
              <a:endParaRPr lang="lv-LV"/>
            </a:p>
          </c:txPr>
        </c:title>
        <c:numFmt formatCode="#\ ##0" sourceLinked="0"/>
        <c:majorTickMark val="none"/>
        <c:minorTickMark val="none"/>
        <c:tickLblPos val="nextTo"/>
        <c:spPr>
          <a:noFill/>
          <a:ln>
            <a:noFill/>
          </a:ln>
          <a:effectLst/>
        </c:spPr>
        <c:txPr>
          <a:bodyPr rot="-60000000" spcFirstLastPara="1" vertOverflow="ellipsis" vert="horz" wrap="square" anchor="ctr" anchorCtr="1"/>
          <a:lstStyle/>
          <a:p>
            <a:pPr>
              <a:defRPr lang="en-US" sz="1000" b="0" i="0" u="none" strike="noStrike" kern="1200" baseline="0">
                <a:solidFill>
                  <a:schemeClr val="accent1">
                    <a:lumMod val="90000"/>
                    <a:lumOff val="10000"/>
                  </a:schemeClr>
                </a:solidFill>
                <a:latin typeface="+mn-lt"/>
                <a:ea typeface="+mn-ea"/>
                <a:cs typeface="+mn-cs"/>
              </a:defRPr>
            </a:pPr>
            <a:endParaRPr lang="lv-LV"/>
          </a:p>
        </c:txPr>
        <c:crossAx val="668424399"/>
        <c:crosses val="autoZero"/>
        <c:crossBetween val="between"/>
      </c:valAx>
      <c:spPr>
        <a:noFill/>
        <a:ln>
          <a:noFill/>
        </a:ln>
        <a:effectLst/>
      </c:spPr>
    </c:plotArea>
    <c:plotVisOnly val="1"/>
    <c:dispBlanksAs val="gap"/>
    <c:showDLblsOverMax val="0"/>
  </c:chart>
  <c:spPr>
    <a:noFill/>
    <a:ln>
      <a:noFill/>
    </a:ln>
    <a:effectLst/>
  </c:spPr>
  <c:txPr>
    <a:bodyPr/>
    <a:lstStyle/>
    <a:p>
      <a:pPr>
        <a:defRPr lang="en-US" sz="1000" b="0" i="0" u="none" strike="noStrike" kern="1200" baseline="0">
          <a:solidFill>
            <a:schemeClr val="accent6"/>
          </a:solidFill>
          <a:latin typeface="+mn-lt"/>
          <a:ea typeface="+mn-ea"/>
          <a:cs typeface="+mn-cs"/>
        </a:defRPr>
      </a:pPr>
      <a:endParaRPr lang="lv-LV"/>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b="0" i="0" dirty="0"/>
              <a:t>Akcīzes nodokļa likmes - </a:t>
            </a:r>
            <a:r>
              <a:rPr lang="lv-LV" b="1" i="0" u="sng" dirty="0"/>
              <a:t>Vīns un raudzētie dzērieni</a:t>
            </a:r>
          </a:p>
        </c:rich>
      </c:tx>
      <c:layout>
        <c:manualLayout>
          <c:xMode val="edge"/>
          <c:yMode val="edge"/>
          <c:x val="0.1946053777214877"/>
          <c:y val="4.192423491455608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8.6077517490683486E-2"/>
          <c:y val="0.20114695340501793"/>
          <c:w val="0.88110207612962943"/>
          <c:h val="0.602564464388188"/>
        </c:manualLayout>
      </c:layout>
      <c:lineChart>
        <c:grouping val="standard"/>
        <c:varyColors val="0"/>
        <c:ser>
          <c:idx val="1"/>
          <c:order val="0"/>
          <c:tx>
            <c:strRef>
              <c:f>'LT, LV, EE_Likmes'!$A$9</c:f>
              <c:strCache>
                <c:ptCount val="1"/>
                <c:pt idx="0">
                  <c:v>Latvija</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C00000"/>
                    </a:solidFill>
                    <a:latin typeface="+mn-lt"/>
                    <a:ea typeface="+mn-ea"/>
                    <a:cs typeface="+mn-cs"/>
                  </a:defRPr>
                </a:pPr>
                <a:endParaRPr lang="lv-LV"/>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'LT, LV, EE_Likmes'!$I$31:$P$31</c:f>
              <c:strCache>
                <c:ptCount val="8"/>
                <c:pt idx="0">
                  <c:v>2015.gads</c:v>
                </c:pt>
                <c:pt idx="1">
                  <c:v>2016.gads</c:v>
                </c:pt>
                <c:pt idx="2">
                  <c:v>2017.gads</c:v>
                </c:pt>
                <c:pt idx="3">
                  <c:v>2018.gads</c:v>
                </c:pt>
                <c:pt idx="4">
                  <c:v>2019.gads</c:v>
                </c:pt>
                <c:pt idx="5">
                  <c:v>2020.gads</c:v>
                </c:pt>
                <c:pt idx="6">
                  <c:v>2021.gads</c:v>
                </c:pt>
                <c:pt idx="7">
                  <c:v>2022.gads</c:v>
                </c:pt>
              </c:strCache>
            </c:strRef>
          </c:cat>
          <c:val>
            <c:numRef>
              <c:f>'LT, LV, EE_Likmes'!$I$35:$P$35</c:f>
              <c:numCache>
                <c:formatCode>#,##0</c:formatCode>
                <c:ptCount val="8"/>
                <c:pt idx="0">
                  <c:v>70</c:v>
                </c:pt>
                <c:pt idx="1">
                  <c:v>74</c:v>
                </c:pt>
                <c:pt idx="2">
                  <c:v>78</c:v>
                </c:pt>
                <c:pt idx="3" formatCode="General">
                  <c:v>92</c:v>
                </c:pt>
                <c:pt idx="4" formatCode="General">
                  <c:v>101</c:v>
                </c:pt>
                <c:pt idx="5" formatCode="General">
                  <c:v>106</c:v>
                </c:pt>
                <c:pt idx="6" formatCode="General">
                  <c:v>111</c:v>
                </c:pt>
                <c:pt idx="7" formatCode="General">
                  <c:v>111</c:v>
                </c:pt>
              </c:numCache>
            </c:numRef>
          </c:val>
          <c:smooth val="0"/>
          <c:extLst>
            <c:ext xmlns:c16="http://schemas.microsoft.com/office/drawing/2014/chart" uri="{C3380CC4-5D6E-409C-BE32-E72D297353CC}">
              <c16:uniqueId val="{00000000-FD2C-44BC-94D6-E51046D3C009}"/>
            </c:ext>
          </c:extLst>
        </c:ser>
        <c:ser>
          <c:idx val="0"/>
          <c:order val="1"/>
          <c:tx>
            <c:strRef>
              <c:f>'LT, LV, EE_Likmes'!$A$10</c:f>
              <c:strCache>
                <c:ptCount val="1"/>
                <c:pt idx="0">
                  <c:v>Lietuva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dLbl>
              <c:idx val="1"/>
              <c:layout>
                <c:manualLayout>
                  <c:x val="-4.2338459584623019E-2"/>
                  <c:y val="-3.10275731662574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D2C-44BC-94D6-E51046D3C009}"/>
                </c:ext>
              </c:extLst>
            </c:dLbl>
            <c:dLbl>
              <c:idx val="4"/>
              <c:layout>
                <c:manualLayout>
                  <c:x val="-1.4863002977104819E-2"/>
                  <c:y val="2.810837790005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D2C-44BC-94D6-E51046D3C009}"/>
                </c:ext>
              </c:extLst>
            </c:dLbl>
            <c:dLbl>
              <c:idx val="7"/>
              <c:spPr>
                <a:noFill/>
                <a:ln>
                  <a:solidFill>
                    <a:srgbClr val="92D050"/>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6"/>
                      </a:solidFill>
                      <a:latin typeface="+mn-lt"/>
                      <a:ea typeface="+mn-ea"/>
                      <a:cs typeface="+mn-cs"/>
                    </a:defRPr>
                  </a:pPr>
                  <a:endParaRPr lang="lv-LV"/>
                </a:p>
              </c:txPr>
              <c:dLblPos val="t"/>
              <c:showLegendKey val="0"/>
              <c:showVal val="1"/>
              <c:showCatName val="0"/>
              <c:showSerName val="0"/>
              <c:showPercent val="0"/>
              <c:showBubbleSize val="0"/>
              <c:extLst>
                <c:ext xmlns:c16="http://schemas.microsoft.com/office/drawing/2014/chart" uri="{C3380CC4-5D6E-409C-BE32-E72D297353CC}">
                  <c16:uniqueId val="{0000000B-FD2C-44BC-94D6-E51046D3C00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6"/>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'LT, LV, EE_Likmes'!$I$31:$P$31</c:f>
              <c:strCache>
                <c:ptCount val="8"/>
                <c:pt idx="0">
                  <c:v>2015.gads</c:v>
                </c:pt>
                <c:pt idx="1">
                  <c:v>2016.gads</c:v>
                </c:pt>
                <c:pt idx="2">
                  <c:v>2017.gads</c:v>
                </c:pt>
                <c:pt idx="3">
                  <c:v>2018.gads</c:v>
                </c:pt>
                <c:pt idx="4">
                  <c:v>2019.gads</c:v>
                </c:pt>
                <c:pt idx="5">
                  <c:v>2020.gads</c:v>
                </c:pt>
                <c:pt idx="6">
                  <c:v>2021.gads</c:v>
                </c:pt>
                <c:pt idx="7">
                  <c:v>2022.gads</c:v>
                </c:pt>
              </c:strCache>
            </c:strRef>
          </c:cat>
          <c:val>
            <c:numRef>
              <c:f>'LT, LV, EE_Likmes'!$I$36:$P$36</c:f>
              <c:numCache>
                <c:formatCode>#,##0</c:formatCode>
                <c:ptCount val="8"/>
                <c:pt idx="0">
                  <c:v>72.12</c:v>
                </c:pt>
                <c:pt idx="1">
                  <c:v>77.89</c:v>
                </c:pt>
                <c:pt idx="2">
                  <c:v>164.67</c:v>
                </c:pt>
                <c:pt idx="3">
                  <c:v>164.67</c:v>
                </c:pt>
                <c:pt idx="4">
                  <c:v>164.67</c:v>
                </c:pt>
                <c:pt idx="5">
                  <c:v>164.67</c:v>
                </c:pt>
                <c:pt idx="6">
                  <c:v>164.67</c:v>
                </c:pt>
                <c:pt idx="7">
                  <c:v>181</c:v>
                </c:pt>
              </c:numCache>
            </c:numRef>
          </c:val>
          <c:smooth val="0"/>
          <c:extLst>
            <c:ext xmlns:c16="http://schemas.microsoft.com/office/drawing/2014/chart" uri="{C3380CC4-5D6E-409C-BE32-E72D297353CC}">
              <c16:uniqueId val="{00000003-FD2C-44BC-94D6-E51046D3C009}"/>
            </c:ext>
          </c:extLst>
        </c:ser>
        <c:ser>
          <c:idx val="2"/>
          <c:order val="2"/>
          <c:tx>
            <c:strRef>
              <c:f>'LT, LV, EE_Likmes'!$A$11</c:f>
              <c:strCache>
                <c:ptCount val="1"/>
                <c:pt idx="0">
                  <c:v>Igaunija</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1"/>
              <c:layout>
                <c:manualLayout>
                  <c:x val="-1.4863002977104647E-2"/>
                  <c:y val="2.63200970846386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D2C-44BC-94D6-E51046D3C009}"/>
                </c:ext>
              </c:extLst>
            </c:dLbl>
            <c:dLbl>
              <c:idx val="2"/>
              <c:layout>
                <c:manualLayout>
                  <c:x val="-1.9551647449377409E-2"/>
                  <c:y val="2.63200970846386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D2C-44BC-94D6-E51046D3C009}"/>
                </c:ext>
              </c:extLst>
            </c:dLbl>
            <c:dLbl>
              <c:idx val="3"/>
              <c:layout>
                <c:manualLayout>
                  <c:x val="-3.3617580866195686E-2"/>
                  <c:y val="4.06570146473625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D2C-44BC-94D6-E51046D3C009}"/>
                </c:ext>
              </c:extLst>
            </c:dLbl>
            <c:dLbl>
              <c:idx val="4"/>
              <c:layout>
                <c:manualLayout>
                  <c:x val="-3.8257616590902058E-2"/>
                  <c:y val="4.62474391624340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D2C-44BC-94D6-E51046D3C009}"/>
                </c:ext>
              </c:extLst>
            </c:dLbl>
            <c:dLbl>
              <c:idx val="5"/>
              <c:layout>
                <c:manualLayout>
                  <c:x val="-5.5425602905899568E-3"/>
                  <c:y val="2.95208543131384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D2C-44BC-94D6-E51046D3C00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5"/>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'LT, LV, EE_Likmes'!$I$31:$P$31</c:f>
              <c:strCache>
                <c:ptCount val="8"/>
                <c:pt idx="0">
                  <c:v>2015.gads</c:v>
                </c:pt>
                <c:pt idx="1">
                  <c:v>2016.gads</c:v>
                </c:pt>
                <c:pt idx="2">
                  <c:v>2017.gads</c:v>
                </c:pt>
                <c:pt idx="3">
                  <c:v>2018.gads</c:v>
                </c:pt>
                <c:pt idx="4">
                  <c:v>2019.gads</c:v>
                </c:pt>
                <c:pt idx="5">
                  <c:v>2020.gads</c:v>
                </c:pt>
                <c:pt idx="6">
                  <c:v>2021.gads</c:v>
                </c:pt>
                <c:pt idx="7">
                  <c:v>2022.gads</c:v>
                </c:pt>
              </c:strCache>
            </c:strRef>
          </c:cat>
          <c:val>
            <c:numRef>
              <c:f>'LT, LV, EE_Likmes'!$I$37:$P$37</c:f>
              <c:numCache>
                <c:formatCode>#,##0</c:formatCode>
                <c:ptCount val="8"/>
                <c:pt idx="0">
                  <c:v>97.37</c:v>
                </c:pt>
                <c:pt idx="1">
                  <c:v>111.98</c:v>
                </c:pt>
                <c:pt idx="2">
                  <c:v>123.18</c:v>
                </c:pt>
                <c:pt idx="3">
                  <c:v>147.82</c:v>
                </c:pt>
                <c:pt idx="4">
                  <c:v>147.82</c:v>
                </c:pt>
                <c:pt idx="5">
                  <c:v>147.82</c:v>
                </c:pt>
                <c:pt idx="6">
                  <c:v>147.82</c:v>
                </c:pt>
                <c:pt idx="7">
                  <c:v>147.82</c:v>
                </c:pt>
              </c:numCache>
            </c:numRef>
          </c:val>
          <c:smooth val="0"/>
          <c:extLst>
            <c:ext xmlns:c16="http://schemas.microsoft.com/office/drawing/2014/chart" uri="{C3380CC4-5D6E-409C-BE32-E72D297353CC}">
              <c16:uniqueId val="{00000009-FD2C-44BC-94D6-E51046D3C009}"/>
            </c:ext>
          </c:extLst>
        </c:ser>
        <c:dLbls>
          <c:showLegendKey val="0"/>
          <c:showVal val="1"/>
          <c:showCatName val="0"/>
          <c:showSerName val="0"/>
          <c:showPercent val="0"/>
          <c:showBubbleSize val="0"/>
        </c:dLbls>
        <c:marker val="1"/>
        <c:smooth val="0"/>
        <c:axId val="700319903"/>
        <c:axId val="700320319"/>
      </c:lineChart>
      <c:catAx>
        <c:axId val="700319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700320319"/>
        <c:crosses val="autoZero"/>
        <c:auto val="1"/>
        <c:lblAlgn val="ctr"/>
        <c:lblOffset val="100"/>
        <c:noMultiLvlLbl val="0"/>
      </c:catAx>
      <c:valAx>
        <c:axId val="700320319"/>
        <c:scaling>
          <c:orientation val="minMax"/>
          <c:max val="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1" u="none" strike="noStrike" kern="1200" baseline="0">
                    <a:solidFill>
                      <a:schemeClr val="tx1">
                        <a:lumMod val="65000"/>
                        <a:lumOff val="35000"/>
                      </a:schemeClr>
                    </a:solidFill>
                    <a:latin typeface="+mn-lt"/>
                    <a:ea typeface="+mn-ea"/>
                    <a:cs typeface="+mn-cs"/>
                  </a:defRPr>
                </a:pPr>
                <a:r>
                  <a:rPr lang="lv-LV" i="1" dirty="0"/>
                  <a:t>EUR par</a:t>
                </a:r>
                <a:r>
                  <a:rPr lang="lv-LV" i="1" baseline="0" dirty="0"/>
                  <a:t> 100 litriem</a:t>
                </a:r>
                <a:endParaRPr lang="lv-LV" i="1" dirty="0"/>
              </a:p>
            </c:rich>
          </c:tx>
          <c:overlay val="0"/>
          <c:spPr>
            <a:noFill/>
            <a:ln>
              <a:noFill/>
            </a:ln>
            <a:effectLst/>
          </c:spPr>
          <c:txPr>
            <a:bodyPr rot="-5400000" spcFirstLastPara="1" vertOverflow="ellipsis" vert="horz" wrap="square" anchor="ctr" anchorCtr="1"/>
            <a:lstStyle/>
            <a:p>
              <a:pPr>
                <a:defRPr sz="1000" b="0" i="1" u="none" strike="noStrike" kern="1200" baseline="0">
                  <a:solidFill>
                    <a:schemeClr val="tx1">
                      <a:lumMod val="65000"/>
                      <a:lumOff val="35000"/>
                    </a:schemeClr>
                  </a:solidFill>
                  <a:latin typeface="+mn-lt"/>
                  <a:ea typeface="+mn-ea"/>
                  <a:cs typeface="+mn-cs"/>
                </a:defRPr>
              </a:pPr>
              <a:endParaRPr lang="lv-LV"/>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700319903"/>
        <c:crosses val="autoZero"/>
        <c:crossBetween val="between"/>
        <c:majorUnit val="50"/>
      </c:valAx>
      <c:spPr>
        <a:noFill/>
        <a:ln>
          <a:noFill/>
        </a:ln>
        <a:effectLst/>
      </c:spPr>
    </c:plotArea>
    <c:legend>
      <c:legendPos val="b"/>
      <c:layout>
        <c:manualLayout>
          <c:xMode val="edge"/>
          <c:yMode val="edge"/>
          <c:x val="0.29360322278460665"/>
          <c:y val="0.91500786558015967"/>
          <c:w val="0.43458233407367153"/>
          <c:h val="8.064572573589591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solidFill>
        <a:sysClr val="window" lastClr="FFFFFF">
          <a:lumMod val="85000"/>
        </a:sysClr>
      </a:solidFill>
    </a:ln>
    <a:effectLst/>
  </c:spPr>
  <c:txPr>
    <a:bodyPr/>
    <a:lstStyle/>
    <a:p>
      <a:pPr>
        <a:defRPr/>
      </a:pPr>
      <a:endParaRPr lang="lv-LV"/>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dirty="0"/>
              <a:t>Akcīzes nodokļa likmes - </a:t>
            </a:r>
            <a:r>
              <a:rPr lang="lv-LV" b="1" u="sng" dirty="0"/>
              <a:t>Alus</a:t>
            </a:r>
          </a:p>
        </c:rich>
      </c:tx>
      <c:layout>
        <c:manualLayout>
          <c:xMode val="edge"/>
          <c:yMode val="edge"/>
          <c:x val="0.25359588128321525"/>
          <c:y val="4.632288236697686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0.1001830417267207"/>
          <c:y val="0.19983723775174955"/>
          <c:w val="0.80909149514205458"/>
          <c:h val="0.58615841624448106"/>
        </c:manualLayout>
      </c:layout>
      <c:lineChart>
        <c:grouping val="standard"/>
        <c:varyColors val="0"/>
        <c:ser>
          <c:idx val="1"/>
          <c:order val="0"/>
          <c:tx>
            <c:strRef>
              <c:f>'LT, LV, EE_Likmes'!$A$9</c:f>
              <c:strCache>
                <c:ptCount val="1"/>
                <c:pt idx="0">
                  <c:v>Latvija</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4"/>
              <c:layout>
                <c:manualLayout>
                  <c:x val="-4.271355114240484E-2"/>
                  <c:y val="-6.36394832271408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D13-4054-9D0D-7B006BE884A4}"/>
                </c:ext>
              </c:extLst>
            </c:dLbl>
            <c:dLbl>
              <c:idx val="5"/>
              <c:layout>
                <c:manualLayout>
                  <c:x val="-1.4507863243973738E-2"/>
                  <c:y val="-5.84795071197064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D13-4054-9D0D-7B006BE884A4}"/>
                </c:ext>
              </c:extLst>
            </c:dLbl>
            <c:dLbl>
              <c:idx val="6"/>
              <c:layout>
                <c:manualLayout>
                  <c:x val="-3.2533656144769517E-2"/>
                  <c:y val="-4.49970389287169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D13-4054-9D0D-7B006BE884A4}"/>
                </c:ext>
              </c:extLst>
            </c:dLbl>
            <c:dLbl>
              <c:idx val="7"/>
              <c:layout>
                <c:manualLayout>
                  <c:x val="-3.9415435306850585E-2"/>
                  <c:y val="-4.49970389287169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D13-4054-9D0D-7B006BE884A4}"/>
                </c:ext>
              </c:extLst>
            </c:dLbl>
            <c:numFmt formatCode="#,##0.0" sourceLinked="0"/>
            <c:spPr>
              <a:noFill/>
              <a:ln>
                <a:noFill/>
              </a:ln>
              <a:effectLst/>
            </c:spPr>
            <c:txPr>
              <a:bodyPr rot="0" spcFirstLastPara="1" vertOverflow="ellipsis" vert="horz" wrap="square" anchor="ctr" anchorCtr="1"/>
              <a:lstStyle/>
              <a:p>
                <a:pPr>
                  <a:defRPr sz="900" b="1" i="0" u="none" strike="noStrike" kern="1200" baseline="0">
                    <a:solidFill>
                      <a:srgbClr val="C00000"/>
                    </a:solidFill>
                    <a:latin typeface="+mn-lt"/>
                    <a:ea typeface="+mn-ea"/>
                    <a:cs typeface="+mn-cs"/>
                  </a:defRPr>
                </a:pPr>
                <a:endParaRPr lang="lv-LV"/>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'LT, LV, EE_Likmes'!$I$57:$P$57</c:f>
              <c:strCache>
                <c:ptCount val="8"/>
                <c:pt idx="0">
                  <c:v>2015.gads</c:v>
                </c:pt>
                <c:pt idx="1">
                  <c:v>2016.gads</c:v>
                </c:pt>
                <c:pt idx="2">
                  <c:v>2017.gads</c:v>
                </c:pt>
                <c:pt idx="3">
                  <c:v>2018.gads</c:v>
                </c:pt>
                <c:pt idx="4">
                  <c:v>2019.gads</c:v>
                </c:pt>
                <c:pt idx="5">
                  <c:v>2020.gads</c:v>
                </c:pt>
                <c:pt idx="6">
                  <c:v>2021.gads</c:v>
                </c:pt>
                <c:pt idx="7">
                  <c:v>2022.gads</c:v>
                </c:pt>
              </c:strCache>
            </c:strRef>
          </c:cat>
          <c:val>
            <c:numRef>
              <c:f>'LT, LV, EE_Likmes'!$I$61:$P$61</c:f>
              <c:numCache>
                <c:formatCode>#\ ##0.0</c:formatCode>
                <c:ptCount val="8"/>
                <c:pt idx="0">
                  <c:v>3.8</c:v>
                </c:pt>
                <c:pt idx="1">
                  <c:v>4.2</c:v>
                </c:pt>
                <c:pt idx="2">
                  <c:v>4.5</c:v>
                </c:pt>
                <c:pt idx="3">
                  <c:v>6.8</c:v>
                </c:pt>
                <c:pt idx="4">
                  <c:v>7.4</c:v>
                </c:pt>
                <c:pt idx="5">
                  <c:v>7.8</c:v>
                </c:pt>
                <c:pt idx="6">
                  <c:v>8.1999999999999993</c:v>
                </c:pt>
                <c:pt idx="7">
                  <c:v>8.1999999999999993</c:v>
                </c:pt>
              </c:numCache>
            </c:numRef>
          </c:val>
          <c:smooth val="0"/>
          <c:extLst>
            <c:ext xmlns:c16="http://schemas.microsoft.com/office/drawing/2014/chart" uri="{C3380CC4-5D6E-409C-BE32-E72D297353CC}">
              <c16:uniqueId val="{00000002-4D13-4054-9D0D-7B006BE884A4}"/>
            </c:ext>
          </c:extLst>
        </c:ser>
        <c:ser>
          <c:idx val="0"/>
          <c:order val="1"/>
          <c:tx>
            <c:strRef>
              <c:f>'LT, LV, EE_Likmes'!$A$11</c:f>
              <c:strCache>
                <c:ptCount val="1"/>
                <c:pt idx="0">
                  <c:v>Igaunija</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Pt>
            <c:idx val="4"/>
            <c:marker>
              <c:symbol val="circle"/>
              <c:size val="5"/>
              <c:spPr>
                <a:solidFill>
                  <a:schemeClr val="accent5"/>
                </a:solidFill>
                <a:ln w="9525">
                  <a:solidFill>
                    <a:schemeClr val="accent5"/>
                  </a:solidFill>
                </a:ln>
                <a:effectLst/>
              </c:spPr>
            </c:marker>
            <c:bubble3D val="0"/>
            <c:spPr>
              <a:ln w="28575" cap="rnd">
                <a:solidFill>
                  <a:schemeClr val="accent5"/>
                </a:solidFill>
                <a:round/>
              </a:ln>
              <a:effectLst/>
            </c:spPr>
            <c:extLst>
              <c:ext xmlns:c16="http://schemas.microsoft.com/office/drawing/2014/chart" uri="{C3380CC4-5D6E-409C-BE32-E72D297353CC}">
                <c16:uniqueId val="{00000004-4D13-4054-9D0D-7B006BE884A4}"/>
              </c:ext>
            </c:extLst>
          </c:dPt>
          <c:dLbls>
            <c:spPr>
              <a:noFill/>
              <a:ln>
                <a:noFill/>
              </a:ln>
              <a:effectLst/>
            </c:spPr>
            <c:txPr>
              <a:bodyPr rot="0" spcFirstLastPara="1" vertOverflow="ellipsis" vert="horz" wrap="square" anchor="ctr" anchorCtr="1"/>
              <a:lstStyle/>
              <a:p>
                <a:pPr>
                  <a:defRPr sz="900" b="1" i="0" u="none" strike="noStrike" kern="1200" baseline="0">
                    <a:solidFill>
                      <a:schemeClr val="accent5"/>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'LT, LV, EE_Likmes'!$I$57:$P$57</c:f>
              <c:strCache>
                <c:ptCount val="8"/>
                <c:pt idx="0">
                  <c:v>2015.gads</c:v>
                </c:pt>
                <c:pt idx="1">
                  <c:v>2016.gads</c:v>
                </c:pt>
                <c:pt idx="2">
                  <c:v>2017.gads</c:v>
                </c:pt>
                <c:pt idx="3">
                  <c:v>2018.gads</c:v>
                </c:pt>
                <c:pt idx="4">
                  <c:v>2019.gads</c:v>
                </c:pt>
                <c:pt idx="5">
                  <c:v>2020.gads</c:v>
                </c:pt>
                <c:pt idx="6">
                  <c:v>2021.gads</c:v>
                </c:pt>
                <c:pt idx="7">
                  <c:v>2022.gads</c:v>
                </c:pt>
              </c:strCache>
            </c:strRef>
          </c:cat>
          <c:val>
            <c:numRef>
              <c:f>'LT, LV, EE_Likmes'!$I$63:$P$63</c:f>
              <c:numCache>
                <c:formatCode>#\ ##0.0</c:formatCode>
                <c:ptCount val="8"/>
                <c:pt idx="0">
                  <c:v>7.22</c:v>
                </c:pt>
                <c:pt idx="1">
                  <c:v>8.3000000000000007</c:v>
                </c:pt>
                <c:pt idx="2">
                  <c:v>15.52</c:v>
                </c:pt>
                <c:pt idx="3">
                  <c:v>16.920000000000002</c:v>
                </c:pt>
                <c:pt idx="4">
                  <c:v>12.7</c:v>
                </c:pt>
                <c:pt idx="5">
                  <c:v>12.7</c:v>
                </c:pt>
                <c:pt idx="6">
                  <c:v>12.7</c:v>
                </c:pt>
                <c:pt idx="7">
                  <c:v>12.7</c:v>
                </c:pt>
              </c:numCache>
            </c:numRef>
          </c:val>
          <c:smooth val="0"/>
          <c:extLst>
            <c:ext xmlns:c16="http://schemas.microsoft.com/office/drawing/2014/chart" uri="{C3380CC4-5D6E-409C-BE32-E72D297353CC}">
              <c16:uniqueId val="{00000005-4D13-4054-9D0D-7B006BE884A4}"/>
            </c:ext>
          </c:extLst>
        </c:ser>
        <c:ser>
          <c:idx val="2"/>
          <c:order val="2"/>
          <c:tx>
            <c:strRef>
              <c:f>'LT, LV, EE_Likmes'!$A$10</c:f>
              <c:strCache>
                <c:ptCount val="1"/>
                <c:pt idx="0">
                  <c:v>Lietuva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Pt>
            <c:idx val="4"/>
            <c:marker>
              <c:symbol val="circle"/>
              <c:size val="5"/>
              <c:spPr>
                <a:solidFill>
                  <a:schemeClr val="accent6"/>
                </a:solidFill>
                <a:ln w="9525">
                  <a:solidFill>
                    <a:schemeClr val="accent6"/>
                  </a:solidFill>
                </a:ln>
                <a:effectLst/>
              </c:spPr>
            </c:marker>
            <c:bubble3D val="0"/>
            <c:spPr>
              <a:ln w="28575" cap="rnd">
                <a:solidFill>
                  <a:schemeClr val="accent6"/>
                </a:solidFill>
                <a:round/>
              </a:ln>
              <a:effectLst/>
            </c:spPr>
            <c:extLst>
              <c:ext xmlns:c16="http://schemas.microsoft.com/office/drawing/2014/chart" uri="{C3380CC4-5D6E-409C-BE32-E72D297353CC}">
                <c16:uniqueId val="{00000007-4D13-4054-9D0D-7B006BE884A4}"/>
              </c:ext>
            </c:extLst>
          </c:dPt>
          <c:dLbls>
            <c:dLbl>
              <c:idx val="4"/>
              <c:layout>
                <c:manualLayout>
                  <c:x val="-3.5721563925052574E-2"/>
                  <c:y val="3.53709319903916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D13-4054-9D0D-7B006BE884A4}"/>
                </c:ext>
              </c:extLst>
            </c:dLbl>
            <c:dLbl>
              <c:idx val="5"/>
              <c:layout>
                <c:manualLayout>
                  <c:x val="-2.1909693456391922E-2"/>
                  <c:y val="5.35351313471477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D13-4054-9D0D-7B006BE884A4}"/>
                </c:ext>
              </c:extLst>
            </c:dLbl>
            <c:dLbl>
              <c:idx val="6"/>
              <c:layout>
                <c:manualLayout>
                  <c:x val="-7.340564439553143E-3"/>
                  <c:y val="1.32623509156830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D13-4054-9D0D-7B006BE884A4}"/>
                </c:ext>
              </c:extLst>
            </c:dLbl>
            <c:dLbl>
              <c:idx val="7"/>
              <c:layout>
                <c:manualLayout>
                  <c:x val="-2.1104122763715285E-2"/>
                  <c:y val="3.441880959103899E-2"/>
                </c:manualLayout>
              </c:layout>
              <c:spPr>
                <a:noFill/>
                <a:ln>
                  <a:solidFill>
                    <a:srgbClr val="92D050"/>
                  </a:solidFill>
                </a:ln>
                <a:effectLst/>
              </c:spPr>
              <c:txPr>
                <a:bodyPr rot="0" spcFirstLastPara="1" vertOverflow="ellipsis" vert="horz" wrap="square" anchor="ctr" anchorCtr="1"/>
                <a:lstStyle/>
                <a:p>
                  <a:pPr>
                    <a:defRPr sz="900" b="1" i="0" u="none" strike="noStrike" kern="1200" baseline="0">
                      <a:solidFill>
                        <a:srgbClr val="92D050"/>
                      </a:solidFill>
                      <a:latin typeface="+mn-lt"/>
                      <a:ea typeface="+mn-ea"/>
                      <a:cs typeface="+mn-cs"/>
                    </a:defRPr>
                  </a:pPr>
                  <a:endParaRPr lang="lv-LV"/>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D13-4054-9D0D-7B006BE884A4}"/>
                </c:ext>
              </c:extLst>
            </c:dLbl>
            <c:spPr>
              <a:noFill/>
              <a:ln>
                <a:noFill/>
              </a:ln>
              <a:effectLst/>
            </c:spPr>
            <c:txPr>
              <a:bodyPr rot="0" spcFirstLastPara="1" vertOverflow="ellipsis" vert="horz" wrap="square" anchor="ctr" anchorCtr="1"/>
              <a:lstStyle/>
              <a:p>
                <a:pPr>
                  <a:defRPr sz="900" b="1" i="0" u="none" strike="noStrike" kern="1200" baseline="0">
                    <a:solidFill>
                      <a:srgbClr val="92D050"/>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'LT, LV, EE_Likmes'!$I$57:$P$57</c:f>
              <c:strCache>
                <c:ptCount val="8"/>
                <c:pt idx="0">
                  <c:v>2015.gads</c:v>
                </c:pt>
                <c:pt idx="1">
                  <c:v>2016.gads</c:v>
                </c:pt>
                <c:pt idx="2">
                  <c:v>2017.gads</c:v>
                </c:pt>
                <c:pt idx="3">
                  <c:v>2018.gads</c:v>
                </c:pt>
                <c:pt idx="4">
                  <c:v>2019.gads</c:v>
                </c:pt>
                <c:pt idx="5">
                  <c:v>2020.gads</c:v>
                </c:pt>
                <c:pt idx="6">
                  <c:v>2021.gads</c:v>
                </c:pt>
                <c:pt idx="7">
                  <c:v>2022.gads</c:v>
                </c:pt>
              </c:strCache>
            </c:strRef>
          </c:cat>
          <c:val>
            <c:numRef>
              <c:f>'LT, LV, EE_Likmes'!$I$62:$P$62</c:f>
              <c:numCache>
                <c:formatCode>#\ ##0.0</c:formatCode>
                <c:ptCount val="8"/>
                <c:pt idx="0">
                  <c:v>3.11</c:v>
                </c:pt>
                <c:pt idx="1">
                  <c:v>3.36</c:v>
                </c:pt>
                <c:pt idx="2">
                  <c:v>7.11</c:v>
                </c:pt>
                <c:pt idx="3">
                  <c:v>7.11</c:v>
                </c:pt>
                <c:pt idx="4">
                  <c:v>7.11</c:v>
                </c:pt>
                <c:pt idx="5">
                  <c:v>7.1</c:v>
                </c:pt>
                <c:pt idx="6">
                  <c:v>7.11</c:v>
                </c:pt>
                <c:pt idx="7">
                  <c:v>7.82</c:v>
                </c:pt>
              </c:numCache>
            </c:numRef>
          </c:val>
          <c:smooth val="0"/>
          <c:extLst>
            <c:ext xmlns:c16="http://schemas.microsoft.com/office/drawing/2014/chart" uri="{C3380CC4-5D6E-409C-BE32-E72D297353CC}">
              <c16:uniqueId val="{00000009-4D13-4054-9D0D-7B006BE884A4}"/>
            </c:ext>
          </c:extLst>
        </c:ser>
        <c:dLbls>
          <c:showLegendKey val="0"/>
          <c:showVal val="1"/>
          <c:showCatName val="0"/>
          <c:showSerName val="0"/>
          <c:showPercent val="0"/>
          <c:showBubbleSize val="0"/>
        </c:dLbls>
        <c:marker val="1"/>
        <c:smooth val="0"/>
        <c:axId val="700319903"/>
        <c:axId val="700320319"/>
      </c:lineChart>
      <c:catAx>
        <c:axId val="700319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700320319"/>
        <c:crosses val="autoZero"/>
        <c:auto val="1"/>
        <c:lblAlgn val="ctr"/>
        <c:lblOffset val="100"/>
        <c:noMultiLvlLbl val="0"/>
      </c:catAx>
      <c:valAx>
        <c:axId val="7003203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1" u="none" strike="noStrike" kern="1200" baseline="0">
                    <a:solidFill>
                      <a:schemeClr val="tx1">
                        <a:lumMod val="65000"/>
                        <a:lumOff val="35000"/>
                      </a:schemeClr>
                    </a:solidFill>
                    <a:latin typeface="+mn-lt"/>
                    <a:ea typeface="+mn-ea"/>
                    <a:cs typeface="+mn-cs"/>
                  </a:defRPr>
                </a:pPr>
                <a:r>
                  <a:rPr lang="lv-LV" i="1" dirty="0"/>
                  <a:t>EUR par 100 litriem a/a</a:t>
                </a:r>
                <a:endParaRPr lang="en-US" i="1" dirty="0"/>
              </a:p>
            </c:rich>
          </c:tx>
          <c:overlay val="0"/>
          <c:spPr>
            <a:noFill/>
            <a:ln>
              <a:noFill/>
            </a:ln>
            <a:effectLst/>
          </c:spPr>
          <c:txPr>
            <a:bodyPr rot="-5400000" spcFirstLastPara="1" vertOverflow="ellipsis" vert="horz" wrap="square" anchor="ctr" anchorCtr="1"/>
            <a:lstStyle/>
            <a:p>
              <a:pPr>
                <a:defRPr sz="1000" b="0" i="1" u="none" strike="noStrike" kern="1200" baseline="0">
                  <a:solidFill>
                    <a:schemeClr val="tx1">
                      <a:lumMod val="65000"/>
                      <a:lumOff val="35000"/>
                    </a:schemeClr>
                  </a:solidFill>
                  <a:latin typeface="+mn-lt"/>
                  <a:ea typeface="+mn-ea"/>
                  <a:cs typeface="+mn-cs"/>
                </a:defRPr>
              </a:pPr>
              <a:endParaRPr lang="lv-LV"/>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700319903"/>
        <c:crosses val="autoZero"/>
        <c:crossBetween val="between"/>
      </c:valAx>
      <c:spPr>
        <a:noFill/>
        <a:ln>
          <a:noFill/>
        </a:ln>
        <a:effectLst/>
      </c:spPr>
    </c:plotArea>
    <c:legend>
      <c:legendPos val="b"/>
      <c:layout>
        <c:manualLayout>
          <c:xMode val="edge"/>
          <c:yMode val="edge"/>
          <c:x val="0.25032432867471588"/>
          <c:y val="0.89662613728054308"/>
          <c:w val="0.42467988002977103"/>
          <c:h val="7.039392711992424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solidFill>
        <a:sysClr val="window" lastClr="FFFFFF">
          <a:lumMod val="85000"/>
        </a:sysClr>
      </a:solidFill>
    </a:ln>
    <a:effectLst/>
  </c:spPr>
  <c:txPr>
    <a:bodyPr/>
    <a:lstStyle/>
    <a:p>
      <a:pPr>
        <a:defRPr>
          <a:latin typeface="+mn-lt"/>
        </a:defRPr>
      </a:pPr>
      <a:endParaRPr lang="lv-LV"/>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1" u="none" strike="noStrike" kern="1200" spc="0" baseline="0">
                <a:solidFill>
                  <a:schemeClr val="tx1">
                    <a:lumMod val="65000"/>
                    <a:lumOff val="35000"/>
                  </a:schemeClr>
                </a:solidFill>
                <a:latin typeface="+mn-lt"/>
                <a:ea typeface="+mn-ea"/>
                <a:cs typeface="+mn-cs"/>
              </a:defRPr>
            </a:pPr>
            <a:r>
              <a:rPr lang="lv-LV" b="1" i="1"/>
              <a:t>Starpprodukti</a:t>
            </a:r>
          </a:p>
        </c:rich>
      </c:tx>
      <c:layout>
        <c:manualLayout>
          <c:xMode val="edge"/>
          <c:yMode val="edge"/>
          <c:x val="0.39544544337594217"/>
          <c:y val="4.1748421023343821E-2"/>
        </c:manualLayout>
      </c:layout>
      <c:overlay val="0"/>
      <c:spPr>
        <a:noFill/>
        <a:ln>
          <a:noFill/>
        </a:ln>
        <a:effectLst/>
      </c:spPr>
      <c:txPr>
        <a:bodyPr rot="0" spcFirstLastPara="1" vertOverflow="ellipsis" vert="horz" wrap="square" anchor="ctr" anchorCtr="1"/>
        <a:lstStyle/>
        <a:p>
          <a:pPr>
            <a:defRPr sz="1400" b="1" i="1"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0.10487168619899345"/>
          <c:y val="0.1998371404987804"/>
          <c:w val="0.80909149514205458"/>
          <c:h val="0.58615841624448106"/>
        </c:manualLayout>
      </c:layout>
      <c:lineChart>
        <c:grouping val="standard"/>
        <c:varyColors val="0"/>
        <c:ser>
          <c:idx val="1"/>
          <c:order val="0"/>
          <c:tx>
            <c:strRef>
              <c:f>'LT, LV, EE_Likmes'!$A$9</c:f>
              <c:strCache>
                <c:ptCount val="1"/>
                <c:pt idx="0">
                  <c:v>Latvija</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C00000"/>
                    </a:solidFill>
                    <a:latin typeface="+mn-lt"/>
                    <a:ea typeface="+mn-ea"/>
                    <a:cs typeface="+mn-cs"/>
                  </a:defRPr>
                </a:pPr>
                <a:endParaRPr lang="lv-LV"/>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'LT, LV, EE_Likmes'!$I$84:$P$84</c:f>
              <c:strCache>
                <c:ptCount val="8"/>
                <c:pt idx="0">
                  <c:v>2015.gads</c:v>
                </c:pt>
                <c:pt idx="1">
                  <c:v>2016.gads</c:v>
                </c:pt>
                <c:pt idx="2">
                  <c:v>2017.gads</c:v>
                </c:pt>
                <c:pt idx="3">
                  <c:v>2018.gads</c:v>
                </c:pt>
                <c:pt idx="4">
                  <c:v>2019.gads</c:v>
                </c:pt>
                <c:pt idx="5">
                  <c:v>2020.gads</c:v>
                </c:pt>
                <c:pt idx="6">
                  <c:v>2021.gads</c:v>
                </c:pt>
                <c:pt idx="7">
                  <c:v>2022.gads</c:v>
                </c:pt>
              </c:strCache>
            </c:strRef>
          </c:cat>
          <c:val>
            <c:numRef>
              <c:f>'LT, LV, EE_Likmes'!$I$86:$P$86</c:f>
              <c:numCache>
                <c:formatCode>#,##0</c:formatCode>
                <c:ptCount val="8"/>
                <c:pt idx="0">
                  <c:v>110</c:v>
                </c:pt>
                <c:pt idx="1">
                  <c:v>120</c:v>
                </c:pt>
                <c:pt idx="2">
                  <c:v>130</c:v>
                </c:pt>
                <c:pt idx="3">
                  <c:v>150</c:v>
                </c:pt>
                <c:pt idx="4" formatCode="General">
                  <c:v>168</c:v>
                </c:pt>
                <c:pt idx="5" formatCode="General">
                  <c:v>176</c:v>
                </c:pt>
                <c:pt idx="6" formatCode="General">
                  <c:v>185</c:v>
                </c:pt>
                <c:pt idx="7" formatCode="General">
                  <c:v>185</c:v>
                </c:pt>
              </c:numCache>
            </c:numRef>
          </c:val>
          <c:smooth val="0"/>
          <c:extLst>
            <c:ext xmlns:c16="http://schemas.microsoft.com/office/drawing/2014/chart" uri="{C3380CC4-5D6E-409C-BE32-E72D297353CC}">
              <c16:uniqueId val="{00000000-1E1D-4698-B438-4F9D0657411D}"/>
            </c:ext>
          </c:extLst>
        </c:ser>
        <c:ser>
          <c:idx val="0"/>
          <c:order val="1"/>
          <c:tx>
            <c:strRef>
              <c:f>'LT, LV, EE_Likmes'!$A$11</c:f>
              <c:strCache>
                <c:ptCount val="1"/>
                <c:pt idx="0">
                  <c:v>Igaunija</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5"/>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'LT, LV, EE_Likmes'!$I$84:$P$84</c:f>
              <c:strCache>
                <c:ptCount val="8"/>
                <c:pt idx="0">
                  <c:v>2015.gads</c:v>
                </c:pt>
                <c:pt idx="1">
                  <c:v>2016.gads</c:v>
                </c:pt>
                <c:pt idx="2">
                  <c:v>2017.gads</c:v>
                </c:pt>
                <c:pt idx="3">
                  <c:v>2018.gads</c:v>
                </c:pt>
                <c:pt idx="4">
                  <c:v>2019.gads</c:v>
                </c:pt>
                <c:pt idx="5">
                  <c:v>2020.gads</c:v>
                </c:pt>
                <c:pt idx="6">
                  <c:v>2021.gads</c:v>
                </c:pt>
                <c:pt idx="7">
                  <c:v>2022.gads</c:v>
                </c:pt>
              </c:strCache>
            </c:strRef>
          </c:cat>
          <c:val>
            <c:numRef>
              <c:f>'LT, LV, EE_Likmes'!$I$88:$P$88</c:f>
              <c:numCache>
                <c:formatCode>#,##0</c:formatCode>
                <c:ptCount val="8"/>
                <c:pt idx="0">
                  <c:v>207.93</c:v>
                </c:pt>
                <c:pt idx="1">
                  <c:v>239.12</c:v>
                </c:pt>
                <c:pt idx="2">
                  <c:v>263.02999999999997</c:v>
                </c:pt>
                <c:pt idx="3">
                  <c:v>289.33</c:v>
                </c:pt>
                <c:pt idx="4">
                  <c:v>289.33</c:v>
                </c:pt>
                <c:pt idx="5">
                  <c:v>289.33</c:v>
                </c:pt>
                <c:pt idx="6">
                  <c:v>289.33</c:v>
                </c:pt>
                <c:pt idx="7">
                  <c:v>289.33</c:v>
                </c:pt>
              </c:numCache>
            </c:numRef>
          </c:val>
          <c:smooth val="0"/>
          <c:extLst>
            <c:ext xmlns:c16="http://schemas.microsoft.com/office/drawing/2014/chart" uri="{C3380CC4-5D6E-409C-BE32-E72D297353CC}">
              <c16:uniqueId val="{00000001-1E1D-4698-B438-4F9D0657411D}"/>
            </c:ext>
          </c:extLst>
        </c:ser>
        <c:ser>
          <c:idx val="2"/>
          <c:order val="2"/>
          <c:tx>
            <c:strRef>
              <c:f>'LT, LV, EE_Likmes'!$A$10</c:f>
              <c:strCache>
                <c:ptCount val="1"/>
                <c:pt idx="0">
                  <c:v>Lietuva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dLbl>
              <c:idx val="7"/>
              <c:spPr>
                <a:noFill/>
                <a:ln>
                  <a:solidFill>
                    <a:srgbClr val="92D05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6"/>
                      </a:solidFill>
                      <a:latin typeface="+mn-lt"/>
                      <a:ea typeface="+mn-ea"/>
                      <a:cs typeface="+mn-cs"/>
                    </a:defRPr>
                  </a:pPr>
                  <a:endParaRPr lang="lv-LV"/>
                </a:p>
              </c:txPr>
              <c:dLblPos val="b"/>
              <c:showLegendKey val="0"/>
              <c:showVal val="1"/>
              <c:showCatName val="0"/>
              <c:showSerName val="0"/>
              <c:showPercent val="0"/>
              <c:showBubbleSize val="0"/>
              <c:extLst>
                <c:ext xmlns:c16="http://schemas.microsoft.com/office/drawing/2014/chart" uri="{C3380CC4-5D6E-409C-BE32-E72D297353CC}">
                  <c16:uniqueId val="{00000004-1E1D-4698-B438-4F9D0657411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6"/>
                    </a:solidFill>
                    <a:latin typeface="+mn-lt"/>
                    <a:ea typeface="+mn-ea"/>
                    <a:cs typeface="+mn-cs"/>
                  </a:defRPr>
                </a:pPr>
                <a:endParaRPr lang="lv-LV"/>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'LT, LV, EE_Likmes'!$I$84:$P$84</c:f>
              <c:strCache>
                <c:ptCount val="8"/>
                <c:pt idx="0">
                  <c:v>2015.gads</c:v>
                </c:pt>
                <c:pt idx="1">
                  <c:v>2016.gads</c:v>
                </c:pt>
                <c:pt idx="2">
                  <c:v>2017.gads</c:v>
                </c:pt>
                <c:pt idx="3">
                  <c:v>2018.gads</c:v>
                </c:pt>
                <c:pt idx="4">
                  <c:v>2019.gads</c:v>
                </c:pt>
                <c:pt idx="5">
                  <c:v>2020.gads</c:v>
                </c:pt>
                <c:pt idx="6">
                  <c:v>2021.gads</c:v>
                </c:pt>
                <c:pt idx="7">
                  <c:v>2022.gads</c:v>
                </c:pt>
              </c:strCache>
            </c:strRef>
          </c:cat>
          <c:val>
            <c:numRef>
              <c:f>'LT, LV, EE_Likmes'!$I$87:$P$87</c:f>
              <c:numCache>
                <c:formatCode>#,##0</c:formatCode>
                <c:ptCount val="8"/>
                <c:pt idx="0">
                  <c:v>126.27</c:v>
                </c:pt>
                <c:pt idx="1">
                  <c:v>136.37</c:v>
                </c:pt>
                <c:pt idx="2">
                  <c:v>264.52</c:v>
                </c:pt>
                <c:pt idx="3">
                  <c:v>264.52</c:v>
                </c:pt>
                <c:pt idx="4">
                  <c:v>264.52</c:v>
                </c:pt>
                <c:pt idx="5">
                  <c:v>264.52</c:v>
                </c:pt>
                <c:pt idx="6">
                  <c:v>264.52</c:v>
                </c:pt>
                <c:pt idx="7">
                  <c:v>285</c:v>
                </c:pt>
              </c:numCache>
            </c:numRef>
          </c:val>
          <c:smooth val="0"/>
          <c:extLst>
            <c:ext xmlns:c16="http://schemas.microsoft.com/office/drawing/2014/chart" uri="{C3380CC4-5D6E-409C-BE32-E72D297353CC}">
              <c16:uniqueId val="{00000002-1E1D-4698-B438-4F9D0657411D}"/>
            </c:ext>
          </c:extLst>
        </c:ser>
        <c:dLbls>
          <c:showLegendKey val="0"/>
          <c:showVal val="1"/>
          <c:showCatName val="0"/>
          <c:showSerName val="0"/>
          <c:showPercent val="0"/>
          <c:showBubbleSize val="0"/>
        </c:dLbls>
        <c:marker val="1"/>
        <c:smooth val="0"/>
        <c:axId val="700319903"/>
        <c:axId val="700320319"/>
      </c:lineChart>
      <c:catAx>
        <c:axId val="700319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Times New Roman" panose="02020603050405020304" pitchFamily="18" charset="0"/>
              </a:defRPr>
            </a:pPr>
            <a:endParaRPr lang="lv-LV"/>
          </a:p>
        </c:txPr>
        <c:crossAx val="700320319"/>
        <c:crosses val="autoZero"/>
        <c:auto val="1"/>
        <c:lblAlgn val="ctr"/>
        <c:lblOffset val="100"/>
        <c:noMultiLvlLbl val="0"/>
      </c:catAx>
      <c:valAx>
        <c:axId val="7003203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700319903"/>
        <c:crosses val="autoZero"/>
        <c:crossBetween val="between"/>
      </c:valAx>
      <c:spPr>
        <a:noFill/>
        <a:ln>
          <a:noFill/>
        </a:ln>
        <a:effectLst/>
      </c:spPr>
    </c:plotArea>
    <c:legend>
      <c:legendPos val="b"/>
      <c:layout>
        <c:manualLayout>
          <c:xMode val="edge"/>
          <c:yMode val="edge"/>
          <c:x val="0.25032432867471588"/>
          <c:y val="0.89662613728054308"/>
          <c:w val="0.42467988002977103"/>
          <c:h val="7.039392711992424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solidFill>
        <a:sysClr val="window" lastClr="FFFFFF">
          <a:lumMod val="85000"/>
        </a:sysClr>
      </a:solidFill>
    </a:ln>
    <a:effectLst/>
  </c:spPr>
  <c:txPr>
    <a:bodyPr/>
    <a:lstStyle/>
    <a:p>
      <a:pPr>
        <a:defRPr/>
      </a:pPr>
      <a:endParaRPr lang="lv-LV"/>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400" b="1" i="1" u="none" strike="noStrike" kern="1200" spc="0" baseline="0">
                <a:solidFill>
                  <a:schemeClr val="tx1">
                    <a:lumMod val="65000"/>
                    <a:lumOff val="35000"/>
                  </a:schemeClr>
                </a:solidFill>
                <a:latin typeface="+mn-lt"/>
                <a:ea typeface="+mn-ea"/>
                <a:cs typeface="+mn-cs"/>
              </a:defRPr>
            </a:pPr>
            <a:r>
              <a:rPr lang="lv-LV" b="0" i="0" u="sng" dirty="0"/>
              <a:t>Akcīzes nodokļa</a:t>
            </a:r>
            <a:r>
              <a:rPr lang="lv-LV" b="0" i="0" u="sng" baseline="0" dirty="0"/>
              <a:t> likmes (EUR/100 l a/a)</a:t>
            </a:r>
          </a:p>
          <a:p>
            <a:pPr algn="ctr">
              <a:defRPr b="1" i="1"/>
            </a:pPr>
            <a:r>
              <a:rPr lang="lv-LV" b="1" i="1" dirty="0"/>
              <a:t>Pārējie alkoholiskie dzērieni</a:t>
            </a:r>
          </a:p>
        </c:rich>
      </c:tx>
      <c:layout>
        <c:manualLayout>
          <c:xMode val="edge"/>
          <c:yMode val="edge"/>
          <c:x val="0.32956300605734179"/>
          <c:y val="2.7698718375628751E-2"/>
        </c:manualLayout>
      </c:layout>
      <c:overlay val="0"/>
      <c:spPr>
        <a:noFill/>
        <a:ln>
          <a:noFill/>
        </a:ln>
        <a:effectLst/>
      </c:spPr>
      <c:txPr>
        <a:bodyPr rot="0" spcFirstLastPara="1" vertOverflow="ellipsis" vert="horz" wrap="square" anchor="ctr" anchorCtr="1"/>
        <a:lstStyle/>
        <a:p>
          <a:pPr algn="ctr">
            <a:defRPr sz="1400" b="1" i="1"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8.8697968690063342E-2"/>
          <c:y val="0.19514686372252321"/>
          <c:w val="0.88320309122961327"/>
          <c:h val="0.55031659959433021"/>
        </c:manualLayout>
      </c:layout>
      <c:lineChart>
        <c:grouping val="standard"/>
        <c:varyColors val="0"/>
        <c:ser>
          <c:idx val="1"/>
          <c:order val="0"/>
          <c:tx>
            <c:strRef>
              <c:f>'LT, LV, EE_Likmes'!$A$9</c:f>
              <c:strCache>
                <c:ptCount val="1"/>
                <c:pt idx="0">
                  <c:v>Latvija</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4.0703825319321763E-2"/>
                  <c:y val="-3.0385118369420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E4A-4994-ADA4-CABF0F9C8797}"/>
                </c:ext>
              </c:extLst>
            </c:dLbl>
            <c:dLbl>
              <c:idx val="1"/>
              <c:layout>
                <c:manualLayout>
                  <c:x val="-4.3011628054885724E-2"/>
                  <c:y val="-3.50543784975791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E4A-4994-ADA4-CABF0F9C8797}"/>
                </c:ext>
              </c:extLst>
            </c:dLbl>
            <c:dLbl>
              <c:idx val="2"/>
              <c:layout>
                <c:manualLayout>
                  <c:x val="-4.5319430790449693E-2"/>
                  <c:y val="-3.97236386257375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E4A-4994-ADA4-CABF0F9C8797}"/>
                </c:ext>
              </c:extLst>
            </c:dLbl>
            <c:dLbl>
              <c:idx val="4"/>
              <c:layout>
                <c:manualLayout>
                  <c:x val="-4.5319430790449693E-2"/>
                  <c:y val="-4.43928987538958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E4A-4994-ADA4-CABF0F9C8797}"/>
                </c:ext>
              </c:extLst>
            </c:dLbl>
            <c:dLbl>
              <c:idx val="5"/>
              <c:layout>
                <c:manualLayout>
                  <c:x val="-4.3325399775918691E-2"/>
                  <c:y val="-6.3332373918218804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rgbClr val="C00000"/>
                      </a:solidFill>
                      <a:latin typeface="+mn-lt"/>
                      <a:ea typeface="+mn-ea"/>
                      <a:cs typeface="+mn-cs"/>
                    </a:defRPr>
                  </a:pPr>
                  <a:endParaRPr lang="lv-LV"/>
                </a:p>
              </c:txPr>
              <c:dLblPos val="r"/>
              <c:showLegendKey val="0"/>
              <c:showVal val="1"/>
              <c:showCatName val="0"/>
              <c:showSerName val="0"/>
              <c:showPercent val="0"/>
              <c:showBubbleSize val="0"/>
              <c:extLst>
                <c:ext xmlns:c15="http://schemas.microsoft.com/office/drawing/2012/chart" uri="{CE6537A1-D6FC-4f65-9D91-7224C49458BB}">
                  <c15:layout>
                    <c:manualLayout>
                      <c:w val="7.5061722438526726E-2"/>
                      <c:h val="9.5342300647557346E-2"/>
                    </c:manualLayout>
                  </c15:layout>
                </c:ext>
                <c:ext xmlns:c16="http://schemas.microsoft.com/office/drawing/2014/chart" uri="{C3380CC4-5D6E-409C-BE32-E72D297353CC}">
                  <c16:uniqueId val="{00000004-6E4A-4994-ADA4-CABF0F9C8797}"/>
                </c:ext>
              </c:extLst>
            </c:dLbl>
            <c:dLbl>
              <c:idx val="6"/>
              <c:layout>
                <c:manualLayout>
                  <c:x val="-8.6393291018066129E-3"/>
                  <c:y val="-3.84651999454384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E4A-4994-ADA4-CABF0F9C8797}"/>
                </c:ext>
              </c:extLst>
            </c:dLbl>
            <c:dLbl>
              <c:idx val="8"/>
              <c:layout>
                <c:manualLayout>
                  <c:x val="-2.642525252125218E-2"/>
                  <c:y val="3.71580129159717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E4A-4994-ADA4-CABF0F9C879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C00000"/>
                    </a:solidFill>
                    <a:latin typeface="+mn-lt"/>
                    <a:ea typeface="+mn-ea"/>
                    <a:cs typeface="+mn-cs"/>
                  </a:defRPr>
                </a:pPr>
                <a:endParaRPr lang="lv-LV"/>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'LT, LV, EE_Likmes'!$H$5:$R$5</c:f>
              <c:strCache>
                <c:ptCount val="11"/>
                <c:pt idx="0">
                  <c:v>2014.gads</c:v>
                </c:pt>
                <c:pt idx="1">
                  <c:v>2015.gads</c:v>
                </c:pt>
                <c:pt idx="2">
                  <c:v>2016.gads</c:v>
                </c:pt>
                <c:pt idx="3">
                  <c:v>2017.gads</c:v>
                </c:pt>
                <c:pt idx="4">
                  <c:v>2018.gads</c:v>
                </c:pt>
                <c:pt idx="5">
                  <c:v>2019.gads</c:v>
                </c:pt>
                <c:pt idx="6">
                  <c:v>01.07.2019.</c:v>
                </c:pt>
                <c:pt idx="7">
                  <c:v>01.08.2019.</c:v>
                </c:pt>
                <c:pt idx="8">
                  <c:v>2020.gads</c:v>
                </c:pt>
                <c:pt idx="9">
                  <c:v>2021.gads</c:v>
                </c:pt>
                <c:pt idx="10">
                  <c:v>2022.gads</c:v>
                </c:pt>
              </c:strCache>
            </c:strRef>
          </c:cat>
          <c:val>
            <c:numRef>
              <c:f>'LT, LV, EE_Likmes'!$H$9:$R$9</c:f>
              <c:numCache>
                <c:formatCode>#,##0</c:formatCode>
                <c:ptCount val="11"/>
                <c:pt idx="0" formatCode="#,##0.00">
                  <c:v>1337.5</c:v>
                </c:pt>
                <c:pt idx="1">
                  <c:v>1360</c:v>
                </c:pt>
                <c:pt idx="2">
                  <c:v>1400</c:v>
                </c:pt>
                <c:pt idx="3">
                  <c:v>1450</c:v>
                </c:pt>
                <c:pt idx="4">
                  <c:v>1670</c:v>
                </c:pt>
                <c:pt idx="5">
                  <c:v>1840</c:v>
                </c:pt>
                <c:pt idx="6">
                  <c:v>1840</c:v>
                </c:pt>
                <c:pt idx="7">
                  <c:v>1564</c:v>
                </c:pt>
                <c:pt idx="8">
                  <c:v>1642</c:v>
                </c:pt>
                <c:pt idx="9">
                  <c:v>1724</c:v>
                </c:pt>
                <c:pt idx="10">
                  <c:v>1724</c:v>
                </c:pt>
              </c:numCache>
            </c:numRef>
          </c:val>
          <c:smooth val="0"/>
          <c:extLst>
            <c:ext xmlns:c16="http://schemas.microsoft.com/office/drawing/2014/chart" uri="{C3380CC4-5D6E-409C-BE32-E72D297353CC}">
              <c16:uniqueId val="{00000007-6E4A-4994-ADA4-CABF0F9C8797}"/>
            </c:ext>
          </c:extLst>
        </c:ser>
        <c:ser>
          <c:idx val="0"/>
          <c:order val="1"/>
          <c:tx>
            <c:strRef>
              <c:f>'LT, LV, EE_Likmes'!$A$10</c:f>
              <c:strCache>
                <c:ptCount val="1"/>
                <c:pt idx="0">
                  <c:v>Lietuva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dLbl>
              <c:idx val="0"/>
              <c:layout>
                <c:manualLayout>
                  <c:x val="-4.2971286936201065E-2"/>
                  <c:y val="4.90621588820541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E4A-4994-ADA4-CABF0F9C8797}"/>
                </c:ext>
              </c:extLst>
            </c:dLbl>
            <c:dLbl>
              <c:idx val="1"/>
              <c:layout>
                <c:manualLayout>
                  <c:x val="-4.3011628054885724E-2"/>
                  <c:y val="5.37314190102124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E4A-4994-ADA4-CABF0F9C8797}"/>
                </c:ext>
              </c:extLst>
            </c:dLbl>
            <c:dLbl>
              <c:idx val="2"/>
              <c:layout>
                <c:manualLayout>
                  <c:x val="-4.993503626157763E-2"/>
                  <c:y val="4.439289875389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E4A-4994-ADA4-CABF0F9C8797}"/>
                </c:ext>
              </c:extLst>
            </c:dLbl>
            <c:dLbl>
              <c:idx val="4"/>
              <c:layout>
                <c:manualLayout>
                  <c:x val="-4.3011628054885641E-2"/>
                  <c:y val="5.37314190102124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E4A-4994-ADA4-CABF0F9C8797}"/>
                </c:ext>
              </c:extLst>
            </c:dLbl>
            <c:dLbl>
              <c:idx val="5"/>
              <c:layout>
                <c:manualLayout>
                  <c:x val="-4.7932881100912761E-2"/>
                  <c:y val="5.10375868087151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E4A-4994-ADA4-CABF0F9C8797}"/>
                </c:ext>
              </c:extLst>
            </c:dLbl>
            <c:dLbl>
              <c:idx val="6"/>
              <c:layout>
                <c:manualLayout>
                  <c:x val="-3.0316204688878644E-2"/>
                  <c:y val="4.77612570646896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E4A-4994-ADA4-CABF0F9C8797}"/>
                </c:ext>
              </c:extLst>
            </c:dLbl>
            <c:dLbl>
              <c:idx val="7"/>
              <c:layout>
                <c:manualLayout>
                  <c:x val="-3.1171753302227032E-2"/>
                  <c:y val="2.9357040148225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E4A-4994-ADA4-CABF0F9C8797}"/>
                </c:ext>
              </c:extLst>
            </c:dLbl>
            <c:dLbl>
              <c:idx val="8"/>
              <c:layout>
                <c:manualLayout>
                  <c:x val="-1.0120317665735044E-3"/>
                  <c:y val="-3.38008246754722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E4A-4994-ADA4-CABF0F9C8797}"/>
                </c:ext>
              </c:extLst>
            </c:dLbl>
            <c:dLbl>
              <c:idx val="10"/>
              <c:spPr>
                <a:noFill/>
                <a:ln>
                  <a:solidFill>
                    <a:srgbClr val="92D050"/>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6"/>
                      </a:solidFill>
                      <a:latin typeface="+mn-lt"/>
                      <a:ea typeface="+mn-ea"/>
                      <a:cs typeface="+mn-cs"/>
                    </a:defRPr>
                  </a:pPr>
                  <a:endParaRPr lang="lv-LV"/>
                </a:p>
              </c:txPr>
              <c:dLblPos val="t"/>
              <c:showLegendKey val="0"/>
              <c:showVal val="1"/>
              <c:showCatName val="0"/>
              <c:showSerName val="0"/>
              <c:showPercent val="0"/>
              <c:showBubbleSize val="0"/>
              <c:extLst>
                <c:ext xmlns:c16="http://schemas.microsoft.com/office/drawing/2014/chart" uri="{C3380CC4-5D6E-409C-BE32-E72D297353CC}">
                  <c16:uniqueId val="{00000001-6810-416D-B365-55857DC4766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6"/>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'LT, LV, EE_Likmes'!$H$5:$R$5</c:f>
              <c:strCache>
                <c:ptCount val="11"/>
                <c:pt idx="0">
                  <c:v>2014.gads</c:v>
                </c:pt>
                <c:pt idx="1">
                  <c:v>2015.gads</c:v>
                </c:pt>
                <c:pt idx="2">
                  <c:v>2016.gads</c:v>
                </c:pt>
                <c:pt idx="3">
                  <c:v>2017.gads</c:v>
                </c:pt>
                <c:pt idx="4">
                  <c:v>2018.gads</c:v>
                </c:pt>
                <c:pt idx="5">
                  <c:v>2019.gads</c:v>
                </c:pt>
                <c:pt idx="6">
                  <c:v>01.07.2019.</c:v>
                </c:pt>
                <c:pt idx="7">
                  <c:v>01.08.2019.</c:v>
                </c:pt>
                <c:pt idx="8">
                  <c:v>2020.gads</c:v>
                </c:pt>
                <c:pt idx="9">
                  <c:v>2021.gads</c:v>
                </c:pt>
                <c:pt idx="10">
                  <c:v>2022.gads</c:v>
                </c:pt>
              </c:strCache>
            </c:strRef>
          </c:cat>
          <c:val>
            <c:numRef>
              <c:f>'LT, LV, EE_Likmes'!$H$10:$R$10</c:f>
              <c:numCache>
                <c:formatCode>#,##0</c:formatCode>
                <c:ptCount val="11"/>
                <c:pt idx="0" formatCode="General">
                  <c:v>1279</c:v>
                </c:pt>
                <c:pt idx="1">
                  <c:v>1320.67</c:v>
                </c:pt>
                <c:pt idx="2">
                  <c:v>1353.69</c:v>
                </c:pt>
                <c:pt idx="3">
                  <c:v>1665.04</c:v>
                </c:pt>
                <c:pt idx="4">
                  <c:v>1665.04</c:v>
                </c:pt>
                <c:pt idx="5">
                  <c:v>1832</c:v>
                </c:pt>
                <c:pt idx="6">
                  <c:v>1832</c:v>
                </c:pt>
                <c:pt idx="7">
                  <c:v>1832</c:v>
                </c:pt>
                <c:pt idx="8">
                  <c:v>2025</c:v>
                </c:pt>
                <c:pt idx="9">
                  <c:v>2025</c:v>
                </c:pt>
                <c:pt idx="10">
                  <c:v>2163</c:v>
                </c:pt>
              </c:numCache>
            </c:numRef>
          </c:val>
          <c:smooth val="0"/>
          <c:extLst>
            <c:ext xmlns:c16="http://schemas.microsoft.com/office/drawing/2014/chart" uri="{C3380CC4-5D6E-409C-BE32-E72D297353CC}">
              <c16:uniqueId val="{00000010-6E4A-4994-ADA4-CABF0F9C8797}"/>
            </c:ext>
          </c:extLst>
        </c:ser>
        <c:ser>
          <c:idx val="2"/>
          <c:order val="2"/>
          <c:tx>
            <c:strRef>
              <c:f>'LT, LV, EE_Likmes'!$A$11</c:f>
              <c:strCache>
                <c:ptCount val="1"/>
                <c:pt idx="0">
                  <c:v>Igaunija</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6"/>
              <c:layout>
                <c:manualLayout>
                  <c:x val="-2.5202803191755961E-2"/>
                  <c:y val="-8.38518340646099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E4A-4994-ADA4-CABF0F9C8797}"/>
                </c:ext>
              </c:extLst>
            </c:dLbl>
            <c:dLbl>
              <c:idx val="7"/>
              <c:layout>
                <c:manualLayout>
                  <c:x val="-2.9584399537192635E-2"/>
                  <c:y val="-5.63572049696501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E4A-4994-ADA4-CABF0F9C8797}"/>
                </c:ext>
              </c:extLst>
            </c:dLbl>
            <c:dLbl>
              <c:idx val="8"/>
              <c:layout>
                <c:manualLayout>
                  <c:x val="-4.8211584195862744E-2"/>
                  <c:y val="3.16891945113711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E4A-4994-ADA4-CABF0F9C8797}"/>
                </c:ext>
              </c:extLst>
            </c:dLbl>
            <c:dLbl>
              <c:idx val="9"/>
              <c:layout>
                <c:manualLayout>
                  <c:x val="8.7945814853417417E-4"/>
                  <c:y val="-8.265500417496587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6E4A-4994-ADA4-CABF0F9C879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5"/>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'LT, LV, EE_Likmes'!$H$5:$R$5</c:f>
              <c:strCache>
                <c:ptCount val="11"/>
                <c:pt idx="0">
                  <c:v>2014.gads</c:v>
                </c:pt>
                <c:pt idx="1">
                  <c:v>2015.gads</c:v>
                </c:pt>
                <c:pt idx="2">
                  <c:v>2016.gads</c:v>
                </c:pt>
                <c:pt idx="3">
                  <c:v>2017.gads</c:v>
                </c:pt>
                <c:pt idx="4">
                  <c:v>2018.gads</c:v>
                </c:pt>
                <c:pt idx="5">
                  <c:v>2019.gads</c:v>
                </c:pt>
                <c:pt idx="6">
                  <c:v>01.07.2019.</c:v>
                </c:pt>
                <c:pt idx="7">
                  <c:v>01.08.2019.</c:v>
                </c:pt>
                <c:pt idx="8">
                  <c:v>2020.gads</c:v>
                </c:pt>
                <c:pt idx="9">
                  <c:v>2021.gads</c:v>
                </c:pt>
                <c:pt idx="10">
                  <c:v>2022.gads</c:v>
                </c:pt>
              </c:strCache>
            </c:strRef>
          </c:cat>
          <c:val>
            <c:numRef>
              <c:f>'LT, LV, EE_Likmes'!$H$11:$R$11</c:f>
              <c:numCache>
                <c:formatCode>#,##0</c:formatCode>
                <c:ptCount val="11"/>
                <c:pt idx="0" formatCode="General">
                  <c:v>1643</c:v>
                </c:pt>
                <c:pt idx="1">
                  <c:v>1889</c:v>
                </c:pt>
                <c:pt idx="2">
                  <c:v>2172</c:v>
                </c:pt>
                <c:pt idx="3">
                  <c:v>2389</c:v>
                </c:pt>
                <c:pt idx="4">
                  <c:v>2508</c:v>
                </c:pt>
                <c:pt idx="5">
                  <c:v>2508</c:v>
                </c:pt>
                <c:pt idx="6">
                  <c:v>1881</c:v>
                </c:pt>
                <c:pt idx="7">
                  <c:v>1881</c:v>
                </c:pt>
                <c:pt idx="8">
                  <c:v>1881</c:v>
                </c:pt>
                <c:pt idx="9">
                  <c:v>1881</c:v>
                </c:pt>
                <c:pt idx="10">
                  <c:v>1881</c:v>
                </c:pt>
              </c:numCache>
            </c:numRef>
          </c:val>
          <c:smooth val="0"/>
          <c:extLst>
            <c:ext xmlns:c16="http://schemas.microsoft.com/office/drawing/2014/chart" uri="{C3380CC4-5D6E-409C-BE32-E72D297353CC}">
              <c16:uniqueId val="{00000015-6E4A-4994-ADA4-CABF0F9C8797}"/>
            </c:ext>
          </c:extLst>
        </c:ser>
        <c:dLbls>
          <c:showLegendKey val="0"/>
          <c:showVal val="1"/>
          <c:showCatName val="0"/>
          <c:showSerName val="0"/>
          <c:showPercent val="0"/>
          <c:showBubbleSize val="0"/>
        </c:dLbls>
        <c:marker val="1"/>
        <c:smooth val="0"/>
        <c:axId val="700319903"/>
        <c:axId val="700320319"/>
      </c:lineChart>
      <c:catAx>
        <c:axId val="700319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Times New Roman" panose="02020603050405020304" pitchFamily="18" charset="0"/>
              </a:defRPr>
            </a:pPr>
            <a:endParaRPr lang="lv-LV"/>
          </a:p>
        </c:txPr>
        <c:crossAx val="700320319"/>
        <c:crosses val="autoZero"/>
        <c:auto val="1"/>
        <c:lblAlgn val="ctr"/>
        <c:lblOffset val="100"/>
        <c:noMultiLvlLbl val="0"/>
      </c:catAx>
      <c:valAx>
        <c:axId val="700320319"/>
        <c:scaling>
          <c:orientation val="minMax"/>
          <c:max val="3000"/>
          <c:min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1" u="none" strike="noStrike" kern="1200" baseline="0">
                    <a:solidFill>
                      <a:schemeClr val="tx1">
                        <a:lumMod val="65000"/>
                        <a:lumOff val="35000"/>
                      </a:schemeClr>
                    </a:solidFill>
                    <a:latin typeface="+mn-lt"/>
                    <a:ea typeface="+mn-ea"/>
                    <a:cs typeface="+mn-cs"/>
                  </a:defRPr>
                </a:pPr>
                <a:r>
                  <a:rPr lang="lv-LV" i="1" dirty="0"/>
                  <a:t>EUR par 100 litriem a/a</a:t>
                </a:r>
              </a:p>
            </c:rich>
          </c:tx>
          <c:overlay val="0"/>
          <c:spPr>
            <a:noFill/>
            <a:ln>
              <a:noFill/>
            </a:ln>
            <a:effectLst/>
          </c:spPr>
          <c:txPr>
            <a:bodyPr rot="-5400000" spcFirstLastPara="1" vertOverflow="ellipsis" vert="horz" wrap="square" anchor="ctr" anchorCtr="1"/>
            <a:lstStyle/>
            <a:p>
              <a:pPr>
                <a:defRPr sz="1000" b="0" i="1" u="none" strike="noStrike" kern="1200" baseline="0">
                  <a:solidFill>
                    <a:schemeClr val="tx1">
                      <a:lumMod val="65000"/>
                      <a:lumOff val="35000"/>
                    </a:schemeClr>
                  </a:solidFill>
                  <a:latin typeface="+mn-lt"/>
                  <a:ea typeface="+mn-ea"/>
                  <a:cs typeface="+mn-cs"/>
                </a:defRPr>
              </a:pPr>
              <a:endParaRPr lang="lv-LV"/>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700319903"/>
        <c:crosses val="autoZero"/>
        <c:crossBetween val="between"/>
        <c:majorUnit val="500"/>
      </c:valAx>
      <c:spPr>
        <a:noFill/>
        <a:ln>
          <a:noFill/>
        </a:ln>
        <a:effectLst/>
      </c:spPr>
    </c:plotArea>
    <c:legend>
      <c:legendPos val="b"/>
      <c:layout>
        <c:manualLayout>
          <c:xMode val="edge"/>
          <c:yMode val="edge"/>
          <c:x val="0.26073644656565664"/>
          <c:y val="0.8921133638394817"/>
          <c:w val="0.41988119922098927"/>
          <c:h val="8.712546222668866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solidFill>
        <a:sysClr val="window" lastClr="FFFFFF">
          <a:lumMod val="85000"/>
        </a:sysClr>
      </a:solidFill>
    </a:ln>
    <a:effectLst/>
  </c:spPr>
  <c:txPr>
    <a:bodyPr/>
    <a:lstStyle/>
    <a:p>
      <a:pPr>
        <a:defRPr/>
      </a:pPr>
      <a:endParaRPr lang="lv-LV"/>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1">
                    <a:lumMod val="90000"/>
                    <a:lumOff val="10000"/>
                  </a:schemeClr>
                </a:solidFill>
                <a:latin typeface="+mn-lt"/>
                <a:ea typeface="+mn-ea"/>
                <a:cs typeface="+mn-cs"/>
              </a:defRPr>
            </a:pPr>
            <a:r>
              <a:rPr lang="lv-LV" dirty="0"/>
              <a:t>Patēriņam Latvijā nodotās </a:t>
            </a:r>
            <a:r>
              <a:rPr lang="lv-LV" b="1" u="sng" dirty="0">
                <a:effectLst>
                  <a:outerShdw blurRad="38100" dist="38100" dir="2700000" algn="tl">
                    <a:srgbClr val="000000">
                      <a:alpha val="43137"/>
                    </a:srgbClr>
                  </a:outerShdw>
                </a:effectLst>
              </a:rPr>
              <a:t>cigaretes</a:t>
            </a:r>
          </a:p>
        </c:rich>
      </c:tx>
      <c:layout>
        <c:manualLayout>
          <c:xMode val="edge"/>
          <c:yMode val="edge"/>
          <c:x val="0.15756906302127832"/>
          <c:y val="2.858765718521875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accent1">
                  <a:lumMod val="90000"/>
                  <a:lumOff val="10000"/>
                </a:schemeClr>
              </a:solidFill>
              <a:latin typeface="+mn-lt"/>
              <a:ea typeface="+mn-ea"/>
              <a:cs typeface="+mn-cs"/>
            </a:defRPr>
          </a:pPr>
          <a:endParaRPr lang="lv-LV"/>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lumMod val="90000"/>
                        <a:lumOff val="10000"/>
                      </a:schemeClr>
                    </a:solidFill>
                    <a:latin typeface="+mn-lt"/>
                    <a:ea typeface="+mn-ea"/>
                    <a:cs typeface="+mn-cs"/>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'Patēriņš tabaka'!$O$33:$O$35</c:f>
              <c:strCache>
                <c:ptCount val="3"/>
                <c:pt idx="0">
                  <c:v>2020.gada 4 mēnešos</c:v>
                </c:pt>
                <c:pt idx="1">
                  <c:v>2021.gada 4 mēnešos</c:v>
                </c:pt>
                <c:pt idx="2">
                  <c:v>2022.gada 4 mēnešos</c:v>
                </c:pt>
              </c:strCache>
            </c:strRef>
          </c:cat>
          <c:val>
            <c:numRef>
              <c:f>'Patēriņš tabaka'!$P$33:$P$35</c:f>
              <c:numCache>
                <c:formatCode>#,##0</c:formatCode>
                <c:ptCount val="3"/>
                <c:pt idx="0">
                  <c:v>529621</c:v>
                </c:pt>
                <c:pt idx="1">
                  <c:v>523142.36</c:v>
                </c:pt>
                <c:pt idx="2">
                  <c:v>564875.6</c:v>
                </c:pt>
              </c:numCache>
            </c:numRef>
          </c:val>
          <c:extLst>
            <c:ext xmlns:c16="http://schemas.microsoft.com/office/drawing/2014/chart" uri="{C3380CC4-5D6E-409C-BE32-E72D297353CC}">
              <c16:uniqueId val="{00000000-5978-4011-9AD9-A5C1B7F367A7}"/>
            </c:ext>
          </c:extLst>
        </c:ser>
        <c:dLbls>
          <c:showLegendKey val="0"/>
          <c:showVal val="0"/>
          <c:showCatName val="0"/>
          <c:showSerName val="0"/>
          <c:showPercent val="0"/>
          <c:showBubbleSize val="0"/>
        </c:dLbls>
        <c:gapWidth val="219"/>
        <c:overlap val="-27"/>
        <c:axId val="910716015"/>
        <c:axId val="851715455"/>
      </c:barChart>
      <c:catAx>
        <c:axId val="9107160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1">
                    <a:lumMod val="90000"/>
                    <a:lumOff val="10000"/>
                  </a:schemeClr>
                </a:solidFill>
                <a:latin typeface="+mn-lt"/>
                <a:ea typeface="+mn-ea"/>
                <a:cs typeface="+mn-cs"/>
              </a:defRPr>
            </a:pPr>
            <a:endParaRPr lang="lv-LV"/>
          </a:p>
        </c:txPr>
        <c:crossAx val="851715455"/>
        <c:crosses val="autoZero"/>
        <c:auto val="1"/>
        <c:lblAlgn val="ctr"/>
        <c:lblOffset val="100"/>
        <c:noMultiLvlLbl val="0"/>
      </c:catAx>
      <c:valAx>
        <c:axId val="851715455"/>
        <c:scaling>
          <c:orientation val="minMax"/>
          <c:max val="6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1" u="none" strike="noStrike" kern="1200" baseline="0">
                    <a:solidFill>
                      <a:schemeClr val="accent1">
                        <a:lumMod val="90000"/>
                        <a:lumOff val="10000"/>
                      </a:schemeClr>
                    </a:solidFill>
                    <a:latin typeface="+mn-lt"/>
                    <a:ea typeface="+mn-ea"/>
                    <a:cs typeface="+mn-cs"/>
                  </a:defRPr>
                </a:pPr>
                <a:r>
                  <a:rPr lang="lv-LV" i="1"/>
                  <a:t>tūkst, gab.</a:t>
                </a:r>
              </a:p>
            </c:rich>
          </c:tx>
          <c:overlay val="0"/>
          <c:spPr>
            <a:noFill/>
            <a:ln>
              <a:noFill/>
            </a:ln>
            <a:effectLst/>
          </c:spPr>
          <c:txPr>
            <a:bodyPr rot="-5400000" spcFirstLastPara="1" vertOverflow="ellipsis" vert="horz" wrap="square" anchor="ctr" anchorCtr="1"/>
            <a:lstStyle/>
            <a:p>
              <a:pPr>
                <a:defRPr sz="1000" b="0" i="1" u="none" strike="noStrike" kern="1200" baseline="0">
                  <a:solidFill>
                    <a:schemeClr val="accent1">
                      <a:lumMod val="90000"/>
                      <a:lumOff val="10000"/>
                    </a:schemeClr>
                  </a:solidFill>
                  <a:latin typeface="+mn-lt"/>
                  <a:ea typeface="+mn-ea"/>
                  <a:cs typeface="+mn-cs"/>
                </a:defRPr>
              </a:pPr>
              <a:endParaRPr lang="lv-LV"/>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1">
                    <a:lumMod val="90000"/>
                    <a:lumOff val="10000"/>
                  </a:schemeClr>
                </a:solidFill>
                <a:latin typeface="+mn-lt"/>
                <a:ea typeface="+mn-ea"/>
                <a:cs typeface="+mn-cs"/>
              </a:defRPr>
            </a:pPr>
            <a:endParaRPr lang="lv-LV"/>
          </a:p>
        </c:txPr>
        <c:crossAx val="910716015"/>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accent1">
              <a:lumMod val="90000"/>
              <a:lumOff val="10000"/>
            </a:schemeClr>
          </a:solidFill>
        </a:defRPr>
      </a:pPr>
      <a:endParaRPr lang="lv-LV"/>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400" b="0" i="0" u="none" strike="noStrike" kern="1200" spc="0" baseline="0">
                <a:solidFill>
                  <a:schemeClr val="accent6">
                    <a:lumMod val="75000"/>
                  </a:schemeClr>
                </a:solidFill>
                <a:latin typeface="+mn-lt"/>
                <a:ea typeface="+mn-ea"/>
                <a:cs typeface="+mn-cs"/>
              </a:defRPr>
            </a:pPr>
            <a:r>
              <a:rPr lang="lv-LV" sz="1400" dirty="0"/>
              <a:t>Patēriņam Latvijā nodotie </a:t>
            </a:r>
            <a:r>
              <a:rPr lang="lv-LV" sz="1400" b="1" u="sng" dirty="0">
                <a:effectLst>
                  <a:outerShdw blurRad="38100" dist="38100" dir="2700000" algn="tl">
                    <a:srgbClr val="000000">
                      <a:alpha val="43137"/>
                    </a:srgbClr>
                  </a:outerShdw>
                </a:effectLst>
              </a:rPr>
              <a:t>cigāri un </a:t>
            </a:r>
            <a:r>
              <a:rPr lang="lv-LV" sz="1400" b="1" u="sng" dirty="0" err="1">
                <a:effectLst>
                  <a:outerShdw blurRad="38100" dist="38100" dir="2700000" algn="tl">
                    <a:srgbClr val="000000">
                      <a:alpha val="43137"/>
                    </a:srgbClr>
                  </a:outerShdw>
                </a:effectLst>
              </a:rPr>
              <a:t>cigarillas</a:t>
            </a:r>
            <a:endParaRPr lang="lv-LV" sz="1400" b="1" u="sng" dirty="0">
              <a:effectLst>
                <a:outerShdw blurRad="38100" dist="38100" dir="2700000" algn="tl">
                  <a:srgbClr val="000000">
                    <a:alpha val="43137"/>
                  </a:srgbClr>
                </a:outerShdw>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accent6">
                  <a:lumMod val="75000"/>
                </a:schemeClr>
              </a:solidFill>
              <a:latin typeface="+mn-lt"/>
              <a:ea typeface="+mn-ea"/>
              <a:cs typeface="+mn-cs"/>
            </a:defRPr>
          </a:pPr>
          <a:endParaRPr lang="lv-LV"/>
        </a:p>
      </c:txPr>
    </c:title>
    <c:autoTitleDeleted val="0"/>
    <c:plotArea>
      <c:layout/>
      <c:barChart>
        <c:barDir val="col"/>
        <c:grouping val="clustered"/>
        <c:varyColors val="0"/>
        <c:ser>
          <c:idx val="0"/>
          <c:order val="0"/>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6">
                        <a:lumMod val="75000"/>
                      </a:schemeClr>
                    </a:solidFill>
                    <a:latin typeface="+mn-lt"/>
                    <a:ea typeface="+mn-ea"/>
                    <a:cs typeface="+mn-cs"/>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'Patēriņš tabaka'!$O$74:$O$76</c:f>
              <c:strCache>
                <c:ptCount val="3"/>
                <c:pt idx="0">
                  <c:v>2020.gada 4 mēnešos </c:v>
                </c:pt>
                <c:pt idx="1">
                  <c:v>2021.gada 4 mēnešos</c:v>
                </c:pt>
                <c:pt idx="2">
                  <c:v>2022.gada 4 mēnešos</c:v>
                </c:pt>
              </c:strCache>
            </c:strRef>
          </c:cat>
          <c:val>
            <c:numRef>
              <c:f>'Patēriņš tabaka'!$P$74:$P$76</c:f>
              <c:numCache>
                <c:formatCode>#,##0</c:formatCode>
                <c:ptCount val="3"/>
                <c:pt idx="0">
                  <c:v>6495</c:v>
                </c:pt>
                <c:pt idx="1">
                  <c:v>10147.64</c:v>
                </c:pt>
                <c:pt idx="2">
                  <c:v>8343.51</c:v>
                </c:pt>
              </c:numCache>
            </c:numRef>
          </c:val>
          <c:extLst>
            <c:ext xmlns:c16="http://schemas.microsoft.com/office/drawing/2014/chart" uri="{C3380CC4-5D6E-409C-BE32-E72D297353CC}">
              <c16:uniqueId val="{00000000-7CA5-4716-AF7F-56CC3873996C}"/>
            </c:ext>
          </c:extLst>
        </c:ser>
        <c:dLbls>
          <c:dLblPos val="outEnd"/>
          <c:showLegendKey val="0"/>
          <c:showVal val="1"/>
          <c:showCatName val="0"/>
          <c:showSerName val="0"/>
          <c:showPercent val="0"/>
          <c:showBubbleSize val="0"/>
        </c:dLbls>
        <c:gapWidth val="219"/>
        <c:overlap val="-27"/>
        <c:axId val="910642815"/>
        <c:axId val="851732927"/>
      </c:barChart>
      <c:catAx>
        <c:axId val="910642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6">
                    <a:lumMod val="75000"/>
                  </a:schemeClr>
                </a:solidFill>
                <a:latin typeface="+mn-lt"/>
                <a:ea typeface="+mn-ea"/>
                <a:cs typeface="+mn-cs"/>
              </a:defRPr>
            </a:pPr>
            <a:endParaRPr lang="lv-LV"/>
          </a:p>
        </c:txPr>
        <c:crossAx val="851732927"/>
        <c:crosses val="autoZero"/>
        <c:auto val="1"/>
        <c:lblAlgn val="ctr"/>
        <c:lblOffset val="100"/>
        <c:noMultiLvlLbl val="0"/>
      </c:catAx>
      <c:valAx>
        <c:axId val="85173292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1" u="none" strike="noStrike" kern="1200" baseline="0">
                    <a:solidFill>
                      <a:schemeClr val="accent6">
                        <a:lumMod val="75000"/>
                      </a:schemeClr>
                    </a:solidFill>
                    <a:latin typeface="+mn-lt"/>
                    <a:ea typeface="+mn-ea"/>
                    <a:cs typeface="+mn-cs"/>
                  </a:defRPr>
                </a:pPr>
                <a:r>
                  <a:rPr lang="lv-LV" sz="1000" i="1" dirty="0"/>
                  <a:t>tūkst,</a:t>
                </a:r>
                <a:r>
                  <a:rPr lang="lv-LV" sz="1000" i="1" baseline="0" dirty="0"/>
                  <a:t> gab.</a:t>
                </a:r>
              </a:p>
            </c:rich>
          </c:tx>
          <c:overlay val="0"/>
          <c:spPr>
            <a:noFill/>
            <a:ln>
              <a:noFill/>
            </a:ln>
            <a:effectLst/>
          </c:spPr>
          <c:txPr>
            <a:bodyPr rot="-5400000" spcFirstLastPara="1" vertOverflow="ellipsis" vert="horz" wrap="square" anchor="ctr" anchorCtr="1"/>
            <a:lstStyle/>
            <a:p>
              <a:pPr>
                <a:defRPr sz="1000" b="0" i="1" u="none" strike="noStrike" kern="1200" baseline="0">
                  <a:solidFill>
                    <a:schemeClr val="accent6">
                      <a:lumMod val="75000"/>
                    </a:schemeClr>
                  </a:solidFill>
                  <a:latin typeface="+mn-lt"/>
                  <a:ea typeface="+mn-ea"/>
                  <a:cs typeface="+mn-cs"/>
                </a:defRPr>
              </a:pPr>
              <a:endParaRPr lang="lv-LV"/>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6">
                    <a:lumMod val="75000"/>
                  </a:schemeClr>
                </a:solidFill>
                <a:latin typeface="+mn-lt"/>
                <a:ea typeface="+mn-ea"/>
                <a:cs typeface="+mn-cs"/>
              </a:defRPr>
            </a:pPr>
            <a:endParaRPr lang="lv-LV"/>
          </a:p>
        </c:txPr>
        <c:crossAx val="910642815"/>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accent6">
              <a:lumMod val="75000"/>
            </a:schemeClr>
          </a:solidFill>
        </a:defRPr>
      </a:pPr>
      <a:endParaRPr lang="lv-LV"/>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0" i="0" u="none" strike="noStrike" kern="1200" spc="0" baseline="0">
                <a:solidFill>
                  <a:schemeClr val="tx1">
                    <a:lumMod val="75000"/>
                    <a:lumOff val="25000"/>
                  </a:schemeClr>
                </a:solidFill>
                <a:latin typeface="+mn-lt"/>
                <a:ea typeface="+mn-ea"/>
                <a:cs typeface="+mn-cs"/>
              </a:defRPr>
            </a:pPr>
            <a:r>
              <a:rPr lang="lv-LV" sz="1400" dirty="0"/>
              <a:t>Patēriņam Latvijā nodotā </a:t>
            </a:r>
            <a:r>
              <a:rPr lang="lv-LV" sz="1400" b="1" u="sng" dirty="0">
                <a:effectLst>
                  <a:outerShdw blurRad="38100" dist="38100" dir="2700000" algn="tl">
                    <a:srgbClr val="000000">
                      <a:alpha val="43137"/>
                    </a:srgbClr>
                  </a:outerShdw>
                </a:effectLst>
              </a:rPr>
              <a:t>smēķējamā tabaka</a:t>
            </a:r>
            <a:endParaRPr lang="lv-LV" sz="1400" b="0" u="none" dirty="0">
              <a:effectLst/>
            </a:endParaRPr>
          </a:p>
        </c:rich>
      </c:tx>
      <c:layout>
        <c:manualLayout>
          <c:xMode val="edge"/>
          <c:yMode val="edge"/>
          <c:x val="0.19026376040260756"/>
          <c:y val="2.7809965237543453E-2"/>
        </c:manualLayout>
      </c:layout>
      <c:overlay val="0"/>
      <c:spPr>
        <a:noFill/>
        <a:ln>
          <a:noFill/>
        </a:ln>
        <a:effectLst/>
      </c:spPr>
      <c:txPr>
        <a:bodyPr rot="0" spcFirstLastPara="1" vertOverflow="ellipsis" vert="horz" wrap="square" anchor="ctr" anchorCtr="1"/>
        <a:lstStyle/>
        <a:p>
          <a:pPr algn="ctr" rtl="0">
            <a:defRPr lang="en-US" sz="1400" b="0" i="0" u="none" strike="noStrike" kern="1200" spc="0" baseline="0">
              <a:solidFill>
                <a:schemeClr val="tx1">
                  <a:lumMod val="75000"/>
                  <a:lumOff val="25000"/>
                </a:schemeClr>
              </a:solidFill>
              <a:latin typeface="+mn-lt"/>
              <a:ea typeface="+mn-ea"/>
              <a:cs typeface="+mn-cs"/>
            </a:defRPr>
          </a:pPr>
          <a:endParaRPr lang="lv-LV"/>
        </a:p>
      </c:txPr>
    </c:title>
    <c:autoTitleDeleted val="0"/>
    <c:plotArea>
      <c:layout/>
      <c:barChart>
        <c:barDir val="col"/>
        <c:grouping val="clustered"/>
        <c:varyColors val="0"/>
        <c:ser>
          <c:idx val="0"/>
          <c:order val="0"/>
          <c:spPr>
            <a:solidFill>
              <a:schemeClr val="accent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spc="0" baseline="0">
                    <a:solidFill>
                      <a:schemeClr val="tx1">
                        <a:lumMod val="75000"/>
                        <a:lumOff val="25000"/>
                      </a:schemeClr>
                    </a:solidFill>
                    <a:latin typeface="+mn-lt"/>
                    <a:ea typeface="+mn-ea"/>
                    <a:cs typeface="+mn-cs"/>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'Patēriņš tabaka'!$O$106:$O$108</c:f>
              <c:strCache>
                <c:ptCount val="3"/>
                <c:pt idx="0">
                  <c:v>2020.gada 4 mēnešos</c:v>
                </c:pt>
                <c:pt idx="1">
                  <c:v>2021.gada 4 mēnešos</c:v>
                </c:pt>
                <c:pt idx="2">
                  <c:v>2022.gada 4 mēnešos</c:v>
                </c:pt>
              </c:strCache>
            </c:strRef>
          </c:cat>
          <c:val>
            <c:numRef>
              <c:f>'Patēriņš tabaka'!$P$106:$P$108</c:f>
              <c:numCache>
                <c:formatCode>#,##0</c:formatCode>
                <c:ptCount val="3"/>
                <c:pt idx="0">
                  <c:v>28203</c:v>
                </c:pt>
                <c:pt idx="1">
                  <c:v>34286.019999999997</c:v>
                </c:pt>
                <c:pt idx="2">
                  <c:v>33243.9</c:v>
                </c:pt>
              </c:numCache>
            </c:numRef>
          </c:val>
          <c:extLst>
            <c:ext xmlns:c16="http://schemas.microsoft.com/office/drawing/2014/chart" uri="{C3380CC4-5D6E-409C-BE32-E72D297353CC}">
              <c16:uniqueId val="{00000000-AF38-435B-9388-3D68090DDE3B}"/>
            </c:ext>
          </c:extLst>
        </c:ser>
        <c:dLbls>
          <c:showLegendKey val="0"/>
          <c:showVal val="0"/>
          <c:showCatName val="0"/>
          <c:showSerName val="0"/>
          <c:showPercent val="0"/>
          <c:showBubbleSize val="0"/>
        </c:dLbls>
        <c:gapWidth val="219"/>
        <c:overlap val="-27"/>
        <c:axId val="859448927"/>
        <c:axId val="899699247"/>
      </c:barChart>
      <c:catAx>
        <c:axId val="859448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spc="0" baseline="0">
                <a:solidFill>
                  <a:schemeClr val="tx1">
                    <a:lumMod val="75000"/>
                    <a:lumOff val="25000"/>
                  </a:schemeClr>
                </a:solidFill>
                <a:latin typeface="+mn-lt"/>
                <a:ea typeface="+mn-ea"/>
                <a:cs typeface="+mn-cs"/>
              </a:defRPr>
            </a:pPr>
            <a:endParaRPr lang="lv-LV"/>
          </a:p>
        </c:txPr>
        <c:crossAx val="899699247"/>
        <c:crosses val="autoZero"/>
        <c:auto val="1"/>
        <c:lblAlgn val="ctr"/>
        <c:lblOffset val="100"/>
        <c:noMultiLvlLbl val="0"/>
      </c:catAx>
      <c:valAx>
        <c:axId val="89969924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1000" b="0" i="1" u="none" strike="noStrike" kern="1200" spc="0" baseline="0">
                    <a:solidFill>
                      <a:schemeClr val="tx1">
                        <a:lumMod val="75000"/>
                        <a:lumOff val="25000"/>
                      </a:schemeClr>
                    </a:solidFill>
                    <a:latin typeface="+mn-lt"/>
                    <a:ea typeface="+mn-ea"/>
                    <a:cs typeface="+mn-cs"/>
                  </a:defRPr>
                </a:pPr>
                <a:r>
                  <a:rPr lang="lv-LV" sz="1000" i="1" dirty="0"/>
                  <a:t>kg</a:t>
                </a:r>
              </a:p>
            </c:rich>
          </c:tx>
          <c:overlay val="0"/>
          <c:spPr>
            <a:noFill/>
            <a:ln>
              <a:noFill/>
            </a:ln>
            <a:effectLst/>
          </c:spPr>
          <c:txPr>
            <a:bodyPr rot="-5400000" spcFirstLastPara="1" vertOverflow="ellipsis" vert="horz" wrap="square" anchor="ctr" anchorCtr="1"/>
            <a:lstStyle/>
            <a:p>
              <a:pPr>
                <a:defRPr lang="en-US" sz="1000" b="0" i="1" u="none" strike="noStrike" kern="1200" spc="0" baseline="0">
                  <a:solidFill>
                    <a:schemeClr val="tx1">
                      <a:lumMod val="75000"/>
                      <a:lumOff val="25000"/>
                    </a:schemeClr>
                  </a:solidFill>
                  <a:latin typeface="+mn-lt"/>
                  <a:ea typeface="+mn-ea"/>
                  <a:cs typeface="+mn-cs"/>
                </a:defRPr>
              </a:pPr>
              <a:endParaRPr lang="lv-LV"/>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spc="0" baseline="0">
                <a:solidFill>
                  <a:schemeClr val="tx1">
                    <a:lumMod val="75000"/>
                    <a:lumOff val="25000"/>
                  </a:schemeClr>
                </a:solidFill>
                <a:latin typeface="+mn-lt"/>
                <a:ea typeface="+mn-ea"/>
                <a:cs typeface="+mn-cs"/>
              </a:defRPr>
            </a:pPr>
            <a:endParaRPr lang="lv-LV"/>
          </a:p>
        </c:txPr>
        <c:crossAx val="859448927"/>
        <c:crosses val="autoZero"/>
        <c:crossBetween val="between"/>
      </c:valAx>
      <c:spPr>
        <a:noFill/>
        <a:ln>
          <a:noFill/>
        </a:ln>
        <a:effectLst/>
      </c:spPr>
    </c:plotArea>
    <c:plotVisOnly val="1"/>
    <c:dispBlanksAs val="gap"/>
    <c:showDLblsOverMax val="0"/>
  </c:chart>
  <c:spPr>
    <a:noFill/>
    <a:ln>
      <a:noFill/>
    </a:ln>
    <a:effectLst/>
  </c:spPr>
  <c:txPr>
    <a:bodyPr/>
    <a:lstStyle/>
    <a:p>
      <a:pPr algn="ctr" rtl="0">
        <a:defRPr lang="en-US" sz="1400" b="0" i="0" u="none" strike="noStrike" kern="1200" spc="0" baseline="0">
          <a:solidFill>
            <a:schemeClr val="tx1">
              <a:lumMod val="75000"/>
              <a:lumOff val="25000"/>
            </a:schemeClr>
          </a:solidFill>
          <a:latin typeface="+mn-lt"/>
          <a:ea typeface="+mn-ea"/>
          <a:cs typeface="+mn-cs"/>
        </a:defRPr>
      </a:pPr>
      <a:endParaRPr lang="lv-LV"/>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200" b="0" i="0" u="none" strike="noStrike" baseline="0">
                <a:effectLst/>
              </a:rPr>
              <a:t>Akcīzes nodok</a:t>
            </a:r>
            <a:r>
              <a:rPr lang="lv-LV" sz="1200" b="0" i="0" u="none" strike="noStrike" baseline="0">
                <a:effectLst/>
              </a:rPr>
              <a:t>ļa ieņēmumi</a:t>
            </a:r>
            <a:r>
              <a:rPr lang="en-US" sz="1200" b="0" i="0" u="none" strike="noStrike" baseline="0">
                <a:effectLst/>
              </a:rPr>
              <a:t> </a:t>
            </a:r>
            <a:r>
              <a:rPr lang="en-US" sz="1200" b="1" i="0" u="sng" strike="noStrike" baseline="0">
                <a:effectLst>
                  <a:outerShdw blurRad="38100" dist="38100" dir="2700000" algn="tl" rotWithShape="0">
                    <a:srgbClr val="000000">
                      <a:alpha val="43000"/>
                    </a:srgbClr>
                  </a:outerShdw>
                </a:effectLst>
              </a:rPr>
              <a:t>- </a:t>
            </a:r>
            <a:r>
              <a:rPr lang="lv-LV" sz="1200" b="1" i="0" u="sng" strike="noStrike" baseline="0">
                <a:effectLst>
                  <a:outerShdw blurRad="38100" dist="38100" dir="2700000" algn="tl" rotWithShape="0">
                    <a:srgbClr val="000000">
                      <a:alpha val="43000"/>
                    </a:srgbClr>
                  </a:outerShdw>
                </a:effectLst>
              </a:rPr>
              <a:t>tabakas izstrādajumi</a:t>
            </a:r>
            <a:r>
              <a:rPr lang="lv-LV" sz="1200"/>
              <a:t>, </a:t>
            </a:r>
            <a:r>
              <a:rPr lang="lv-LV" sz="1200">
                <a:solidFill>
                  <a:schemeClr val="tx1"/>
                </a:solidFill>
              </a:rPr>
              <a:t>milj. </a:t>
            </a:r>
            <a:r>
              <a:rPr lang="lv-LV" sz="1200" i="1">
                <a:solidFill>
                  <a:schemeClr val="tx1"/>
                </a:solidFill>
              </a:rPr>
              <a:t>euro</a:t>
            </a:r>
            <a:endParaRPr lang="en-US" sz="1200" i="1">
              <a:solidFill>
                <a:schemeClr val="tx1"/>
              </a:solidFill>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title>
    <c:autoTitleDeleted val="0"/>
    <c:plotArea>
      <c:layout>
        <c:manualLayout>
          <c:layoutTarget val="inner"/>
          <c:xMode val="edge"/>
          <c:yMode val="edge"/>
          <c:x val="0.10071851105093743"/>
          <c:y val="0.13709962033269552"/>
          <c:w val="0.87984071827286403"/>
          <c:h val="0.57171297722415815"/>
        </c:manualLayout>
      </c:layout>
      <c:lineChart>
        <c:grouping val="standard"/>
        <c:varyColors val="0"/>
        <c:ser>
          <c:idx val="4"/>
          <c:order val="3"/>
          <c:tx>
            <c:strRef>
              <c:f>'Tabaka_Nodoklis 2017-2021 '!$A$17</c:f>
              <c:strCache>
                <c:ptCount val="1"/>
                <c:pt idx="0">
                  <c:v>2020.gads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'Tabaka_Nodoklis 2017-2021 '!$B$4:$M$4</c:f>
              <c:strCache>
                <c:ptCount val="12"/>
                <c:pt idx="0">
                  <c:v>janvāris    </c:v>
                </c:pt>
                <c:pt idx="1">
                  <c:v>februāris   </c:v>
                </c:pt>
                <c:pt idx="2">
                  <c:v>marts       </c:v>
                </c:pt>
                <c:pt idx="3">
                  <c:v>aprīlis     </c:v>
                </c:pt>
                <c:pt idx="4">
                  <c:v>maijs       </c:v>
                </c:pt>
                <c:pt idx="5">
                  <c:v>jūnijs      </c:v>
                </c:pt>
                <c:pt idx="6">
                  <c:v>jūlijs      </c:v>
                </c:pt>
                <c:pt idx="7">
                  <c:v>augusts     </c:v>
                </c:pt>
                <c:pt idx="8">
                  <c:v>septembris  </c:v>
                </c:pt>
                <c:pt idx="9">
                  <c:v>oktobris    </c:v>
                </c:pt>
                <c:pt idx="10">
                  <c:v>novembris   </c:v>
                </c:pt>
                <c:pt idx="11">
                  <c:v>decembris   </c:v>
                </c:pt>
              </c:strCache>
            </c:strRef>
          </c:cat>
          <c:val>
            <c:numRef>
              <c:f>'Tabaka_Nodoklis 2017-2021 '!$B$17:$M$17</c:f>
              <c:numCache>
                <c:formatCode>#\ ##0.0</c:formatCode>
                <c:ptCount val="12"/>
                <c:pt idx="0">
                  <c:v>20.03641</c:v>
                </c:pt>
                <c:pt idx="1">
                  <c:v>17.487400000000001</c:v>
                </c:pt>
                <c:pt idx="2">
                  <c:v>12.794690000000001</c:v>
                </c:pt>
                <c:pt idx="3">
                  <c:v>16.84225</c:v>
                </c:pt>
                <c:pt idx="4">
                  <c:v>17.224040000000002</c:v>
                </c:pt>
                <c:pt idx="5">
                  <c:v>16.54871</c:v>
                </c:pt>
                <c:pt idx="6">
                  <c:v>22.82348</c:v>
                </c:pt>
                <c:pt idx="7">
                  <c:v>23.446169999999999</c:v>
                </c:pt>
                <c:pt idx="8">
                  <c:v>21.405339340000005</c:v>
                </c:pt>
                <c:pt idx="9">
                  <c:v>20.344799999999999</c:v>
                </c:pt>
                <c:pt idx="10">
                  <c:v>18.786799999999999</c:v>
                </c:pt>
                <c:pt idx="11">
                  <c:v>15.6851</c:v>
                </c:pt>
              </c:numCache>
            </c:numRef>
          </c:val>
          <c:smooth val="0"/>
          <c:extLst>
            <c:ext xmlns:c16="http://schemas.microsoft.com/office/drawing/2014/chart" uri="{C3380CC4-5D6E-409C-BE32-E72D297353CC}">
              <c16:uniqueId val="{00000000-B74D-41BD-AD4A-A6E5B89A9272}"/>
            </c:ext>
          </c:extLst>
        </c:ser>
        <c:ser>
          <c:idx val="3"/>
          <c:order val="4"/>
          <c:tx>
            <c:strRef>
              <c:f>'Tabaka_Nodoklis 2017-2021 '!$A$18</c:f>
              <c:strCache>
                <c:ptCount val="1"/>
                <c:pt idx="0">
                  <c:v>2021gads</c:v>
                </c:pt>
              </c:strCache>
            </c:strRef>
          </c:tx>
          <c:spPr>
            <a:ln w="28575" cap="rnd">
              <a:solidFill>
                <a:schemeClr val="accent4"/>
              </a:solidFill>
              <a:round/>
            </a:ln>
            <a:effectLst/>
          </c:spPr>
          <c:marker>
            <c:symbol val="circle"/>
            <c:size val="5"/>
            <c:spPr>
              <a:solidFill>
                <a:schemeClr val="accent4"/>
              </a:solidFill>
              <a:ln w="9525">
                <a:solidFill>
                  <a:schemeClr val="accent4"/>
                </a:solidFill>
                <a:prstDash val="sysDot"/>
              </a:ln>
              <a:effectLst/>
            </c:spPr>
          </c:marker>
          <c:cat>
            <c:strRef>
              <c:f>'Tabaka_Nodoklis 2017-2021 '!$B$4:$M$4</c:f>
              <c:strCache>
                <c:ptCount val="12"/>
                <c:pt idx="0">
                  <c:v>janvāris    </c:v>
                </c:pt>
                <c:pt idx="1">
                  <c:v>februāris   </c:v>
                </c:pt>
                <c:pt idx="2">
                  <c:v>marts       </c:v>
                </c:pt>
                <c:pt idx="3">
                  <c:v>aprīlis     </c:v>
                </c:pt>
                <c:pt idx="4">
                  <c:v>maijs       </c:v>
                </c:pt>
                <c:pt idx="5">
                  <c:v>jūnijs      </c:v>
                </c:pt>
                <c:pt idx="6">
                  <c:v>jūlijs      </c:v>
                </c:pt>
                <c:pt idx="7">
                  <c:v>augusts     </c:v>
                </c:pt>
                <c:pt idx="8">
                  <c:v>septembris  </c:v>
                </c:pt>
                <c:pt idx="9">
                  <c:v>oktobris    </c:v>
                </c:pt>
                <c:pt idx="10">
                  <c:v>novembris   </c:v>
                </c:pt>
                <c:pt idx="11">
                  <c:v>decembris   </c:v>
                </c:pt>
              </c:strCache>
            </c:strRef>
          </c:cat>
          <c:val>
            <c:numRef>
              <c:f>'Tabaka_Nodoklis 2017-2021 '!$B$18:$M$18</c:f>
              <c:numCache>
                <c:formatCode>#\ ##0.0</c:formatCode>
                <c:ptCount val="12"/>
                <c:pt idx="0">
                  <c:v>19.567340000000002</c:v>
                </c:pt>
                <c:pt idx="1">
                  <c:v>13.36626</c:v>
                </c:pt>
                <c:pt idx="2">
                  <c:v>15.278120000000001</c:v>
                </c:pt>
                <c:pt idx="3">
                  <c:v>23.448919999999998</c:v>
                </c:pt>
                <c:pt idx="4">
                  <c:v>17.740159999999999</c:v>
                </c:pt>
                <c:pt idx="5">
                  <c:v>20.30433</c:v>
                </c:pt>
                <c:pt idx="6">
                  <c:v>26.438590000000001</c:v>
                </c:pt>
                <c:pt idx="7">
                  <c:v>25.539580000000001</c:v>
                </c:pt>
                <c:pt idx="8">
                  <c:v>19.084820000000001</c:v>
                </c:pt>
                <c:pt idx="9">
                  <c:v>20.265580000000003</c:v>
                </c:pt>
                <c:pt idx="10">
                  <c:v>19.648529999999997</c:v>
                </c:pt>
                <c:pt idx="11">
                  <c:v>20.294610000000002</c:v>
                </c:pt>
              </c:numCache>
            </c:numRef>
          </c:val>
          <c:smooth val="0"/>
          <c:extLst>
            <c:ext xmlns:c16="http://schemas.microsoft.com/office/drawing/2014/chart" uri="{C3380CC4-5D6E-409C-BE32-E72D297353CC}">
              <c16:uniqueId val="{00000001-B74D-41BD-AD4A-A6E5B89A9272}"/>
            </c:ext>
          </c:extLst>
        </c:ser>
        <c:ser>
          <c:idx val="7"/>
          <c:order val="5"/>
          <c:tx>
            <c:strRef>
              <c:f>'Tabaka_Nodoklis 2017-2021 '!$A$19</c:f>
              <c:strCache>
                <c:ptCount val="1"/>
                <c:pt idx="0">
                  <c:v>2022.gads</c:v>
                </c:pt>
              </c:strCache>
            </c:strRef>
          </c:tx>
          <c:spPr>
            <a:ln w="28575" cap="rnd">
              <a:solidFill>
                <a:srgbClr val="92D050"/>
              </a:solidFill>
              <a:round/>
            </a:ln>
            <a:effectLst/>
          </c:spPr>
          <c:marker>
            <c:symbol val="circle"/>
            <c:size val="5"/>
            <c:spPr>
              <a:solidFill>
                <a:srgbClr val="92D050"/>
              </a:solidFill>
              <a:ln w="9525">
                <a:solidFill>
                  <a:srgbClr val="92D050"/>
                </a:solidFill>
              </a:ln>
              <a:effectLst/>
            </c:spPr>
          </c:marker>
          <c:cat>
            <c:strRef>
              <c:f>'Tabaka_Nodoklis 2017-2021 '!$B$4:$M$4</c:f>
              <c:strCache>
                <c:ptCount val="12"/>
                <c:pt idx="0">
                  <c:v>janvāris    </c:v>
                </c:pt>
                <c:pt idx="1">
                  <c:v>februāris   </c:v>
                </c:pt>
                <c:pt idx="2">
                  <c:v>marts       </c:v>
                </c:pt>
                <c:pt idx="3">
                  <c:v>aprīlis     </c:v>
                </c:pt>
                <c:pt idx="4">
                  <c:v>maijs       </c:v>
                </c:pt>
                <c:pt idx="5">
                  <c:v>jūnijs      </c:v>
                </c:pt>
                <c:pt idx="6">
                  <c:v>jūlijs      </c:v>
                </c:pt>
                <c:pt idx="7">
                  <c:v>augusts     </c:v>
                </c:pt>
                <c:pt idx="8">
                  <c:v>septembris  </c:v>
                </c:pt>
                <c:pt idx="9">
                  <c:v>oktobris    </c:v>
                </c:pt>
                <c:pt idx="10">
                  <c:v>novembris   </c:v>
                </c:pt>
                <c:pt idx="11">
                  <c:v>decembris   </c:v>
                </c:pt>
              </c:strCache>
            </c:strRef>
          </c:cat>
          <c:val>
            <c:numRef>
              <c:f>'Tabaka_Nodoklis 2017-2021 '!$B$19:$M$19</c:f>
              <c:numCache>
                <c:formatCode>#\ ##0.0</c:formatCode>
                <c:ptCount val="12"/>
                <c:pt idx="0">
                  <c:v>19.100000000000001</c:v>
                </c:pt>
                <c:pt idx="1">
                  <c:v>18.100000000000001</c:v>
                </c:pt>
                <c:pt idx="2">
                  <c:v>17.3</c:v>
                </c:pt>
                <c:pt idx="3">
                  <c:v>22.4</c:v>
                </c:pt>
                <c:pt idx="4">
                  <c:v>21.6</c:v>
                </c:pt>
              </c:numCache>
            </c:numRef>
          </c:val>
          <c:smooth val="0"/>
          <c:extLst>
            <c:ext xmlns:c16="http://schemas.microsoft.com/office/drawing/2014/chart" uri="{C3380CC4-5D6E-409C-BE32-E72D297353CC}">
              <c16:uniqueId val="{00000002-B74D-41BD-AD4A-A6E5B89A9272}"/>
            </c:ext>
          </c:extLst>
        </c:ser>
        <c:ser>
          <c:idx val="5"/>
          <c:order val="6"/>
          <c:tx>
            <c:strRef>
              <c:f>'Tabaka_Nodoklis 2017-2021 '!$A$20</c:f>
              <c:strCache>
                <c:ptCount val="1"/>
                <c:pt idx="0">
                  <c:v>2022.gada plāns</c:v>
                </c:pt>
              </c:strCache>
            </c:strRef>
          </c:tx>
          <c:spPr>
            <a:ln w="28575" cap="rnd">
              <a:solidFill>
                <a:schemeClr val="accent1"/>
              </a:solidFill>
              <a:prstDash val="sysDot"/>
              <a:round/>
            </a:ln>
            <a:effectLst/>
          </c:spPr>
          <c:marker>
            <c:symbol val="circle"/>
            <c:size val="5"/>
            <c:spPr>
              <a:solidFill>
                <a:schemeClr val="accent6"/>
              </a:solidFill>
              <a:ln w="9525">
                <a:solidFill>
                  <a:schemeClr val="accent1"/>
                </a:solidFill>
                <a:prstDash val="sysDot"/>
              </a:ln>
              <a:effectLst/>
            </c:spPr>
          </c:marker>
          <c:cat>
            <c:strRef>
              <c:f>'Tabaka_Nodoklis 2017-2021 '!$B$4:$M$4</c:f>
              <c:strCache>
                <c:ptCount val="12"/>
                <c:pt idx="0">
                  <c:v>janvāris    </c:v>
                </c:pt>
                <c:pt idx="1">
                  <c:v>februāris   </c:v>
                </c:pt>
                <c:pt idx="2">
                  <c:v>marts       </c:v>
                </c:pt>
                <c:pt idx="3">
                  <c:v>aprīlis     </c:v>
                </c:pt>
                <c:pt idx="4">
                  <c:v>maijs       </c:v>
                </c:pt>
                <c:pt idx="5">
                  <c:v>jūnijs      </c:v>
                </c:pt>
                <c:pt idx="6">
                  <c:v>jūlijs      </c:v>
                </c:pt>
                <c:pt idx="7">
                  <c:v>augusts     </c:v>
                </c:pt>
                <c:pt idx="8">
                  <c:v>septembris  </c:v>
                </c:pt>
                <c:pt idx="9">
                  <c:v>oktobris    </c:v>
                </c:pt>
                <c:pt idx="10">
                  <c:v>novembris   </c:v>
                </c:pt>
                <c:pt idx="11">
                  <c:v>decembris   </c:v>
                </c:pt>
              </c:strCache>
            </c:strRef>
          </c:cat>
          <c:val>
            <c:numRef>
              <c:f>'Tabaka_Nodoklis 2017-2021 '!$B$20:$M$20</c:f>
              <c:numCache>
                <c:formatCode>#\ ##0.0</c:formatCode>
                <c:ptCount val="12"/>
                <c:pt idx="0">
                  <c:v>20.398</c:v>
                </c:pt>
                <c:pt idx="1">
                  <c:v>17.728000000000002</c:v>
                </c:pt>
                <c:pt idx="2">
                  <c:v>15.997999999999999</c:v>
                </c:pt>
                <c:pt idx="3">
                  <c:v>18.501999999999999</c:v>
                </c:pt>
                <c:pt idx="4">
                  <c:v>20.173999999999999</c:v>
                </c:pt>
                <c:pt idx="5">
                  <c:v>21.318999999999999</c:v>
                </c:pt>
                <c:pt idx="6">
                  <c:v>22.69</c:v>
                </c:pt>
                <c:pt idx="7">
                  <c:v>24.619</c:v>
                </c:pt>
                <c:pt idx="8">
                  <c:v>24.199000000000002</c:v>
                </c:pt>
                <c:pt idx="9">
                  <c:v>21.056000000000001</c:v>
                </c:pt>
                <c:pt idx="10">
                  <c:v>21.44</c:v>
                </c:pt>
                <c:pt idx="11">
                  <c:v>18.876999999999953</c:v>
                </c:pt>
              </c:numCache>
            </c:numRef>
          </c:val>
          <c:smooth val="0"/>
          <c:extLst>
            <c:ext xmlns:c16="http://schemas.microsoft.com/office/drawing/2014/chart" uri="{C3380CC4-5D6E-409C-BE32-E72D297353CC}">
              <c16:uniqueId val="{00000003-B74D-41BD-AD4A-A6E5B89A9272}"/>
            </c:ext>
          </c:extLst>
        </c:ser>
        <c:ser>
          <c:idx val="6"/>
          <c:order val="7"/>
          <c:tx>
            <c:strRef>
              <c:f>'Tabaka_Nodoklis 2017-2021 '!$A$21</c:f>
              <c:strCache>
                <c:ptCount val="1"/>
                <c:pt idx="0">
                  <c:v>2022.gads aprēķinātais</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strRef>
              <c:f>'Tabaka_Nodoklis 2017-2021 '!$B$4:$M$4</c:f>
              <c:strCache>
                <c:ptCount val="12"/>
                <c:pt idx="0">
                  <c:v>janvāris    </c:v>
                </c:pt>
                <c:pt idx="1">
                  <c:v>februāris   </c:v>
                </c:pt>
                <c:pt idx="2">
                  <c:v>marts       </c:v>
                </c:pt>
                <c:pt idx="3">
                  <c:v>aprīlis     </c:v>
                </c:pt>
                <c:pt idx="4">
                  <c:v>maijs       </c:v>
                </c:pt>
                <c:pt idx="5">
                  <c:v>jūnijs      </c:v>
                </c:pt>
                <c:pt idx="6">
                  <c:v>jūlijs      </c:v>
                </c:pt>
                <c:pt idx="7">
                  <c:v>augusts     </c:v>
                </c:pt>
                <c:pt idx="8">
                  <c:v>septembris  </c:v>
                </c:pt>
                <c:pt idx="9">
                  <c:v>oktobris    </c:v>
                </c:pt>
                <c:pt idx="10">
                  <c:v>novembris   </c:v>
                </c:pt>
                <c:pt idx="11">
                  <c:v>decembris   </c:v>
                </c:pt>
              </c:strCache>
            </c:strRef>
          </c:cat>
          <c:val>
            <c:numRef>
              <c:f>'Tabaka_Nodoklis 2017-2021 '!$B$21:$F$21</c:f>
              <c:numCache>
                <c:formatCode>#\ ##0.0</c:formatCode>
                <c:ptCount val="5"/>
                <c:pt idx="0">
                  <c:v>19.067071459999998</c:v>
                </c:pt>
                <c:pt idx="1">
                  <c:v>17.10950982</c:v>
                </c:pt>
                <c:pt idx="2">
                  <c:v>17.168638169999998</c:v>
                </c:pt>
                <c:pt idx="3">
                  <c:v>22.965066400000001</c:v>
                </c:pt>
                <c:pt idx="4">
                  <c:v>21.580619739999999</c:v>
                </c:pt>
              </c:numCache>
            </c:numRef>
          </c:val>
          <c:smooth val="0"/>
          <c:extLst>
            <c:ext xmlns:c16="http://schemas.microsoft.com/office/drawing/2014/chart" uri="{C3380CC4-5D6E-409C-BE32-E72D297353CC}">
              <c16:uniqueId val="{00000004-B74D-41BD-AD4A-A6E5B89A9272}"/>
            </c:ext>
          </c:extLst>
        </c:ser>
        <c:dLbls>
          <c:showLegendKey val="0"/>
          <c:showVal val="0"/>
          <c:showCatName val="0"/>
          <c:showSerName val="0"/>
          <c:showPercent val="0"/>
          <c:showBubbleSize val="0"/>
        </c:dLbls>
        <c:marker val="1"/>
        <c:smooth val="0"/>
        <c:axId val="1174625663"/>
        <c:axId val="1174628575"/>
        <c:extLst>
          <c:ext xmlns:c15="http://schemas.microsoft.com/office/drawing/2012/chart" uri="{02D57815-91ED-43cb-92C2-25804820EDAC}">
            <c15:filteredLineSeries>
              <c15:ser>
                <c:idx val="0"/>
                <c:order val="0"/>
                <c:tx>
                  <c:strRef>
                    <c:extLst>
                      <c:ext uri="{02D57815-91ED-43cb-92C2-25804820EDAC}">
                        <c15:formulaRef>
                          <c15:sqref>'Tabaka_Nodoklis 2017-2021 '!$A$6</c15:sqref>
                        </c15:formulaRef>
                      </c:ext>
                    </c:extLst>
                    <c:strCache>
                      <c:ptCount val="1"/>
                      <c:pt idx="0">
                        <c:v>2017.gads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extLst>
                      <c:ext uri="{02D57815-91ED-43cb-92C2-25804820EDAC}">
                        <c15:formulaRef>
                          <c15:sqref>'Tabaka_Nodoklis 2017-2021 '!$B$4:$M$4</c15:sqref>
                        </c15:formulaRef>
                      </c:ext>
                    </c:extLst>
                    <c:strCache>
                      <c:ptCount val="12"/>
                      <c:pt idx="0">
                        <c:v>janvāris    </c:v>
                      </c:pt>
                      <c:pt idx="1">
                        <c:v>februāris   </c:v>
                      </c:pt>
                      <c:pt idx="2">
                        <c:v>marts       </c:v>
                      </c:pt>
                      <c:pt idx="3">
                        <c:v>aprīlis     </c:v>
                      </c:pt>
                      <c:pt idx="4">
                        <c:v>maijs       </c:v>
                      </c:pt>
                      <c:pt idx="5">
                        <c:v>jūnijs      </c:v>
                      </c:pt>
                      <c:pt idx="6">
                        <c:v>jūlijs      </c:v>
                      </c:pt>
                      <c:pt idx="7">
                        <c:v>augusts     </c:v>
                      </c:pt>
                      <c:pt idx="8">
                        <c:v>septembris  </c:v>
                      </c:pt>
                      <c:pt idx="9">
                        <c:v>oktobris    </c:v>
                      </c:pt>
                      <c:pt idx="10">
                        <c:v>novembris   </c:v>
                      </c:pt>
                      <c:pt idx="11">
                        <c:v>decembris   </c:v>
                      </c:pt>
                    </c:strCache>
                  </c:strRef>
                </c:cat>
                <c:val>
                  <c:numRef>
                    <c:extLst>
                      <c:ext uri="{02D57815-91ED-43cb-92C2-25804820EDAC}">
                        <c15:formulaRef>
                          <c15:sqref>'Tabaka_Nodoklis 2017-2021 '!$B$6:$M$6</c15:sqref>
                        </c15:formulaRef>
                      </c:ext>
                    </c:extLst>
                    <c:numCache>
                      <c:formatCode>#\ ##0.0</c:formatCode>
                      <c:ptCount val="12"/>
                      <c:pt idx="0">
                        <c:v>14763.21</c:v>
                      </c:pt>
                      <c:pt idx="1">
                        <c:v>15078.24</c:v>
                      </c:pt>
                      <c:pt idx="2">
                        <c:v>10793.67</c:v>
                      </c:pt>
                      <c:pt idx="3">
                        <c:v>14261.69</c:v>
                      </c:pt>
                      <c:pt idx="4">
                        <c:v>16257.04</c:v>
                      </c:pt>
                      <c:pt idx="5">
                        <c:v>16920.669999999998</c:v>
                      </c:pt>
                      <c:pt idx="6">
                        <c:v>17385.2</c:v>
                      </c:pt>
                      <c:pt idx="7">
                        <c:v>18126.12</c:v>
                      </c:pt>
                      <c:pt idx="8">
                        <c:v>20179.82</c:v>
                      </c:pt>
                      <c:pt idx="9">
                        <c:v>15417</c:v>
                      </c:pt>
                      <c:pt idx="10">
                        <c:v>16588.22</c:v>
                      </c:pt>
                      <c:pt idx="11">
                        <c:v>16039.68</c:v>
                      </c:pt>
                    </c:numCache>
                  </c:numRef>
                </c:val>
                <c:smooth val="0"/>
                <c:extLst>
                  <c:ext xmlns:c16="http://schemas.microsoft.com/office/drawing/2014/chart" uri="{C3380CC4-5D6E-409C-BE32-E72D297353CC}">
                    <c16:uniqueId val="{00000005-B74D-41BD-AD4A-A6E5B89A9272}"/>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'Tabaka_Nodoklis 2017-2021 '!$A$7</c15:sqref>
                        </c15:formulaRef>
                      </c:ext>
                    </c:extLst>
                    <c:strCache>
                      <c:ptCount val="1"/>
                      <c:pt idx="0">
                        <c:v>2018.gads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extLst xmlns:c15="http://schemas.microsoft.com/office/drawing/2012/chart">
                      <c:ext xmlns:c15="http://schemas.microsoft.com/office/drawing/2012/chart" uri="{02D57815-91ED-43cb-92C2-25804820EDAC}">
                        <c15:formulaRef>
                          <c15:sqref>'Tabaka_Nodoklis 2017-2021 '!$B$4:$M$4</c15:sqref>
                        </c15:formulaRef>
                      </c:ext>
                    </c:extLst>
                    <c:strCache>
                      <c:ptCount val="12"/>
                      <c:pt idx="0">
                        <c:v>janvāris    </c:v>
                      </c:pt>
                      <c:pt idx="1">
                        <c:v>februāris   </c:v>
                      </c:pt>
                      <c:pt idx="2">
                        <c:v>marts       </c:v>
                      </c:pt>
                      <c:pt idx="3">
                        <c:v>aprīlis     </c:v>
                      </c:pt>
                      <c:pt idx="4">
                        <c:v>maijs       </c:v>
                      </c:pt>
                      <c:pt idx="5">
                        <c:v>jūnijs      </c:v>
                      </c:pt>
                      <c:pt idx="6">
                        <c:v>jūlijs      </c:v>
                      </c:pt>
                      <c:pt idx="7">
                        <c:v>augusts     </c:v>
                      </c:pt>
                      <c:pt idx="8">
                        <c:v>septembris  </c:v>
                      </c:pt>
                      <c:pt idx="9">
                        <c:v>oktobris    </c:v>
                      </c:pt>
                      <c:pt idx="10">
                        <c:v>novembris   </c:v>
                      </c:pt>
                      <c:pt idx="11">
                        <c:v>decembris   </c:v>
                      </c:pt>
                    </c:strCache>
                  </c:strRef>
                </c:cat>
                <c:val>
                  <c:numRef>
                    <c:extLst xmlns:c15="http://schemas.microsoft.com/office/drawing/2012/chart">
                      <c:ext xmlns:c15="http://schemas.microsoft.com/office/drawing/2012/chart" uri="{02D57815-91ED-43cb-92C2-25804820EDAC}">
                        <c15:formulaRef>
                          <c15:sqref>'Tabaka_Nodoklis 2017-2021 '!$B$7:$M$7</c15:sqref>
                        </c15:formulaRef>
                      </c:ext>
                    </c:extLst>
                    <c:numCache>
                      <c:formatCode>#\ ##0.0</c:formatCode>
                      <c:ptCount val="12"/>
                      <c:pt idx="0">
                        <c:v>14628.64</c:v>
                      </c:pt>
                      <c:pt idx="1">
                        <c:v>13327.12</c:v>
                      </c:pt>
                      <c:pt idx="2">
                        <c:v>14033.39</c:v>
                      </c:pt>
                      <c:pt idx="3">
                        <c:v>15230.34</c:v>
                      </c:pt>
                      <c:pt idx="4">
                        <c:v>16210.12</c:v>
                      </c:pt>
                      <c:pt idx="5">
                        <c:v>19271.47</c:v>
                      </c:pt>
                      <c:pt idx="6">
                        <c:v>18747.77</c:v>
                      </c:pt>
                      <c:pt idx="7">
                        <c:v>20534.48</c:v>
                      </c:pt>
                      <c:pt idx="8">
                        <c:v>21608.11</c:v>
                      </c:pt>
                      <c:pt idx="9">
                        <c:v>17857.05</c:v>
                      </c:pt>
                      <c:pt idx="10">
                        <c:v>20220.62</c:v>
                      </c:pt>
                      <c:pt idx="11">
                        <c:v>17135.39</c:v>
                      </c:pt>
                    </c:numCache>
                  </c:numRef>
                </c:val>
                <c:smooth val="0"/>
                <c:extLst xmlns:c15="http://schemas.microsoft.com/office/drawing/2012/chart">
                  <c:ext xmlns:c16="http://schemas.microsoft.com/office/drawing/2014/chart" uri="{C3380CC4-5D6E-409C-BE32-E72D297353CC}">
                    <c16:uniqueId val="{00000006-B74D-41BD-AD4A-A6E5B89A9272}"/>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'Tabaka_Nodoklis 2017-2021 '!$A$16</c15:sqref>
                        </c15:formulaRef>
                      </c:ext>
                    </c:extLst>
                    <c:strCache>
                      <c:ptCount val="1"/>
                      <c:pt idx="0">
                        <c:v>2019.gads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extLst xmlns:c15="http://schemas.microsoft.com/office/drawing/2012/chart">
                      <c:ext xmlns:c15="http://schemas.microsoft.com/office/drawing/2012/chart" uri="{02D57815-91ED-43cb-92C2-25804820EDAC}">
                        <c15:formulaRef>
                          <c15:sqref>'Tabaka_Nodoklis 2017-2021 '!$B$4:$M$4</c15:sqref>
                        </c15:formulaRef>
                      </c:ext>
                    </c:extLst>
                    <c:strCache>
                      <c:ptCount val="12"/>
                      <c:pt idx="0">
                        <c:v>janvāris    </c:v>
                      </c:pt>
                      <c:pt idx="1">
                        <c:v>februāris   </c:v>
                      </c:pt>
                      <c:pt idx="2">
                        <c:v>marts       </c:v>
                      </c:pt>
                      <c:pt idx="3">
                        <c:v>aprīlis     </c:v>
                      </c:pt>
                      <c:pt idx="4">
                        <c:v>maijs       </c:v>
                      </c:pt>
                      <c:pt idx="5">
                        <c:v>jūnijs      </c:v>
                      </c:pt>
                      <c:pt idx="6">
                        <c:v>jūlijs      </c:v>
                      </c:pt>
                      <c:pt idx="7">
                        <c:v>augusts     </c:v>
                      </c:pt>
                      <c:pt idx="8">
                        <c:v>septembris  </c:v>
                      </c:pt>
                      <c:pt idx="9">
                        <c:v>oktobris    </c:v>
                      </c:pt>
                      <c:pt idx="10">
                        <c:v>novembris   </c:v>
                      </c:pt>
                      <c:pt idx="11">
                        <c:v>decembris   </c:v>
                      </c:pt>
                    </c:strCache>
                  </c:strRef>
                </c:cat>
                <c:val>
                  <c:numRef>
                    <c:extLst xmlns:c15="http://schemas.microsoft.com/office/drawing/2012/chart">
                      <c:ext xmlns:c15="http://schemas.microsoft.com/office/drawing/2012/chart" uri="{02D57815-91ED-43cb-92C2-25804820EDAC}">
                        <c15:formulaRef>
                          <c15:sqref>'Tabaka_Nodoklis 2017-2021 '!$B$16:$M$16</c15:sqref>
                        </c15:formulaRef>
                      </c:ext>
                    </c:extLst>
                    <c:numCache>
                      <c:formatCode>#\ ##0.0</c:formatCode>
                      <c:ptCount val="12"/>
                      <c:pt idx="0">
                        <c:v>19.191369999999999</c:v>
                      </c:pt>
                      <c:pt idx="1">
                        <c:v>16.151120000000002</c:v>
                      </c:pt>
                      <c:pt idx="2">
                        <c:v>15.78476</c:v>
                      </c:pt>
                      <c:pt idx="3">
                        <c:v>17.088789999999999</c:v>
                      </c:pt>
                      <c:pt idx="4">
                        <c:v>19.197040000000001</c:v>
                      </c:pt>
                      <c:pt idx="5">
                        <c:v>19.89415</c:v>
                      </c:pt>
                      <c:pt idx="6">
                        <c:v>20.36355</c:v>
                      </c:pt>
                      <c:pt idx="7">
                        <c:v>22.443459999999998</c:v>
                      </c:pt>
                      <c:pt idx="8">
                        <c:v>22.238769999999999</c:v>
                      </c:pt>
                      <c:pt idx="9">
                        <c:v>18.695871090000001</c:v>
                      </c:pt>
                      <c:pt idx="10">
                        <c:v>19.962587889999995</c:v>
                      </c:pt>
                      <c:pt idx="11">
                        <c:v>17.217539999999996</c:v>
                      </c:pt>
                    </c:numCache>
                  </c:numRef>
                </c:val>
                <c:smooth val="0"/>
                <c:extLst xmlns:c15="http://schemas.microsoft.com/office/drawing/2012/chart">
                  <c:ext xmlns:c16="http://schemas.microsoft.com/office/drawing/2014/chart" uri="{C3380CC4-5D6E-409C-BE32-E72D297353CC}">
                    <c16:uniqueId val="{00000007-B74D-41BD-AD4A-A6E5B89A9272}"/>
                  </c:ext>
                </c:extLst>
              </c15:ser>
            </c15:filteredLineSeries>
          </c:ext>
        </c:extLst>
      </c:lineChart>
      <c:catAx>
        <c:axId val="1174625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crossAx val="1174628575"/>
        <c:crosses val="autoZero"/>
        <c:auto val="1"/>
        <c:lblAlgn val="ctr"/>
        <c:lblOffset val="100"/>
        <c:noMultiLvlLbl val="0"/>
      </c:catAx>
      <c:valAx>
        <c:axId val="1174628575"/>
        <c:scaling>
          <c:orientation val="minMax"/>
          <c:max val="3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1" u="none" strike="noStrike" kern="1200" baseline="0">
                    <a:solidFill>
                      <a:schemeClr val="accent1"/>
                    </a:solidFill>
                    <a:latin typeface="Times New Roman" panose="02020603050405020304" pitchFamily="18" charset="0"/>
                    <a:ea typeface="+mn-ea"/>
                    <a:cs typeface="Times New Roman" panose="02020603050405020304" pitchFamily="18" charset="0"/>
                  </a:defRPr>
                </a:pPr>
                <a:r>
                  <a:rPr lang="lv-LV" i="1">
                    <a:solidFill>
                      <a:schemeClr val="accent1"/>
                    </a:solidFill>
                  </a:rPr>
                  <a:t>milj</a:t>
                </a:r>
                <a:r>
                  <a:rPr lang="en-US" i="1">
                    <a:solidFill>
                      <a:schemeClr val="accent1"/>
                    </a:solidFill>
                  </a:rPr>
                  <a:t>. euro</a:t>
                </a:r>
              </a:p>
            </c:rich>
          </c:tx>
          <c:overlay val="0"/>
          <c:spPr>
            <a:noFill/>
            <a:ln>
              <a:noFill/>
            </a:ln>
            <a:effectLst/>
          </c:spPr>
          <c:txPr>
            <a:bodyPr rot="-5400000" spcFirstLastPara="1" vertOverflow="ellipsis" vert="horz" wrap="square" anchor="ctr" anchorCtr="1"/>
            <a:lstStyle/>
            <a:p>
              <a:pPr>
                <a:defRPr sz="1000" b="0" i="1" u="none" strike="noStrike" kern="1200" baseline="0">
                  <a:solidFill>
                    <a:schemeClr val="accent1"/>
                  </a:solidFill>
                  <a:latin typeface="Times New Roman" panose="02020603050405020304" pitchFamily="18" charset="0"/>
                  <a:ea typeface="+mn-ea"/>
                  <a:cs typeface="Times New Roman" panose="02020603050405020304" pitchFamily="18" charset="0"/>
                </a:defRPr>
              </a:pPr>
              <a:endParaRPr lang="lv-LV"/>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crossAx val="1174625663"/>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lv-LV"/>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lv-LV" dirty="0"/>
              <a:t>Patēriņam Latvijā nodotās </a:t>
            </a:r>
            <a:r>
              <a:rPr lang="lv-LV" b="1" u="sng" dirty="0">
                <a:effectLst>
                  <a:outerShdw blurRad="38100" dist="38100" dir="2700000" algn="tl">
                    <a:srgbClr val="000000">
                      <a:alpha val="43137"/>
                    </a:srgbClr>
                  </a:outerShdw>
                </a:effectLst>
              </a:rPr>
              <a:t>cigaretes</a:t>
            </a:r>
            <a:r>
              <a:rPr lang="lv-LV" dirty="0"/>
              <a:t>, </a:t>
            </a:r>
            <a:r>
              <a:rPr lang="lv-LV" i="1" dirty="0"/>
              <a:t>tūkst. </a:t>
            </a:r>
            <a:r>
              <a:rPr lang="lv-LV" i="1" dirty="0" err="1"/>
              <a:t>gab</a:t>
            </a:r>
            <a:endParaRPr lang="lv-LV" i="1" dirty="0"/>
          </a:p>
        </c:rich>
      </c:tx>
      <c:layout>
        <c:manualLayout>
          <c:xMode val="edge"/>
          <c:yMode val="edge"/>
          <c:x val="0.18340573973043131"/>
          <c:y val="1.577247888723298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title>
    <c:autoTitleDeleted val="0"/>
    <c:plotArea>
      <c:layout>
        <c:manualLayout>
          <c:layoutTarget val="inner"/>
          <c:xMode val="edge"/>
          <c:yMode val="edge"/>
          <c:x val="0.13661326155071565"/>
          <c:y val="0.12803361483689352"/>
          <c:w val="0.82736395610512126"/>
          <c:h val="0.5973132969034608"/>
        </c:manualLayout>
      </c:layout>
      <c:lineChart>
        <c:grouping val="standard"/>
        <c:varyColors val="0"/>
        <c:ser>
          <c:idx val="0"/>
          <c:order val="0"/>
          <c:tx>
            <c:strRef>
              <c:f>'Patēriņš tabaka'!$A$17</c:f>
              <c:strCache>
                <c:ptCount val="1"/>
                <c:pt idx="0">
                  <c:v>2017.gads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'Patēriņš tabaka'!$B$5:$M$5</c:f>
              <c:strCache>
                <c:ptCount val="12"/>
                <c:pt idx="0">
                  <c:v>janvāris </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f>'Patēriņš tabaka'!$B$17:$M$17</c:f>
            </c:numRef>
          </c:val>
          <c:smooth val="0"/>
          <c:extLst xmlns:c15="http://schemas.microsoft.com/office/drawing/2012/chart">
            <c:ext xmlns:c16="http://schemas.microsoft.com/office/drawing/2014/chart" uri="{C3380CC4-5D6E-409C-BE32-E72D297353CC}">
              <c16:uniqueId val="{00000000-0250-4DF6-A73D-E87606127999}"/>
            </c:ext>
          </c:extLst>
        </c:ser>
        <c:ser>
          <c:idx val="3"/>
          <c:order val="3"/>
          <c:tx>
            <c:strRef>
              <c:f>'Patēriņš tabaka'!$A$20</c:f>
              <c:strCache>
                <c:ptCount val="1"/>
                <c:pt idx="0">
                  <c:v>2020.gads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'Patēriņš tabaka'!$B$5:$M$5</c:f>
              <c:strCache>
                <c:ptCount val="12"/>
                <c:pt idx="0">
                  <c:v>janvāris </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f>'Patēriņš tabaka'!$B$20:$M$20</c:f>
              <c:numCache>
                <c:formatCode>#,##0</c:formatCode>
                <c:ptCount val="12"/>
                <c:pt idx="0">
                  <c:v>135676</c:v>
                </c:pt>
                <c:pt idx="1">
                  <c:v>111150</c:v>
                </c:pt>
                <c:pt idx="2">
                  <c:v>137015</c:v>
                </c:pt>
                <c:pt idx="3">
                  <c:v>145780</c:v>
                </c:pt>
                <c:pt idx="4">
                  <c:v>135091.4</c:v>
                </c:pt>
                <c:pt idx="5">
                  <c:v>181870</c:v>
                </c:pt>
                <c:pt idx="6">
                  <c:v>193618</c:v>
                </c:pt>
                <c:pt idx="7">
                  <c:v>166310</c:v>
                </c:pt>
                <c:pt idx="8">
                  <c:v>159071.66</c:v>
                </c:pt>
                <c:pt idx="9">
                  <c:v>146674</c:v>
                </c:pt>
                <c:pt idx="10">
                  <c:v>137017</c:v>
                </c:pt>
                <c:pt idx="11">
                  <c:v>154198</c:v>
                </c:pt>
              </c:numCache>
            </c:numRef>
          </c:val>
          <c:smooth val="0"/>
          <c:extLst>
            <c:ext xmlns:c16="http://schemas.microsoft.com/office/drawing/2014/chart" uri="{C3380CC4-5D6E-409C-BE32-E72D297353CC}">
              <c16:uniqueId val="{00000001-0250-4DF6-A73D-E87606127999}"/>
            </c:ext>
          </c:extLst>
        </c:ser>
        <c:ser>
          <c:idx val="4"/>
          <c:order val="4"/>
          <c:tx>
            <c:strRef>
              <c:f>'Patēriņš tabaka'!$A$21</c:f>
              <c:strCache>
                <c:ptCount val="1"/>
                <c:pt idx="0">
                  <c:v>2021.gads</c:v>
                </c:pt>
              </c:strCache>
            </c:strRef>
          </c:tx>
          <c:spPr>
            <a:ln w="28575" cap="rnd">
              <a:solidFill>
                <a:srgbClr val="FFC000"/>
              </a:solidFill>
              <a:round/>
            </a:ln>
            <a:effectLst/>
          </c:spPr>
          <c:marker>
            <c:symbol val="circle"/>
            <c:size val="5"/>
            <c:spPr>
              <a:solidFill>
                <a:schemeClr val="accent5"/>
              </a:solidFill>
              <a:ln w="9525">
                <a:solidFill>
                  <a:schemeClr val="accent5"/>
                </a:solidFill>
              </a:ln>
              <a:effectLst/>
            </c:spPr>
          </c:marker>
          <c:cat>
            <c:strRef>
              <c:f>'Patēriņš tabaka'!$B$5:$M$5</c:f>
              <c:strCache>
                <c:ptCount val="12"/>
                <c:pt idx="0">
                  <c:v>janvāris </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f>'Patēriņš tabaka'!$B$21:$M$21</c:f>
              <c:numCache>
                <c:formatCode>#,##0</c:formatCode>
                <c:ptCount val="12"/>
                <c:pt idx="0">
                  <c:v>110100.14</c:v>
                </c:pt>
                <c:pt idx="1">
                  <c:v>116253.22</c:v>
                </c:pt>
                <c:pt idx="2">
                  <c:v>159079</c:v>
                </c:pt>
                <c:pt idx="3">
                  <c:v>137710</c:v>
                </c:pt>
                <c:pt idx="4">
                  <c:v>142573</c:v>
                </c:pt>
                <c:pt idx="5">
                  <c:v>185158</c:v>
                </c:pt>
                <c:pt idx="6">
                  <c:v>195254.8</c:v>
                </c:pt>
                <c:pt idx="7">
                  <c:v>162684</c:v>
                </c:pt>
                <c:pt idx="8">
                  <c:v>159293.34</c:v>
                </c:pt>
                <c:pt idx="9">
                  <c:v>146199.66</c:v>
                </c:pt>
                <c:pt idx="10">
                  <c:v>137757.6</c:v>
                </c:pt>
                <c:pt idx="11">
                  <c:v>152180.88</c:v>
                </c:pt>
              </c:numCache>
            </c:numRef>
          </c:val>
          <c:smooth val="0"/>
          <c:extLst>
            <c:ext xmlns:c16="http://schemas.microsoft.com/office/drawing/2014/chart" uri="{C3380CC4-5D6E-409C-BE32-E72D297353CC}">
              <c16:uniqueId val="{00000002-0250-4DF6-A73D-E87606127999}"/>
            </c:ext>
          </c:extLst>
        </c:ser>
        <c:ser>
          <c:idx val="5"/>
          <c:order val="5"/>
          <c:tx>
            <c:strRef>
              <c:f>'Patēriņš tabaka'!$A$22</c:f>
              <c:strCache>
                <c:ptCount val="1"/>
                <c:pt idx="0">
                  <c:v>2022.gads</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'Patēriņš tabaka'!$B$5:$M$5</c:f>
              <c:strCache>
                <c:ptCount val="12"/>
                <c:pt idx="0">
                  <c:v>janvāris </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f>'Patēriņš tabaka'!$B$22:$M$22</c:f>
              <c:numCache>
                <c:formatCode>#,##0</c:formatCode>
                <c:ptCount val="12"/>
                <c:pt idx="0">
                  <c:v>126598.2</c:v>
                </c:pt>
                <c:pt idx="1">
                  <c:v>123278.2</c:v>
                </c:pt>
                <c:pt idx="2">
                  <c:v>162942.6</c:v>
                </c:pt>
                <c:pt idx="3">
                  <c:v>152056.6</c:v>
                </c:pt>
              </c:numCache>
            </c:numRef>
          </c:val>
          <c:smooth val="0"/>
          <c:extLst>
            <c:ext xmlns:c16="http://schemas.microsoft.com/office/drawing/2014/chart" uri="{C3380CC4-5D6E-409C-BE32-E72D297353CC}">
              <c16:uniqueId val="{00000003-0250-4DF6-A73D-E87606127999}"/>
            </c:ext>
          </c:extLst>
        </c:ser>
        <c:dLbls>
          <c:showLegendKey val="0"/>
          <c:showVal val="0"/>
          <c:showCatName val="0"/>
          <c:showSerName val="0"/>
          <c:showPercent val="0"/>
          <c:showBubbleSize val="0"/>
        </c:dLbls>
        <c:marker val="1"/>
        <c:smooth val="0"/>
        <c:axId val="1256536287"/>
        <c:axId val="1256536703"/>
        <c:extLst>
          <c:ext xmlns:c15="http://schemas.microsoft.com/office/drawing/2012/chart" uri="{02D57815-91ED-43cb-92C2-25804820EDAC}">
            <c15:filteredLineSeries>
              <c15:ser>
                <c:idx val="1"/>
                <c:order val="1"/>
                <c:tx>
                  <c:strRef>
                    <c:extLst>
                      <c:ext uri="{02D57815-91ED-43cb-92C2-25804820EDAC}">
                        <c15:formulaRef>
                          <c15:sqref>'Patēriņš tabaka'!$A$18</c15:sqref>
                        </c15:formulaRef>
                      </c:ext>
                    </c:extLst>
                    <c:strCache>
                      <c:ptCount val="1"/>
                      <c:pt idx="0">
                        <c:v>2018.gads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extLst>
                      <c:ext uri="{02D57815-91ED-43cb-92C2-25804820EDAC}">
                        <c15:formulaRef>
                          <c15:sqref>'Patēriņš tabaka'!$B$5:$M$5</c15:sqref>
                        </c15:formulaRef>
                      </c:ext>
                    </c:extLst>
                    <c:strCache>
                      <c:ptCount val="12"/>
                      <c:pt idx="0">
                        <c:v>janvāris </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extLst>
                      <c:ext uri="{02D57815-91ED-43cb-92C2-25804820EDAC}">
                        <c15:formulaRef>
                          <c15:sqref>'Patēriņš tabaka'!$B$18:$M$18</c15:sqref>
                        </c15:formulaRef>
                      </c:ext>
                    </c:extLst>
                    <c:numCache>
                      <c:formatCode>#,##0</c:formatCode>
                      <c:ptCount val="12"/>
                      <c:pt idx="0">
                        <c:v>134942</c:v>
                      </c:pt>
                      <c:pt idx="1">
                        <c:v>129703</c:v>
                      </c:pt>
                      <c:pt idx="2">
                        <c:v>143010</c:v>
                      </c:pt>
                      <c:pt idx="3">
                        <c:v>158296</c:v>
                      </c:pt>
                      <c:pt idx="4">
                        <c:v>183072</c:v>
                      </c:pt>
                      <c:pt idx="5">
                        <c:v>175446</c:v>
                      </c:pt>
                      <c:pt idx="6">
                        <c:v>175314</c:v>
                      </c:pt>
                      <c:pt idx="7">
                        <c:v>194181</c:v>
                      </c:pt>
                      <c:pt idx="8">
                        <c:v>152460</c:v>
                      </c:pt>
                      <c:pt idx="9">
                        <c:v>172479</c:v>
                      </c:pt>
                      <c:pt idx="10">
                        <c:v>158836</c:v>
                      </c:pt>
                      <c:pt idx="11">
                        <c:v>162756</c:v>
                      </c:pt>
                    </c:numCache>
                  </c:numRef>
                </c:val>
                <c:smooth val="0"/>
                <c:extLst>
                  <c:ext xmlns:c16="http://schemas.microsoft.com/office/drawing/2014/chart" uri="{C3380CC4-5D6E-409C-BE32-E72D297353CC}">
                    <c16:uniqueId val="{00000004-0250-4DF6-A73D-E87606127999}"/>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'Patēriņš tabaka'!$A$19</c15:sqref>
                        </c15:formulaRef>
                      </c:ext>
                    </c:extLst>
                    <c:strCache>
                      <c:ptCount val="1"/>
                      <c:pt idx="0">
                        <c:v>2019.gads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extLst xmlns:c15="http://schemas.microsoft.com/office/drawing/2012/chart">
                      <c:ext xmlns:c15="http://schemas.microsoft.com/office/drawing/2012/chart" uri="{02D57815-91ED-43cb-92C2-25804820EDAC}">
                        <c15:formulaRef>
                          <c15:sqref>'Patēriņš tabaka'!$B$5:$M$5</c15:sqref>
                        </c15:formulaRef>
                      </c:ext>
                    </c:extLst>
                    <c:strCache>
                      <c:ptCount val="12"/>
                      <c:pt idx="0">
                        <c:v>janvāris </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extLst xmlns:c15="http://schemas.microsoft.com/office/drawing/2012/chart">
                      <c:ext xmlns:c15="http://schemas.microsoft.com/office/drawing/2012/chart" uri="{02D57815-91ED-43cb-92C2-25804820EDAC}">
                        <c15:formulaRef>
                          <c15:sqref>'Patēriņš tabaka'!$B$19:$M$19</c15:sqref>
                        </c15:formulaRef>
                      </c:ext>
                    </c:extLst>
                    <c:numCache>
                      <c:formatCode>#,##0</c:formatCode>
                      <c:ptCount val="12"/>
                      <c:pt idx="0">
                        <c:v>132060</c:v>
                      </c:pt>
                      <c:pt idx="1">
                        <c:v>131508</c:v>
                      </c:pt>
                      <c:pt idx="2">
                        <c:v>149362</c:v>
                      </c:pt>
                      <c:pt idx="3">
                        <c:v>172295</c:v>
                      </c:pt>
                      <c:pt idx="4">
                        <c:v>171478</c:v>
                      </c:pt>
                      <c:pt idx="5">
                        <c:v>177649</c:v>
                      </c:pt>
                      <c:pt idx="6">
                        <c:v>175836</c:v>
                      </c:pt>
                      <c:pt idx="7">
                        <c:v>186076</c:v>
                      </c:pt>
                      <c:pt idx="8">
                        <c:v>153039</c:v>
                      </c:pt>
                      <c:pt idx="9">
                        <c:v>153035</c:v>
                      </c:pt>
                      <c:pt idx="10">
                        <c:v>144017</c:v>
                      </c:pt>
                      <c:pt idx="11">
                        <c:v>155919</c:v>
                      </c:pt>
                    </c:numCache>
                  </c:numRef>
                </c:val>
                <c:smooth val="0"/>
                <c:extLst xmlns:c15="http://schemas.microsoft.com/office/drawing/2012/chart">
                  <c:ext xmlns:c16="http://schemas.microsoft.com/office/drawing/2014/chart" uri="{C3380CC4-5D6E-409C-BE32-E72D297353CC}">
                    <c16:uniqueId val="{00000005-0250-4DF6-A73D-E87606127999}"/>
                  </c:ext>
                </c:extLst>
              </c15:ser>
            </c15:filteredLineSeries>
          </c:ext>
        </c:extLst>
      </c:lineChart>
      <c:catAx>
        <c:axId val="1256536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crossAx val="1256536703"/>
        <c:crosses val="autoZero"/>
        <c:auto val="1"/>
        <c:lblAlgn val="ctr"/>
        <c:lblOffset val="100"/>
        <c:noMultiLvlLbl val="0"/>
      </c:catAx>
      <c:valAx>
        <c:axId val="12565367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1"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i="1"/>
                  <a:t>tūkst. gab</a:t>
                </a:r>
              </a:p>
            </c:rich>
          </c:tx>
          <c:layout>
            <c:manualLayout>
              <c:xMode val="edge"/>
              <c:yMode val="edge"/>
              <c:x val="0"/>
              <c:y val="0.34023058453386323"/>
            </c:manualLayout>
          </c:layout>
          <c:overlay val="0"/>
          <c:spPr>
            <a:noFill/>
            <a:ln>
              <a:noFill/>
            </a:ln>
            <a:effectLst/>
          </c:spPr>
          <c:txPr>
            <a:bodyPr rot="-5400000" spcFirstLastPara="1" vertOverflow="ellipsis" vert="horz" wrap="square" anchor="ctr" anchorCtr="1"/>
            <a:lstStyle/>
            <a:p>
              <a:pPr>
                <a:defRPr sz="1000" b="0" i="1"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crossAx val="1256536287"/>
        <c:crosses val="autoZero"/>
        <c:crossBetween val="between"/>
        <c:majorUnit val="100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lv-LV"/>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2060"/>
                </a:solidFill>
                <a:latin typeface="Times New Roman" panose="02020603050405020304" pitchFamily="18" charset="0"/>
                <a:ea typeface="+mn-ea"/>
                <a:cs typeface="Times New Roman" panose="02020603050405020304" pitchFamily="18" charset="0"/>
              </a:defRPr>
            </a:pPr>
            <a:r>
              <a:rPr lang="lv-LV" dirty="0"/>
              <a:t>Patēriņam Latvijā nodotie </a:t>
            </a:r>
            <a:r>
              <a:rPr lang="lv-LV" b="1" u="sng" dirty="0">
                <a:effectLst>
                  <a:outerShdw blurRad="38100" dist="38100" dir="2700000" algn="tl">
                    <a:srgbClr val="000000">
                      <a:alpha val="43137"/>
                    </a:srgbClr>
                  </a:outerShdw>
                </a:effectLst>
              </a:rPr>
              <a:t>cigāri un </a:t>
            </a:r>
            <a:r>
              <a:rPr lang="lv-LV" b="1" u="sng" dirty="0" err="1">
                <a:effectLst>
                  <a:outerShdw blurRad="38100" dist="38100" dir="2700000" algn="tl">
                    <a:srgbClr val="000000">
                      <a:alpha val="43137"/>
                    </a:srgbClr>
                  </a:outerShdw>
                </a:effectLst>
              </a:rPr>
              <a:t>cigarillas</a:t>
            </a:r>
            <a:r>
              <a:rPr lang="lv-LV" dirty="0"/>
              <a:t>, </a:t>
            </a:r>
            <a:r>
              <a:rPr lang="lv-LV" i="1" dirty="0"/>
              <a:t>tūkst. </a:t>
            </a:r>
            <a:r>
              <a:rPr lang="lv-LV" i="1" dirty="0" err="1"/>
              <a:t>gab</a:t>
            </a:r>
            <a:endParaRPr lang="lv-LV" i="1" dirty="0"/>
          </a:p>
        </c:rich>
      </c:tx>
      <c:layout>
        <c:manualLayout>
          <c:xMode val="edge"/>
          <c:yMode val="edge"/>
          <c:x val="0.14974525299439659"/>
          <c:y val="9.5166242378720792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002060"/>
              </a:solidFill>
              <a:latin typeface="Times New Roman" panose="02020603050405020304" pitchFamily="18" charset="0"/>
              <a:ea typeface="+mn-ea"/>
              <a:cs typeface="Times New Roman" panose="02020603050405020304" pitchFamily="18" charset="0"/>
            </a:defRPr>
          </a:pPr>
          <a:endParaRPr lang="lv-LV"/>
        </a:p>
      </c:txPr>
    </c:title>
    <c:autoTitleDeleted val="0"/>
    <c:plotArea>
      <c:layout>
        <c:manualLayout>
          <c:layoutTarget val="inner"/>
          <c:xMode val="edge"/>
          <c:yMode val="edge"/>
          <c:x val="0.15688077894133418"/>
          <c:y val="0.24662643650580182"/>
          <c:w val="0.71739933522348132"/>
          <c:h val="0.39749028378743861"/>
        </c:manualLayout>
      </c:layout>
      <c:lineChart>
        <c:grouping val="standard"/>
        <c:varyColors val="0"/>
        <c:ser>
          <c:idx val="0"/>
          <c:order val="0"/>
          <c:tx>
            <c:strRef>
              <c:f>'Patēriņš tabaka'!$A$60</c:f>
              <c:strCache>
                <c:ptCount val="1"/>
                <c:pt idx="0">
                  <c:v>2017.gads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'Patēriņš tabaka'!$B$5:$M$5</c:f>
              <c:strCache>
                <c:ptCount val="12"/>
                <c:pt idx="0">
                  <c:v>janvāris </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f>'Patēriņš tabaka'!$B$60:$M$60</c:f>
            </c:numRef>
          </c:val>
          <c:smooth val="0"/>
          <c:extLst xmlns:c15="http://schemas.microsoft.com/office/drawing/2012/chart">
            <c:ext xmlns:c16="http://schemas.microsoft.com/office/drawing/2014/chart" uri="{C3380CC4-5D6E-409C-BE32-E72D297353CC}">
              <c16:uniqueId val="{00000000-A7E7-4FAC-BABE-A298B093847E}"/>
            </c:ext>
          </c:extLst>
        </c:ser>
        <c:ser>
          <c:idx val="3"/>
          <c:order val="3"/>
          <c:tx>
            <c:strRef>
              <c:f>'Patēriņš tabaka'!$A$63</c:f>
              <c:strCache>
                <c:ptCount val="1"/>
                <c:pt idx="0">
                  <c:v>2020.gads</c:v>
                </c:pt>
              </c:strCache>
            </c:strRef>
          </c:tx>
          <c:spPr>
            <a:ln w="28575" cap="rnd">
              <a:solidFill>
                <a:schemeClr val="accent4">
                  <a:lumMod val="60000"/>
                  <a:lumOff val="40000"/>
                </a:schemeClr>
              </a:solidFill>
              <a:round/>
            </a:ln>
            <a:effectLst/>
          </c:spPr>
          <c:marker>
            <c:symbol val="circle"/>
            <c:size val="5"/>
            <c:spPr>
              <a:solidFill>
                <a:schemeClr val="accent4"/>
              </a:solidFill>
              <a:ln w="9525">
                <a:solidFill>
                  <a:schemeClr val="accent4"/>
                </a:solidFill>
              </a:ln>
              <a:effectLst/>
            </c:spPr>
          </c:marker>
          <c:cat>
            <c:strRef>
              <c:f>'Patēriņš tabaka'!$B$5:$M$5</c:f>
              <c:strCache>
                <c:ptCount val="12"/>
                <c:pt idx="0">
                  <c:v>janvāris </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f>'Patēriņš tabaka'!$B$63:$M$63</c:f>
              <c:numCache>
                <c:formatCode>#,##0</c:formatCode>
                <c:ptCount val="12"/>
                <c:pt idx="0">
                  <c:v>1945</c:v>
                </c:pt>
                <c:pt idx="1">
                  <c:v>1353</c:v>
                </c:pt>
                <c:pt idx="2">
                  <c:v>1797</c:v>
                </c:pt>
                <c:pt idx="3">
                  <c:v>1400</c:v>
                </c:pt>
                <c:pt idx="4">
                  <c:v>2219.84</c:v>
                </c:pt>
                <c:pt idx="5">
                  <c:v>2469</c:v>
                </c:pt>
                <c:pt idx="6">
                  <c:v>2675</c:v>
                </c:pt>
                <c:pt idx="7">
                  <c:v>2803</c:v>
                </c:pt>
                <c:pt idx="8">
                  <c:v>5650.4830000000002</c:v>
                </c:pt>
                <c:pt idx="9">
                  <c:v>2453</c:v>
                </c:pt>
                <c:pt idx="10">
                  <c:v>2462</c:v>
                </c:pt>
                <c:pt idx="11">
                  <c:v>2966</c:v>
                </c:pt>
              </c:numCache>
            </c:numRef>
          </c:val>
          <c:smooth val="0"/>
          <c:extLst>
            <c:ext xmlns:c16="http://schemas.microsoft.com/office/drawing/2014/chart" uri="{C3380CC4-5D6E-409C-BE32-E72D297353CC}">
              <c16:uniqueId val="{00000001-A7E7-4FAC-BABE-A298B093847E}"/>
            </c:ext>
          </c:extLst>
        </c:ser>
        <c:ser>
          <c:idx val="4"/>
          <c:order val="4"/>
          <c:tx>
            <c:strRef>
              <c:f>'Patēriņš tabaka'!$A$64</c:f>
              <c:strCache>
                <c:ptCount val="1"/>
                <c:pt idx="0">
                  <c:v>2021.gads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'Patēriņš tabaka'!$B$5:$M$5</c:f>
              <c:strCache>
                <c:ptCount val="12"/>
                <c:pt idx="0">
                  <c:v>janvāris </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f>'Patēriņš tabaka'!$B$64:$M$64</c:f>
              <c:numCache>
                <c:formatCode>#,##0</c:formatCode>
                <c:ptCount val="12"/>
                <c:pt idx="0">
                  <c:v>1831.08</c:v>
                </c:pt>
                <c:pt idx="1">
                  <c:v>4219</c:v>
                </c:pt>
                <c:pt idx="2">
                  <c:v>1950.56</c:v>
                </c:pt>
                <c:pt idx="3">
                  <c:v>2147</c:v>
                </c:pt>
                <c:pt idx="4">
                  <c:v>2144</c:v>
                </c:pt>
                <c:pt idx="5">
                  <c:v>2835</c:v>
                </c:pt>
                <c:pt idx="6">
                  <c:v>2636.29</c:v>
                </c:pt>
                <c:pt idx="7">
                  <c:v>2099</c:v>
                </c:pt>
                <c:pt idx="8">
                  <c:v>2237.61</c:v>
                </c:pt>
                <c:pt idx="9">
                  <c:v>2260.4499999999998</c:v>
                </c:pt>
                <c:pt idx="10">
                  <c:v>2024.44</c:v>
                </c:pt>
                <c:pt idx="11">
                  <c:v>2440.15</c:v>
                </c:pt>
              </c:numCache>
            </c:numRef>
          </c:val>
          <c:smooth val="0"/>
          <c:extLst>
            <c:ext xmlns:c16="http://schemas.microsoft.com/office/drawing/2014/chart" uri="{C3380CC4-5D6E-409C-BE32-E72D297353CC}">
              <c16:uniqueId val="{00000002-A7E7-4FAC-BABE-A298B093847E}"/>
            </c:ext>
          </c:extLst>
        </c:ser>
        <c:ser>
          <c:idx val="5"/>
          <c:order val="5"/>
          <c:tx>
            <c:strRef>
              <c:f>'Patēriņš tabaka'!$A$65</c:f>
              <c:strCache>
                <c:ptCount val="1"/>
                <c:pt idx="0">
                  <c:v>2022.gads</c:v>
                </c:pt>
              </c:strCache>
            </c:strRef>
          </c:tx>
          <c:spPr>
            <a:ln w="28575" cap="rnd">
              <a:solidFill>
                <a:srgbClr val="FF7C80"/>
              </a:solidFill>
              <a:round/>
            </a:ln>
            <a:effectLst/>
          </c:spPr>
          <c:marker>
            <c:symbol val="circle"/>
            <c:size val="5"/>
            <c:spPr>
              <a:solidFill>
                <a:schemeClr val="accent6"/>
              </a:solidFill>
              <a:ln w="9525">
                <a:solidFill>
                  <a:schemeClr val="accent6"/>
                </a:solidFill>
              </a:ln>
              <a:effectLst/>
            </c:spPr>
          </c:marker>
          <c:cat>
            <c:strRef>
              <c:f>'Patēriņš tabaka'!$B$5:$M$5</c:f>
              <c:strCache>
                <c:ptCount val="12"/>
                <c:pt idx="0">
                  <c:v>janvāris </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f>'Patēriņš tabaka'!$B$65:$M$65</c:f>
              <c:numCache>
                <c:formatCode>#,##0</c:formatCode>
                <c:ptCount val="12"/>
                <c:pt idx="0">
                  <c:v>1886.25</c:v>
                </c:pt>
                <c:pt idx="1">
                  <c:v>1886.52</c:v>
                </c:pt>
                <c:pt idx="2">
                  <c:v>2447.52</c:v>
                </c:pt>
                <c:pt idx="3">
                  <c:v>2123.2199999999998</c:v>
                </c:pt>
              </c:numCache>
            </c:numRef>
          </c:val>
          <c:smooth val="0"/>
          <c:extLst>
            <c:ext xmlns:c16="http://schemas.microsoft.com/office/drawing/2014/chart" uri="{C3380CC4-5D6E-409C-BE32-E72D297353CC}">
              <c16:uniqueId val="{00000003-A7E7-4FAC-BABE-A298B093847E}"/>
            </c:ext>
          </c:extLst>
        </c:ser>
        <c:dLbls>
          <c:showLegendKey val="0"/>
          <c:showVal val="0"/>
          <c:showCatName val="0"/>
          <c:showSerName val="0"/>
          <c:showPercent val="0"/>
          <c:showBubbleSize val="0"/>
        </c:dLbls>
        <c:marker val="1"/>
        <c:smooth val="0"/>
        <c:axId val="1368719551"/>
        <c:axId val="1368723295"/>
        <c:extLst>
          <c:ext xmlns:c15="http://schemas.microsoft.com/office/drawing/2012/chart" uri="{02D57815-91ED-43cb-92C2-25804820EDAC}">
            <c15:filteredLineSeries>
              <c15:ser>
                <c:idx val="1"/>
                <c:order val="1"/>
                <c:tx>
                  <c:strRef>
                    <c:extLst>
                      <c:ext uri="{02D57815-91ED-43cb-92C2-25804820EDAC}">
                        <c15:formulaRef>
                          <c15:sqref>'Patēriņš tabaka'!$A$61</c15:sqref>
                        </c15:formulaRef>
                      </c:ext>
                    </c:extLst>
                    <c:strCache>
                      <c:ptCount val="1"/>
                      <c:pt idx="0">
                        <c:v>2018.gads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extLst>
                      <c:ext uri="{02D57815-91ED-43cb-92C2-25804820EDAC}">
                        <c15:formulaRef>
                          <c15:sqref>'Patēriņš tabaka'!$B$5:$M$5</c15:sqref>
                        </c15:formulaRef>
                      </c:ext>
                    </c:extLst>
                    <c:strCache>
                      <c:ptCount val="12"/>
                      <c:pt idx="0">
                        <c:v>janvāris </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extLst>
                      <c:ext uri="{02D57815-91ED-43cb-92C2-25804820EDAC}">
                        <c15:formulaRef>
                          <c15:sqref>'Patēriņš tabaka'!$B$61:$M$61</c15:sqref>
                        </c15:formulaRef>
                      </c:ext>
                    </c:extLst>
                    <c:numCache>
                      <c:formatCode>#,##0</c:formatCode>
                      <c:ptCount val="12"/>
                      <c:pt idx="0">
                        <c:v>2340</c:v>
                      </c:pt>
                      <c:pt idx="1">
                        <c:v>2911</c:v>
                      </c:pt>
                      <c:pt idx="2">
                        <c:v>2580</c:v>
                      </c:pt>
                      <c:pt idx="3">
                        <c:v>3209</c:v>
                      </c:pt>
                      <c:pt idx="4">
                        <c:v>3126</c:v>
                      </c:pt>
                      <c:pt idx="5">
                        <c:v>3644</c:v>
                      </c:pt>
                      <c:pt idx="6">
                        <c:v>2798</c:v>
                      </c:pt>
                      <c:pt idx="7">
                        <c:v>3629</c:v>
                      </c:pt>
                      <c:pt idx="8">
                        <c:v>2885</c:v>
                      </c:pt>
                      <c:pt idx="9">
                        <c:v>3566</c:v>
                      </c:pt>
                      <c:pt idx="10">
                        <c:v>2937</c:v>
                      </c:pt>
                      <c:pt idx="11">
                        <c:v>3413</c:v>
                      </c:pt>
                    </c:numCache>
                  </c:numRef>
                </c:val>
                <c:smooth val="0"/>
                <c:extLst>
                  <c:ext xmlns:c16="http://schemas.microsoft.com/office/drawing/2014/chart" uri="{C3380CC4-5D6E-409C-BE32-E72D297353CC}">
                    <c16:uniqueId val="{00000004-A7E7-4FAC-BABE-A298B093847E}"/>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'Patēriņš tabaka'!$A$62</c15:sqref>
                        </c15:formulaRef>
                      </c:ext>
                    </c:extLst>
                    <c:strCache>
                      <c:ptCount val="1"/>
                      <c:pt idx="0">
                        <c:v>2019.gads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extLst xmlns:c15="http://schemas.microsoft.com/office/drawing/2012/chart">
                      <c:ext xmlns:c15="http://schemas.microsoft.com/office/drawing/2012/chart" uri="{02D57815-91ED-43cb-92C2-25804820EDAC}">
                        <c15:formulaRef>
                          <c15:sqref>'Patēriņš tabaka'!$B$5:$M$5</c15:sqref>
                        </c15:formulaRef>
                      </c:ext>
                    </c:extLst>
                    <c:strCache>
                      <c:ptCount val="12"/>
                      <c:pt idx="0">
                        <c:v>janvāris </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extLst xmlns:c15="http://schemas.microsoft.com/office/drawing/2012/chart">
                      <c:ext xmlns:c15="http://schemas.microsoft.com/office/drawing/2012/chart" uri="{02D57815-91ED-43cb-92C2-25804820EDAC}">
                        <c15:formulaRef>
                          <c15:sqref>'Patēriņš tabaka'!$B$62:$M$62</c15:sqref>
                        </c15:formulaRef>
                      </c:ext>
                    </c:extLst>
                    <c:numCache>
                      <c:formatCode>#,##0</c:formatCode>
                      <c:ptCount val="12"/>
                      <c:pt idx="0">
                        <c:v>1807</c:v>
                      </c:pt>
                      <c:pt idx="1">
                        <c:v>2537</c:v>
                      </c:pt>
                      <c:pt idx="2">
                        <c:v>2374</c:v>
                      </c:pt>
                      <c:pt idx="3">
                        <c:v>2968</c:v>
                      </c:pt>
                      <c:pt idx="4">
                        <c:v>3179</c:v>
                      </c:pt>
                      <c:pt idx="5">
                        <c:v>2544</c:v>
                      </c:pt>
                      <c:pt idx="6">
                        <c:v>2818</c:v>
                      </c:pt>
                      <c:pt idx="7">
                        <c:v>2386</c:v>
                      </c:pt>
                      <c:pt idx="8">
                        <c:v>2536</c:v>
                      </c:pt>
                      <c:pt idx="9">
                        <c:v>1870</c:v>
                      </c:pt>
                      <c:pt idx="10">
                        <c:v>1674</c:v>
                      </c:pt>
                      <c:pt idx="11">
                        <c:v>2736</c:v>
                      </c:pt>
                    </c:numCache>
                  </c:numRef>
                </c:val>
                <c:smooth val="0"/>
                <c:extLst xmlns:c15="http://schemas.microsoft.com/office/drawing/2012/chart">
                  <c:ext xmlns:c16="http://schemas.microsoft.com/office/drawing/2014/chart" uri="{C3380CC4-5D6E-409C-BE32-E72D297353CC}">
                    <c16:uniqueId val="{00000005-A7E7-4FAC-BABE-A298B093847E}"/>
                  </c:ext>
                </c:extLst>
              </c15:ser>
            </c15:filteredLineSeries>
          </c:ext>
        </c:extLst>
      </c:lineChart>
      <c:catAx>
        <c:axId val="1368719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lv-LV"/>
          </a:p>
        </c:txPr>
        <c:crossAx val="1368723295"/>
        <c:crosses val="autoZero"/>
        <c:auto val="1"/>
        <c:lblAlgn val="ctr"/>
        <c:lblOffset val="100"/>
        <c:noMultiLvlLbl val="0"/>
      </c:catAx>
      <c:valAx>
        <c:axId val="136872329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1" u="none" strike="noStrike" kern="1200" baseline="0">
                    <a:solidFill>
                      <a:srgbClr val="002060"/>
                    </a:solidFill>
                    <a:latin typeface="Times New Roman" panose="02020603050405020304" pitchFamily="18" charset="0"/>
                    <a:ea typeface="+mn-ea"/>
                    <a:cs typeface="Times New Roman" panose="02020603050405020304" pitchFamily="18" charset="0"/>
                  </a:defRPr>
                </a:pPr>
                <a:r>
                  <a:rPr lang="en-US" i="1"/>
                  <a:t>tūkst. gab</a:t>
                </a:r>
              </a:p>
            </c:rich>
          </c:tx>
          <c:overlay val="0"/>
          <c:spPr>
            <a:noFill/>
            <a:ln>
              <a:noFill/>
            </a:ln>
            <a:effectLst/>
          </c:spPr>
          <c:txPr>
            <a:bodyPr rot="-5400000" spcFirstLastPara="1" vertOverflow="ellipsis" vert="horz" wrap="square" anchor="ctr" anchorCtr="1"/>
            <a:lstStyle/>
            <a:p>
              <a:pPr>
                <a:defRPr sz="1000" b="0" i="1"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lv-LV"/>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lv-LV"/>
          </a:p>
        </c:txPr>
        <c:crossAx val="13687195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lv-LV"/>
        </a:p>
      </c:txPr>
    </c:legend>
    <c:plotVisOnly val="1"/>
    <c:dispBlanksAs val="gap"/>
    <c:showDLblsOverMax val="0"/>
  </c:chart>
  <c:spPr>
    <a:noFill/>
    <a:ln>
      <a:noFill/>
    </a:ln>
    <a:effectLst/>
  </c:spPr>
  <c:txPr>
    <a:bodyPr/>
    <a:lstStyle/>
    <a:p>
      <a:pPr>
        <a:defRPr>
          <a:solidFill>
            <a:srgbClr val="002060"/>
          </a:solidFill>
          <a:latin typeface="Times New Roman" panose="02020603050405020304" pitchFamily="18" charset="0"/>
          <a:cs typeface="Times New Roman" panose="02020603050405020304" pitchFamily="18" charset="0"/>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withinLinear" id="15">
  <a:schemeClr val="accent2"/>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Reversed" id="24">
  <a:schemeClr val="accent4"/>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BC252C-42F3-4058-AD2D-97BC4BD8E3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a:extLst>
              <a:ext uri="{FF2B5EF4-FFF2-40B4-BE49-F238E27FC236}">
                <a16:creationId xmlns:a16="http://schemas.microsoft.com/office/drawing/2014/main" id="{E788EF76-DCD7-44D1-BC5A-7DB6EEFBE51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430407-DE6D-434A-B80C-66BFACE90D6A}" type="datetimeFigureOut">
              <a:rPr lang="lv-LV" smtClean="0"/>
              <a:t>01.07.2022</a:t>
            </a:fld>
            <a:endParaRPr lang="lv-LV"/>
          </a:p>
        </p:txBody>
      </p:sp>
      <p:sp>
        <p:nvSpPr>
          <p:cNvPr id="4" name="Footer Placeholder 3">
            <a:extLst>
              <a:ext uri="{FF2B5EF4-FFF2-40B4-BE49-F238E27FC236}">
                <a16:creationId xmlns:a16="http://schemas.microsoft.com/office/drawing/2014/main" id="{67C1084A-4AF6-4CAC-8A3D-E1B31AA9D2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a:extLst>
              <a:ext uri="{FF2B5EF4-FFF2-40B4-BE49-F238E27FC236}">
                <a16:creationId xmlns:a16="http://schemas.microsoft.com/office/drawing/2014/main" id="{F25EF3DF-F9F6-4D27-B6A2-40AE5BCBBA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1E6C9F-8FB7-4509-AC62-6408DAF2692F}" type="slidenum">
              <a:rPr lang="lv-LV" smtClean="0"/>
              <a:t>‹#›</a:t>
            </a:fld>
            <a:endParaRPr lang="lv-LV"/>
          </a:p>
        </p:txBody>
      </p:sp>
    </p:spTree>
    <p:extLst>
      <p:ext uri="{BB962C8B-B14F-4D97-AF65-F5344CB8AC3E}">
        <p14:creationId xmlns:p14="http://schemas.microsoft.com/office/powerpoint/2010/main" val="14752197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1C2397-DDBD-4D55-9CB7-5FAB464C695B}" type="datetimeFigureOut">
              <a:rPr lang="lv-LV" smtClean="0"/>
              <a:t>01.07.2022</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6EA7CB-6419-486A-BD94-E7082E3CDA1E}" type="slidenum">
              <a:rPr lang="lv-LV" smtClean="0"/>
              <a:t>‹#›</a:t>
            </a:fld>
            <a:endParaRPr lang="lv-LV"/>
          </a:p>
        </p:txBody>
      </p:sp>
    </p:spTree>
    <p:extLst>
      <p:ext uri="{BB962C8B-B14F-4D97-AF65-F5344CB8AC3E}">
        <p14:creationId xmlns:p14="http://schemas.microsoft.com/office/powerpoint/2010/main" val="14989380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2A6EA7CB-6419-486A-BD94-E7082E3CDA1E}" type="slidenum">
              <a:rPr lang="lv-LV" smtClean="0"/>
              <a:t>1</a:t>
            </a:fld>
            <a:endParaRPr lang="lv-LV" dirty="0"/>
          </a:p>
        </p:txBody>
      </p:sp>
    </p:spTree>
    <p:extLst>
      <p:ext uri="{BB962C8B-B14F-4D97-AF65-F5344CB8AC3E}">
        <p14:creationId xmlns:p14="http://schemas.microsoft.com/office/powerpoint/2010/main" val="577938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p>
        </p:txBody>
      </p:sp>
      <p:sp>
        <p:nvSpPr>
          <p:cNvPr id="4" name="Slide Number Placeholder 3"/>
          <p:cNvSpPr>
            <a:spLocks noGrp="1"/>
          </p:cNvSpPr>
          <p:nvPr>
            <p:ph type="sldNum" sz="quarter" idx="5"/>
          </p:nvPr>
        </p:nvSpPr>
        <p:spPr/>
        <p:txBody>
          <a:bodyPr/>
          <a:lstStyle/>
          <a:p>
            <a:fld id="{2A6EA7CB-6419-486A-BD94-E7082E3CDA1E}" type="slidenum">
              <a:rPr lang="lv-LV" smtClean="0"/>
              <a:t>11</a:t>
            </a:fld>
            <a:endParaRPr lang="lv-LV"/>
          </a:p>
        </p:txBody>
      </p:sp>
    </p:spTree>
    <p:extLst>
      <p:ext uri="{BB962C8B-B14F-4D97-AF65-F5344CB8AC3E}">
        <p14:creationId xmlns:p14="http://schemas.microsoft.com/office/powerpoint/2010/main" val="3261563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2A6EA7CB-6419-486A-BD94-E7082E3CDA1E}" type="slidenum">
              <a:rPr lang="lv-LV" smtClean="0"/>
              <a:t>12</a:t>
            </a:fld>
            <a:endParaRPr lang="lv-LV"/>
          </a:p>
        </p:txBody>
      </p:sp>
    </p:spTree>
    <p:extLst>
      <p:ext uri="{BB962C8B-B14F-4D97-AF65-F5344CB8AC3E}">
        <p14:creationId xmlns:p14="http://schemas.microsoft.com/office/powerpoint/2010/main" val="817773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2A6EA7CB-6419-486A-BD94-E7082E3CDA1E}" type="slidenum">
              <a:rPr lang="lv-LV" smtClean="0"/>
              <a:t>13</a:t>
            </a:fld>
            <a:endParaRPr lang="lv-LV"/>
          </a:p>
        </p:txBody>
      </p:sp>
    </p:spTree>
    <p:extLst>
      <p:ext uri="{BB962C8B-B14F-4D97-AF65-F5344CB8AC3E}">
        <p14:creationId xmlns:p14="http://schemas.microsoft.com/office/powerpoint/2010/main" val="1646213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2A6EA7CB-6419-486A-BD94-E7082E3CDA1E}" type="slidenum">
              <a:rPr lang="lv-LV" smtClean="0"/>
              <a:t>14</a:t>
            </a:fld>
            <a:endParaRPr lang="lv-LV"/>
          </a:p>
        </p:txBody>
      </p:sp>
    </p:spTree>
    <p:extLst>
      <p:ext uri="{BB962C8B-B14F-4D97-AF65-F5344CB8AC3E}">
        <p14:creationId xmlns:p14="http://schemas.microsoft.com/office/powerpoint/2010/main" val="833157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2A6EA7CB-6419-486A-BD94-E7082E3CDA1E}" type="slidenum">
              <a:rPr lang="lv-LV" smtClean="0"/>
              <a:t>15</a:t>
            </a:fld>
            <a:endParaRPr lang="lv-LV"/>
          </a:p>
        </p:txBody>
      </p:sp>
    </p:spTree>
    <p:extLst>
      <p:ext uri="{BB962C8B-B14F-4D97-AF65-F5344CB8AC3E}">
        <p14:creationId xmlns:p14="http://schemas.microsoft.com/office/powerpoint/2010/main" val="2117456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2A6EA7CB-6419-486A-BD94-E7082E3CDA1E}" type="slidenum">
              <a:rPr lang="lv-LV" smtClean="0"/>
              <a:t>16</a:t>
            </a:fld>
            <a:endParaRPr lang="lv-LV"/>
          </a:p>
        </p:txBody>
      </p:sp>
    </p:spTree>
    <p:extLst>
      <p:ext uri="{BB962C8B-B14F-4D97-AF65-F5344CB8AC3E}">
        <p14:creationId xmlns:p14="http://schemas.microsoft.com/office/powerpoint/2010/main" val="504712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2A6EA7CB-6419-486A-BD94-E7082E3CDA1E}" type="slidenum">
              <a:rPr lang="lv-LV" smtClean="0"/>
              <a:t>17</a:t>
            </a:fld>
            <a:endParaRPr lang="lv-LV"/>
          </a:p>
        </p:txBody>
      </p:sp>
    </p:spTree>
    <p:extLst>
      <p:ext uri="{BB962C8B-B14F-4D97-AF65-F5344CB8AC3E}">
        <p14:creationId xmlns:p14="http://schemas.microsoft.com/office/powerpoint/2010/main" val="516888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2A6EA7CB-6419-486A-BD94-E7082E3CDA1E}" type="slidenum">
              <a:rPr lang="lv-LV" smtClean="0"/>
              <a:t>18</a:t>
            </a:fld>
            <a:endParaRPr lang="lv-LV"/>
          </a:p>
        </p:txBody>
      </p:sp>
    </p:spTree>
    <p:extLst>
      <p:ext uri="{BB962C8B-B14F-4D97-AF65-F5344CB8AC3E}">
        <p14:creationId xmlns:p14="http://schemas.microsoft.com/office/powerpoint/2010/main" val="3620976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2A6EA7CB-6419-486A-BD94-E7082E3CDA1E}" type="slidenum">
              <a:rPr lang="lv-LV" smtClean="0"/>
              <a:t>19</a:t>
            </a:fld>
            <a:endParaRPr lang="lv-LV"/>
          </a:p>
        </p:txBody>
      </p:sp>
    </p:spTree>
    <p:extLst>
      <p:ext uri="{BB962C8B-B14F-4D97-AF65-F5344CB8AC3E}">
        <p14:creationId xmlns:p14="http://schemas.microsoft.com/office/powerpoint/2010/main" val="2725223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2A6EA7CB-6419-486A-BD94-E7082E3CDA1E}" type="slidenum">
              <a:rPr lang="lv-LV" smtClean="0"/>
              <a:t>20</a:t>
            </a:fld>
            <a:endParaRPr lang="lv-LV"/>
          </a:p>
        </p:txBody>
      </p:sp>
    </p:spTree>
    <p:extLst>
      <p:ext uri="{BB962C8B-B14F-4D97-AF65-F5344CB8AC3E}">
        <p14:creationId xmlns:p14="http://schemas.microsoft.com/office/powerpoint/2010/main" val="1869596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2A6EA7CB-6419-486A-BD94-E7082E3CDA1E}" type="slidenum">
              <a:rPr lang="lv-LV" smtClean="0"/>
              <a:t>3</a:t>
            </a:fld>
            <a:endParaRPr lang="lv-LV"/>
          </a:p>
        </p:txBody>
      </p:sp>
    </p:spTree>
    <p:extLst>
      <p:ext uri="{BB962C8B-B14F-4D97-AF65-F5344CB8AC3E}">
        <p14:creationId xmlns:p14="http://schemas.microsoft.com/office/powerpoint/2010/main" val="21144222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2A6EA7CB-6419-486A-BD94-E7082E3CDA1E}" type="slidenum">
              <a:rPr lang="lv-LV" smtClean="0"/>
              <a:t>21</a:t>
            </a:fld>
            <a:endParaRPr lang="lv-LV"/>
          </a:p>
        </p:txBody>
      </p:sp>
    </p:spTree>
    <p:extLst>
      <p:ext uri="{BB962C8B-B14F-4D97-AF65-F5344CB8AC3E}">
        <p14:creationId xmlns:p14="http://schemas.microsoft.com/office/powerpoint/2010/main" val="1579937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2A6EA7CB-6419-486A-BD94-E7082E3CDA1E}" type="slidenum">
              <a:rPr lang="lv-LV" smtClean="0"/>
              <a:t>22</a:t>
            </a:fld>
            <a:endParaRPr lang="lv-LV"/>
          </a:p>
        </p:txBody>
      </p:sp>
    </p:spTree>
    <p:extLst>
      <p:ext uri="{BB962C8B-B14F-4D97-AF65-F5344CB8AC3E}">
        <p14:creationId xmlns:p14="http://schemas.microsoft.com/office/powerpoint/2010/main" val="2094783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2A6EA7CB-6419-486A-BD94-E7082E3CDA1E}" type="slidenum">
              <a:rPr lang="lv-LV" smtClean="0"/>
              <a:t>23</a:t>
            </a:fld>
            <a:endParaRPr lang="lv-LV"/>
          </a:p>
        </p:txBody>
      </p:sp>
    </p:spTree>
    <p:extLst>
      <p:ext uri="{BB962C8B-B14F-4D97-AF65-F5344CB8AC3E}">
        <p14:creationId xmlns:p14="http://schemas.microsoft.com/office/powerpoint/2010/main" val="1335222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2A6EA7CB-6419-486A-BD94-E7082E3CDA1E}" type="slidenum">
              <a:rPr lang="lv-LV" smtClean="0"/>
              <a:t>24</a:t>
            </a:fld>
            <a:endParaRPr lang="lv-LV"/>
          </a:p>
        </p:txBody>
      </p:sp>
    </p:spTree>
    <p:extLst>
      <p:ext uri="{BB962C8B-B14F-4D97-AF65-F5344CB8AC3E}">
        <p14:creationId xmlns:p14="http://schemas.microsoft.com/office/powerpoint/2010/main" val="1527465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2A6EA7CB-6419-486A-BD94-E7082E3CDA1E}" type="slidenum">
              <a:rPr lang="lv-LV" smtClean="0"/>
              <a:t>25</a:t>
            </a:fld>
            <a:endParaRPr lang="lv-LV"/>
          </a:p>
        </p:txBody>
      </p:sp>
    </p:spTree>
    <p:extLst>
      <p:ext uri="{BB962C8B-B14F-4D97-AF65-F5344CB8AC3E}">
        <p14:creationId xmlns:p14="http://schemas.microsoft.com/office/powerpoint/2010/main" val="26462384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2A6EA7CB-6419-486A-BD94-E7082E3CDA1E}" type="slidenum">
              <a:rPr lang="lv-LV" smtClean="0"/>
              <a:t>26</a:t>
            </a:fld>
            <a:endParaRPr lang="lv-LV"/>
          </a:p>
        </p:txBody>
      </p:sp>
    </p:spTree>
    <p:extLst>
      <p:ext uri="{BB962C8B-B14F-4D97-AF65-F5344CB8AC3E}">
        <p14:creationId xmlns:p14="http://schemas.microsoft.com/office/powerpoint/2010/main" val="10865376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2A6EA7CB-6419-486A-BD94-E7082E3CDA1E}" type="slidenum">
              <a:rPr lang="lv-LV" smtClean="0"/>
              <a:t>27</a:t>
            </a:fld>
            <a:endParaRPr lang="lv-LV"/>
          </a:p>
        </p:txBody>
      </p:sp>
    </p:spTree>
    <p:extLst>
      <p:ext uri="{BB962C8B-B14F-4D97-AF65-F5344CB8AC3E}">
        <p14:creationId xmlns:p14="http://schemas.microsoft.com/office/powerpoint/2010/main" val="42652983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b="1" dirty="0">
                <a:solidFill>
                  <a:srgbClr val="002060"/>
                </a:solidFill>
                <a:ea typeface="Calibri" panose="020F0502020204030204" pitchFamily="34" charset="0"/>
                <a:cs typeface="Times New Roman" panose="02020603050405020304" pitchFamily="18" charset="0"/>
              </a:rPr>
              <a:t>Galvenās atšķirības: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lv-LV" dirty="0">
                <a:solidFill>
                  <a:srgbClr val="002060"/>
                </a:solidFill>
                <a:ea typeface="Calibri" panose="020F0502020204030204" pitchFamily="34" charset="0"/>
                <a:cs typeface="Times New Roman" panose="02020603050405020304" pitchFamily="18" charset="0"/>
              </a:rPr>
              <a:t>lai izvestu patēriņam nodotas akcīzes preces uz citu valsti vairs nav nepieciešams VID apstiprinājums – VID vairs nepieņem lēmumu par izvešanas apstiprināšanu</a:t>
            </a:r>
            <a:r>
              <a:rPr lang="lv-LV" sz="1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lv-LV"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Noteikumi attiecas arī uz e-šķidrumiem un tabakas aizstājējproduktiem</a:t>
            </a:r>
            <a:endParaRPr lang="lv-LV"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endParaRPr lang="lv-LV" dirty="0"/>
          </a:p>
        </p:txBody>
      </p:sp>
      <p:sp>
        <p:nvSpPr>
          <p:cNvPr id="4" name="Slide Number Placeholder 3"/>
          <p:cNvSpPr>
            <a:spLocks noGrp="1"/>
          </p:cNvSpPr>
          <p:nvPr>
            <p:ph type="sldNum" sz="quarter" idx="5"/>
          </p:nvPr>
        </p:nvSpPr>
        <p:spPr/>
        <p:txBody>
          <a:bodyPr/>
          <a:lstStyle/>
          <a:p>
            <a:fld id="{2A6EA7CB-6419-486A-BD94-E7082E3CDA1E}" type="slidenum">
              <a:rPr lang="lv-LV" smtClean="0"/>
              <a:t>29</a:t>
            </a:fld>
            <a:endParaRPr lang="lv-LV"/>
          </a:p>
        </p:txBody>
      </p:sp>
    </p:spTree>
    <p:extLst>
      <p:ext uri="{BB962C8B-B14F-4D97-AF65-F5344CB8AC3E}">
        <p14:creationId xmlns:p14="http://schemas.microsoft.com/office/powerpoint/2010/main" val="40658665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2A6EA7CB-6419-486A-BD94-E7082E3CDA1E}" type="slidenum">
              <a:rPr lang="lv-LV" smtClean="0"/>
              <a:t>31</a:t>
            </a:fld>
            <a:endParaRPr lang="lv-LV"/>
          </a:p>
        </p:txBody>
      </p:sp>
    </p:spTree>
    <p:extLst>
      <p:ext uri="{BB962C8B-B14F-4D97-AF65-F5344CB8AC3E}">
        <p14:creationId xmlns:p14="http://schemas.microsoft.com/office/powerpoint/2010/main" val="3802666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lv-LV" sz="1000" dirty="0">
                <a:effectLst/>
                <a:latin typeface="Verdana" panose="020B0604030504040204" pitchFamily="34" charset="0"/>
                <a:ea typeface="Calibri" panose="020F0502020204030204" pitchFamily="34" charset="0"/>
                <a:cs typeface="Times New Roman" panose="02020603050405020304" pitchFamily="18" charset="0"/>
              </a:rPr>
              <a:t>Lai saņemtu sertifikātu, iesniegumam </a:t>
            </a:r>
            <a:r>
              <a:rPr lang="lv-LV" altLang="lv-LV" dirty="0"/>
              <a:t>nekādi citi dokumenti nav jāpievieno, bet </a:t>
            </a:r>
            <a:r>
              <a:rPr lang="lv-LV" sz="1200" b="1" dirty="0">
                <a:effectLst/>
                <a:latin typeface="Verdana" panose="020B0604030504040204" pitchFamily="34" charset="0"/>
                <a:ea typeface="Calibri" panose="020F0502020204030204" pitchFamily="34" charset="0"/>
                <a:cs typeface="Times New Roman" panose="02020603050405020304" pitchFamily="18" charset="0"/>
              </a:rPr>
              <a:t>jābūt spēkā esošai speciālajai atļaujai (licencei) apstiprināta akcīzes preču noliktavas turētāja darbībai</a:t>
            </a:r>
            <a:r>
              <a:rPr lang="lv-LV" sz="1200" dirty="0">
                <a:effectLst/>
                <a:latin typeface="Verdana" panose="020B0604030504040204" pitchFamily="34" charset="0"/>
                <a:ea typeface="Calibri" panose="020F0502020204030204" pitchFamily="34" charset="0"/>
                <a:cs typeface="Times New Roman" panose="02020603050405020304" pitchFamily="18" charset="0"/>
              </a:rPr>
              <a:t>, </a:t>
            </a:r>
            <a:r>
              <a:rPr lang="lv-LV" sz="1200" b="1" dirty="0">
                <a:effectLst/>
                <a:latin typeface="Verdana" panose="020B0604030504040204" pitchFamily="34" charset="0"/>
                <a:ea typeface="Calibri" panose="020F0502020204030204" pitchFamily="34" charset="0"/>
                <a:cs typeface="Times New Roman" panose="02020603050405020304" pitchFamily="18" charset="0"/>
              </a:rPr>
              <a:t>kurā deklarēta attiecīgā alkoholisko dzērienu veida </a:t>
            </a:r>
            <a:r>
              <a:rPr lang="lv-LV" sz="1200" b="1" dirty="0">
                <a:solidFill>
                  <a:srgbClr val="171717"/>
                </a:solidFill>
                <a:effectLst/>
                <a:latin typeface="Verdana" panose="020B0604030504040204" pitchFamily="34" charset="0"/>
                <a:ea typeface="Calibri" panose="020F0502020204030204" pitchFamily="34" charset="0"/>
                <a:cs typeface="Times New Roman" panose="02020603050405020304" pitchFamily="18" charset="0"/>
              </a:rPr>
              <a:t>ražošana.</a:t>
            </a:r>
            <a:endParaRPr lang="lv-LV" sz="1200" b="1" dirty="0">
              <a:effectLst/>
              <a:latin typeface="Verdana" panose="020B0604030504040204" pitchFamily="34" charset="0"/>
              <a:ea typeface="Calibri" panose="020F0502020204030204" pitchFamily="34" charset="0"/>
              <a:cs typeface="Times New Roman" panose="02020603050405020304" pitchFamily="18" charset="0"/>
            </a:endParaRPr>
          </a:p>
          <a:p>
            <a:pPr algn="just"/>
            <a:r>
              <a:rPr lang="lv-LV" sz="1200" b="1" dirty="0">
                <a:solidFill>
                  <a:srgbClr val="171717"/>
                </a:solidFill>
                <a:effectLst/>
                <a:latin typeface="Verdana" panose="020B0604030504040204" pitchFamily="34" charset="0"/>
                <a:ea typeface="Calibri" panose="020F0502020204030204" pitchFamily="34" charset="0"/>
                <a:cs typeface="Times New Roman" panose="02020603050405020304" pitchFamily="18" charset="0"/>
              </a:rPr>
              <a:t> </a:t>
            </a:r>
            <a:endParaRPr lang="lv-LV" sz="1200"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938213" rtl="0" eaLnBrk="0" fontAlgn="base" latinLnBrk="0" hangingPunct="0">
              <a:lnSpc>
                <a:spcPct val="100000"/>
              </a:lnSpc>
              <a:spcBef>
                <a:spcPct val="30000"/>
              </a:spcBef>
              <a:spcAft>
                <a:spcPct val="0"/>
              </a:spcAft>
              <a:buClrTx/>
              <a:buSzTx/>
              <a:buFontTx/>
              <a:buNone/>
              <a:tabLst/>
              <a:defRPr/>
            </a:pPr>
            <a:r>
              <a:rPr lang="lv-LV" sz="1200" b="1" dirty="0">
                <a:effectLst/>
                <a:latin typeface="Verdana" panose="020B0604030504040204" pitchFamily="34" charset="0"/>
                <a:ea typeface="Calibri" panose="020F0502020204030204" pitchFamily="34" charset="0"/>
                <a:cs typeface="Times New Roman" panose="02020603050405020304" pitchFamily="18" charset="0"/>
              </a:rPr>
              <a:t>Sertifikāti</a:t>
            </a:r>
            <a:r>
              <a:rPr lang="lv-LV" sz="1200" dirty="0">
                <a:effectLst/>
                <a:latin typeface="Verdana" panose="020B0604030504040204" pitchFamily="34" charset="0"/>
                <a:ea typeface="Calibri" panose="020F0502020204030204" pitchFamily="34" charset="0"/>
                <a:cs typeface="Times New Roman" panose="02020603050405020304" pitchFamily="18" charset="0"/>
              </a:rPr>
              <a:t> </a:t>
            </a:r>
            <a:r>
              <a:rPr lang="lv-LV" sz="1200" b="1" dirty="0">
                <a:effectLst/>
                <a:latin typeface="Verdana" panose="020B0604030504040204" pitchFamily="34" charset="0"/>
                <a:ea typeface="Calibri" panose="020F0502020204030204" pitchFamily="34" charset="0"/>
                <a:cs typeface="Times New Roman" panose="02020603050405020304" pitchFamily="18" charset="0"/>
              </a:rPr>
              <a:t>par</a:t>
            </a:r>
            <a:r>
              <a:rPr lang="lv-LV" sz="1200" dirty="0">
                <a:effectLst/>
                <a:latin typeface="Verdana" panose="020B0604030504040204" pitchFamily="34" charset="0"/>
                <a:ea typeface="Calibri" panose="020F0502020204030204" pitchFamily="34" charset="0"/>
                <a:cs typeface="Times New Roman" panose="02020603050405020304" pitchFamily="18" charset="0"/>
              </a:rPr>
              <a:t> </a:t>
            </a:r>
            <a:r>
              <a:rPr lang="lv-LV" sz="1200" b="1" dirty="0">
                <a:effectLst/>
                <a:latin typeface="Verdana" panose="020B0604030504040204" pitchFamily="34" charset="0"/>
                <a:ea typeface="Calibri" panose="020F0502020204030204" pitchFamily="34" charset="0"/>
                <a:cs typeface="Times New Roman" panose="02020603050405020304" pitchFamily="18" charset="0"/>
              </a:rPr>
              <a:t>patstāvīgās mazās alus darītavas</a:t>
            </a:r>
            <a:r>
              <a:rPr lang="lv-LV" sz="1200" dirty="0">
                <a:effectLst/>
                <a:latin typeface="Verdana" panose="020B0604030504040204" pitchFamily="34" charset="0"/>
                <a:ea typeface="Calibri" panose="020F0502020204030204" pitchFamily="34" charset="0"/>
                <a:cs typeface="Times New Roman" panose="02020603050405020304" pitchFamily="18" charset="0"/>
              </a:rPr>
              <a:t> </a:t>
            </a:r>
            <a:r>
              <a:rPr lang="lv-LV" sz="1200" b="1" dirty="0">
                <a:effectLst/>
                <a:latin typeface="Verdana" panose="020B0604030504040204" pitchFamily="34" charset="0"/>
                <a:ea typeface="Calibri" panose="020F0502020204030204" pitchFamily="34" charset="0"/>
                <a:cs typeface="Times New Roman" panose="02020603050405020304" pitchFamily="18" charset="0"/>
              </a:rPr>
              <a:t>statusa piešķiršanu</a:t>
            </a:r>
            <a:r>
              <a:rPr lang="lv-LV" sz="1200" dirty="0">
                <a:effectLst/>
                <a:latin typeface="Verdana" panose="020B0604030504040204" pitchFamily="34" charset="0"/>
                <a:ea typeface="Calibri" panose="020F0502020204030204" pitchFamily="34" charset="0"/>
                <a:cs typeface="Times New Roman" panose="02020603050405020304" pitchFamily="18" charset="0"/>
              </a:rPr>
              <a:t>, kas līdz šim ļāva piemērot samazināto akcīzes nodokļa likmi alum, </a:t>
            </a:r>
            <a:r>
              <a:rPr lang="lv-LV" sz="1200" b="1" dirty="0">
                <a:effectLst/>
                <a:latin typeface="Verdana" panose="020B0604030504040204" pitchFamily="34" charset="0"/>
                <a:ea typeface="Calibri" panose="020F0502020204030204" pitchFamily="34" charset="0"/>
                <a:cs typeface="Times New Roman" panose="02020603050405020304" pitchFamily="18" charset="0"/>
              </a:rPr>
              <a:t>zaudēja spēku ar 2022. gada 1. jūliju.</a:t>
            </a:r>
            <a:endParaRPr lang="lv-LV" sz="1200" dirty="0">
              <a:effectLst/>
              <a:latin typeface="Verdana" panose="020B0604030504040204" pitchFamily="34" charset="0"/>
              <a:ea typeface="Calibri" panose="020F0502020204030204" pitchFamily="34" charset="0"/>
              <a:cs typeface="Times New Roman" panose="02020603050405020304" pitchFamily="18" charset="0"/>
            </a:endParaRPr>
          </a:p>
          <a:p>
            <a:endParaRPr lang="lv-LV" dirty="0"/>
          </a:p>
        </p:txBody>
      </p:sp>
      <p:sp>
        <p:nvSpPr>
          <p:cNvPr id="4" name="Slide Number Placeholder 3"/>
          <p:cNvSpPr>
            <a:spLocks noGrp="1"/>
          </p:cNvSpPr>
          <p:nvPr>
            <p:ph type="sldNum" sz="quarter" idx="5"/>
          </p:nvPr>
        </p:nvSpPr>
        <p:spPr/>
        <p:txBody>
          <a:bodyPr/>
          <a:lstStyle/>
          <a:p>
            <a:fld id="{2A6EA7CB-6419-486A-BD94-E7082E3CDA1E}" type="slidenum">
              <a:rPr lang="lv-LV" smtClean="0"/>
              <a:t>34</a:t>
            </a:fld>
            <a:endParaRPr lang="lv-LV"/>
          </a:p>
        </p:txBody>
      </p:sp>
    </p:spTree>
    <p:extLst>
      <p:ext uri="{BB962C8B-B14F-4D97-AF65-F5344CB8AC3E}">
        <p14:creationId xmlns:p14="http://schemas.microsoft.com/office/powerpoint/2010/main" val="1875176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2A6EA7CB-6419-486A-BD94-E7082E3CDA1E}" type="slidenum">
              <a:rPr lang="lv-LV" smtClean="0"/>
              <a:t>4</a:t>
            </a:fld>
            <a:endParaRPr lang="lv-LV"/>
          </a:p>
        </p:txBody>
      </p:sp>
    </p:spTree>
    <p:extLst>
      <p:ext uri="{BB962C8B-B14F-4D97-AF65-F5344CB8AC3E}">
        <p14:creationId xmlns:p14="http://schemas.microsoft.com/office/powerpoint/2010/main" val="6501060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2A6EA7CB-6419-486A-BD94-E7082E3CDA1E}" type="slidenum">
              <a:rPr lang="lv-LV" smtClean="0"/>
              <a:t>35</a:t>
            </a:fld>
            <a:endParaRPr lang="lv-LV"/>
          </a:p>
        </p:txBody>
      </p:sp>
    </p:spTree>
    <p:extLst>
      <p:ext uri="{BB962C8B-B14F-4D97-AF65-F5344CB8AC3E}">
        <p14:creationId xmlns:p14="http://schemas.microsoft.com/office/powerpoint/2010/main" val="18760002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800" dirty="0">
                <a:effectLst/>
                <a:latin typeface="Verdana" panose="020B0604030504040204" pitchFamily="34" charset="0"/>
                <a:ea typeface="Calibri" panose="020F0502020204030204" pitchFamily="34" charset="0"/>
              </a:rPr>
              <a:t>Pasūtot akcīzes nodokļa markas, iesniegumā par marku saņemšanu ar 1.jūliju vēl nebūs iespējams izvēlēties alkoholisko dzērienu grupas ar samazināto likmi, tādējādi Iesniegums par akcīzes nodokļa marku saņemšanu jāaizpilda kā līdz šim – jānorāda alkoholiskā dzēriena grupa, par kuru vēlas pasūtīt akcīzes markas. Šāda situācija būs līdz brīdim, kamēr EDS ieviesīs izmaiņas. </a:t>
            </a:r>
            <a:r>
              <a:rPr lang="lv-LV" sz="1800">
                <a:effectLst/>
                <a:latin typeface="Verdana" panose="020B0604030504040204" pitchFamily="34" charset="0"/>
                <a:ea typeface="Calibri" panose="020F0502020204030204" pitchFamily="34" charset="0"/>
              </a:rPr>
              <a:t>Tiklīdz izmaiņas EDS tiks ieviestas, VID komersantus painformēs.</a:t>
            </a:r>
            <a:endParaRPr lang="lv-LV" sz="1800">
              <a:effectLst/>
              <a:latin typeface="Calibri" panose="020F0502020204030204" pitchFamily="34" charset="0"/>
              <a:ea typeface="Calibri" panose="020F0502020204030204" pitchFamily="34" charset="0"/>
            </a:endParaRPr>
          </a:p>
          <a:p>
            <a:endParaRPr lang="lv-LV" dirty="0"/>
          </a:p>
        </p:txBody>
      </p:sp>
      <p:sp>
        <p:nvSpPr>
          <p:cNvPr id="4" name="Slide Number Placeholder 3"/>
          <p:cNvSpPr>
            <a:spLocks noGrp="1"/>
          </p:cNvSpPr>
          <p:nvPr>
            <p:ph type="sldNum" sz="quarter" idx="5"/>
          </p:nvPr>
        </p:nvSpPr>
        <p:spPr/>
        <p:txBody>
          <a:bodyPr/>
          <a:lstStyle/>
          <a:p>
            <a:fld id="{2A6EA7CB-6419-486A-BD94-E7082E3CDA1E}" type="slidenum">
              <a:rPr lang="lv-LV" smtClean="0"/>
              <a:t>36</a:t>
            </a:fld>
            <a:endParaRPr lang="lv-LV"/>
          </a:p>
        </p:txBody>
      </p:sp>
    </p:spTree>
    <p:extLst>
      <p:ext uri="{BB962C8B-B14F-4D97-AF65-F5344CB8AC3E}">
        <p14:creationId xmlns:p14="http://schemas.microsoft.com/office/powerpoint/2010/main" val="210153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2A6EA7CB-6419-486A-BD94-E7082E3CDA1E}" type="slidenum">
              <a:rPr lang="lv-LV" smtClean="0"/>
              <a:t>5</a:t>
            </a:fld>
            <a:endParaRPr lang="lv-LV"/>
          </a:p>
        </p:txBody>
      </p:sp>
    </p:spTree>
    <p:extLst>
      <p:ext uri="{BB962C8B-B14F-4D97-AF65-F5344CB8AC3E}">
        <p14:creationId xmlns:p14="http://schemas.microsoft.com/office/powerpoint/2010/main" val="2532282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2A6EA7CB-6419-486A-BD94-E7082E3CDA1E}" type="slidenum">
              <a:rPr lang="lv-LV" smtClean="0"/>
              <a:t>6</a:t>
            </a:fld>
            <a:endParaRPr lang="lv-LV"/>
          </a:p>
        </p:txBody>
      </p:sp>
    </p:spTree>
    <p:extLst>
      <p:ext uri="{BB962C8B-B14F-4D97-AF65-F5344CB8AC3E}">
        <p14:creationId xmlns:p14="http://schemas.microsoft.com/office/powerpoint/2010/main" val="3192641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2A6EA7CB-6419-486A-BD94-E7082E3CDA1E}" type="slidenum">
              <a:rPr lang="lv-LV" smtClean="0"/>
              <a:t>7</a:t>
            </a:fld>
            <a:endParaRPr lang="lv-LV"/>
          </a:p>
        </p:txBody>
      </p:sp>
    </p:spTree>
    <p:extLst>
      <p:ext uri="{BB962C8B-B14F-4D97-AF65-F5344CB8AC3E}">
        <p14:creationId xmlns:p14="http://schemas.microsoft.com/office/powerpoint/2010/main" val="2113940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2A6EA7CB-6419-486A-BD94-E7082E3CDA1E}" type="slidenum">
              <a:rPr lang="lv-LV" smtClean="0"/>
              <a:t>8</a:t>
            </a:fld>
            <a:endParaRPr lang="lv-LV"/>
          </a:p>
        </p:txBody>
      </p:sp>
    </p:spTree>
    <p:extLst>
      <p:ext uri="{BB962C8B-B14F-4D97-AF65-F5344CB8AC3E}">
        <p14:creationId xmlns:p14="http://schemas.microsoft.com/office/powerpoint/2010/main" val="2158789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2A6EA7CB-6419-486A-BD94-E7082E3CDA1E}" type="slidenum">
              <a:rPr lang="lv-LV" smtClean="0"/>
              <a:t>9</a:t>
            </a:fld>
            <a:endParaRPr lang="lv-LV"/>
          </a:p>
        </p:txBody>
      </p:sp>
    </p:spTree>
    <p:extLst>
      <p:ext uri="{BB962C8B-B14F-4D97-AF65-F5344CB8AC3E}">
        <p14:creationId xmlns:p14="http://schemas.microsoft.com/office/powerpoint/2010/main" val="1919721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2A6EA7CB-6419-486A-BD94-E7082E3CDA1E}" type="slidenum">
              <a:rPr lang="lv-LV" smtClean="0"/>
              <a:t>10</a:t>
            </a:fld>
            <a:endParaRPr lang="lv-LV"/>
          </a:p>
        </p:txBody>
      </p:sp>
    </p:spTree>
    <p:extLst>
      <p:ext uri="{BB962C8B-B14F-4D97-AF65-F5344CB8AC3E}">
        <p14:creationId xmlns:p14="http://schemas.microsoft.com/office/powerpoint/2010/main" val="37025050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6CC8C-EC47-49BE-B8E2-F30171272C03}"/>
              </a:ext>
            </a:extLst>
          </p:cNvPr>
          <p:cNvSpPr>
            <a:spLocks noGrp="1"/>
          </p:cNvSpPr>
          <p:nvPr>
            <p:ph type="title"/>
          </p:nvPr>
        </p:nvSpPr>
        <p:spPr>
          <a:xfrm>
            <a:off x="838200" y="365125"/>
            <a:ext cx="10515600" cy="1325563"/>
          </a:xfrm>
        </p:spPr>
        <p:txBody>
          <a:bodyPr/>
          <a:lstStyle/>
          <a:p>
            <a:r>
              <a:rPr lang="en-US" dirty="0"/>
              <a:t>Click to edit Master title style</a:t>
            </a:r>
            <a:endParaRPr lang="lv-LV" dirty="0"/>
          </a:p>
        </p:txBody>
      </p:sp>
      <p:sp>
        <p:nvSpPr>
          <p:cNvPr id="3" name="Content Placeholder 2">
            <a:extLst>
              <a:ext uri="{FF2B5EF4-FFF2-40B4-BE49-F238E27FC236}">
                <a16:creationId xmlns:a16="http://schemas.microsoft.com/office/drawing/2014/main" id="{8378D1F9-F595-4057-B8BC-3F95CC3E97F4}"/>
              </a:ext>
            </a:extLst>
          </p:cNvPr>
          <p:cNvSpPr>
            <a:spLocks noGrp="1"/>
          </p:cNvSpPr>
          <p:nvPr>
            <p:ph idx="1"/>
          </p:nvPr>
        </p:nvSpPr>
        <p:spPr>
          <a:xfrm>
            <a:off x="838200" y="1825625"/>
            <a:ext cx="10515600" cy="4351338"/>
          </a:xfrm>
        </p:spPr>
        <p:txBody>
          <a:bodyPr>
            <a:no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6" name="Slide Number Placeholder 5">
            <a:extLst>
              <a:ext uri="{FF2B5EF4-FFF2-40B4-BE49-F238E27FC236}">
                <a16:creationId xmlns:a16="http://schemas.microsoft.com/office/drawing/2014/main" id="{81905D80-564E-43CF-A4A4-C6B9BD730327}"/>
              </a:ext>
            </a:extLst>
          </p:cNvPr>
          <p:cNvSpPr>
            <a:spLocks noGrp="1"/>
          </p:cNvSpPr>
          <p:nvPr>
            <p:ph type="sldNum" sz="quarter" idx="12"/>
          </p:nvPr>
        </p:nvSpPr>
        <p:spPr/>
        <p:txBody>
          <a:bodyPr/>
          <a:lstStyle/>
          <a:p>
            <a:fld id="{7509A935-DFD3-462C-ABE8-08048DC21CC9}" type="slidenum">
              <a:rPr lang="lv-LV" smtClean="0"/>
              <a:t>‹#›</a:t>
            </a:fld>
            <a:endParaRPr lang="lv-LV"/>
          </a:p>
        </p:txBody>
      </p:sp>
      <p:pic>
        <p:nvPicPr>
          <p:cNvPr id="8" name="Picture 7">
            <a:extLst>
              <a:ext uri="{FF2B5EF4-FFF2-40B4-BE49-F238E27FC236}">
                <a16:creationId xmlns:a16="http://schemas.microsoft.com/office/drawing/2014/main" id="{53D32BE6-2135-4521-A546-2A8A8047C3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2925" y="0"/>
            <a:ext cx="1895989" cy="1895989"/>
          </a:xfrm>
          <a:prstGeom prst="rect">
            <a:avLst/>
          </a:prstGeom>
        </p:spPr>
      </p:pic>
    </p:spTree>
    <p:extLst>
      <p:ext uri="{BB962C8B-B14F-4D97-AF65-F5344CB8AC3E}">
        <p14:creationId xmlns:p14="http://schemas.microsoft.com/office/powerpoint/2010/main" val="239061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2A514-7D5F-46F3-8ABB-1F556C0FE299}"/>
              </a:ext>
            </a:extLst>
          </p:cNvPr>
          <p:cNvSpPr>
            <a:spLocks noGrp="1"/>
          </p:cNvSpPr>
          <p:nvPr>
            <p:ph type="title"/>
          </p:nvPr>
        </p:nvSpPr>
        <p:spPr/>
        <p:txBody>
          <a:bodyPr/>
          <a:lstStyle/>
          <a:p>
            <a:r>
              <a:rPr lang="en-US" dirty="0"/>
              <a:t>Click to edit Master title style</a:t>
            </a:r>
            <a:endParaRPr lang="lv-LV" dirty="0"/>
          </a:p>
        </p:txBody>
      </p:sp>
      <p:sp>
        <p:nvSpPr>
          <p:cNvPr id="3" name="Vertical Text Placeholder 2">
            <a:extLst>
              <a:ext uri="{FF2B5EF4-FFF2-40B4-BE49-F238E27FC236}">
                <a16:creationId xmlns:a16="http://schemas.microsoft.com/office/drawing/2014/main" id="{DFB78F5D-A3E4-47D6-932B-BACAAA9E1F2A}"/>
              </a:ext>
            </a:extLst>
          </p:cNvPr>
          <p:cNvSpPr>
            <a:spLocks noGrp="1"/>
          </p:cNvSpPr>
          <p:nvPr>
            <p:ph type="body" orient="vert" idx="1"/>
          </p:nvPr>
        </p:nvSpPr>
        <p:spPr/>
        <p:txBody>
          <a:bodyPr vert="eaVert">
            <a:no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6" name="Slide Number Placeholder 5">
            <a:extLst>
              <a:ext uri="{FF2B5EF4-FFF2-40B4-BE49-F238E27FC236}">
                <a16:creationId xmlns:a16="http://schemas.microsoft.com/office/drawing/2014/main" id="{91E4A32C-C7E3-4BF1-8369-827DA95D515E}"/>
              </a:ext>
            </a:extLst>
          </p:cNvPr>
          <p:cNvSpPr>
            <a:spLocks noGrp="1"/>
          </p:cNvSpPr>
          <p:nvPr>
            <p:ph type="sldNum" sz="quarter" idx="12"/>
          </p:nvPr>
        </p:nvSpPr>
        <p:spPr/>
        <p:txBody>
          <a:bodyPr/>
          <a:lstStyle/>
          <a:p>
            <a:fld id="{7509A935-DFD3-462C-ABE8-08048DC21CC9}" type="slidenum">
              <a:rPr lang="lv-LV" smtClean="0"/>
              <a:t>‹#›</a:t>
            </a:fld>
            <a:endParaRPr lang="lv-LV"/>
          </a:p>
        </p:txBody>
      </p:sp>
      <p:pic>
        <p:nvPicPr>
          <p:cNvPr id="7" name="Picture 6">
            <a:extLst>
              <a:ext uri="{FF2B5EF4-FFF2-40B4-BE49-F238E27FC236}">
                <a16:creationId xmlns:a16="http://schemas.microsoft.com/office/drawing/2014/main" id="{410F77B0-4779-4852-9D3C-D97187C472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2925" y="0"/>
            <a:ext cx="1895989" cy="1895989"/>
          </a:xfrm>
          <a:prstGeom prst="rect">
            <a:avLst/>
          </a:prstGeom>
        </p:spPr>
      </p:pic>
    </p:spTree>
    <p:extLst>
      <p:ext uri="{BB962C8B-B14F-4D97-AF65-F5344CB8AC3E}">
        <p14:creationId xmlns:p14="http://schemas.microsoft.com/office/powerpoint/2010/main" val="2688880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9A507A-4F7D-462A-9E2C-AB43D7DE4EB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6D7BBCC3-D83D-4D3D-9210-7EAFF5CDACCE}"/>
              </a:ext>
            </a:extLst>
          </p:cNvPr>
          <p:cNvSpPr>
            <a:spLocks noGrp="1"/>
          </p:cNvSpPr>
          <p:nvPr>
            <p:ph type="body" orient="vert" idx="1"/>
          </p:nvPr>
        </p:nvSpPr>
        <p:spPr>
          <a:xfrm>
            <a:off x="838200" y="365125"/>
            <a:ext cx="7734300" cy="5811838"/>
          </a:xfrm>
        </p:spPr>
        <p:txBody>
          <a:bodyPr vert="eaVert">
            <a:no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6" name="Slide Number Placeholder 5">
            <a:extLst>
              <a:ext uri="{FF2B5EF4-FFF2-40B4-BE49-F238E27FC236}">
                <a16:creationId xmlns:a16="http://schemas.microsoft.com/office/drawing/2014/main" id="{4618F318-0DC9-421B-8C4A-40668E7918BB}"/>
              </a:ext>
            </a:extLst>
          </p:cNvPr>
          <p:cNvSpPr>
            <a:spLocks noGrp="1"/>
          </p:cNvSpPr>
          <p:nvPr>
            <p:ph type="sldNum" sz="quarter" idx="12"/>
          </p:nvPr>
        </p:nvSpPr>
        <p:spPr/>
        <p:txBody>
          <a:bodyPr/>
          <a:lstStyle/>
          <a:p>
            <a:fld id="{7509A935-DFD3-462C-ABE8-08048DC21CC9}" type="slidenum">
              <a:rPr lang="lv-LV" smtClean="0"/>
              <a:t>‹#›</a:t>
            </a:fld>
            <a:endParaRPr lang="lv-LV"/>
          </a:p>
        </p:txBody>
      </p:sp>
      <p:pic>
        <p:nvPicPr>
          <p:cNvPr id="7" name="Picture 6">
            <a:extLst>
              <a:ext uri="{FF2B5EF4-FFF2-40B4-BE49-F238E27FC236}">
                <a16:creationId xmlns:a16="http://schemas.microsoft.com/office/drawing/2014/main" id="{BB87C497-BC9B-4409-A984-5C031FD320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2925" y="0"/>
            <a:ext cx="1895989" cy="1895989"/>
          </a:xfrm>
          <a:prstGeom prst="rect">
            <a:avLst/>
          </a:prstGeom>
        </p:spPr>
      </p:pic>
    </p:spTree>
    <p:extLst>
      <p:ext uri="{BB962C8B-B14F-4D97-AF65-F5344CB8AC3E}">
        <p14:creationId xmlns:p14="http://schemas.microsoft.com/office/powerpoint/2010/main" val="463905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alphaModFix amt="76000"/>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2AC163-1592-4550-A534-0D78A8C15D53}"/>
              </a:ext>
            </a:extLst>
          </p:cNvPr>
          <p:cNvSpPr/>
          <p:nvPr userDrawn="1"/>
        </p:nvSpPr>
        <p:spPr>
          <a:xfrm>
            <a:off x="838200" y="-1"/>
            <a:ext cx="4572000" cy="5972176"/>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Rectangle 7">
            <a:extLst>
              <a:ext uri="{FF2B5EF4-FFF2-40B4-BE49-F238E27FC236}">
                <a16:creationId xmlns:a16="http://schemas.microsoft.com/office/drawing/2014/main" id="{7AF62AEC-1197-4808-8061-8E0129FA2567}"/>
              </a:ext>
            </a:extLst>
          </p:cNvPr>
          <p:cNvSpPr/>
          <p:nvPr userDrawn="1"/>
        </p:nvSpPr>
        <p:spPr>
          <a:xfrm>
            <a:off x="838200" y="5730240"/>
            <a:ext cx="4572000" cy="33401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Text Placeholder 11">
            <a:extLst>
              <a:ext uri="{FF2B5EF4-FFF2-40B4-BE49-F238E27FC236}">
                <a16:creationId xmlns:a16="http://schemas.microsoft.com/office/drawing/2014/main" id="{8C41316E-45AE-47DE-B113-1284040F3987}"/>
              </a:ext>
            </a:extLst>
          </p:cNvPr>
          <p:cNvSpPr>
            <a:spLocks noGrp="1"/>
          </p:cNvSpPr>
          <p:nvPr>
            <p:ph type="body" sz="quarter" idx="13" hasCustomPrompt="1"/>
          </p:nvPr>
        </p:nvSpPr>
        <p:spPr>
          <a:xfrm>
            <a:off x="1224280" y="2035652"/>
            <a:ext cx="3799840" cy="2343308"/>
          </a:xfrm>
        </p:spPr>
        <p:txBody>
          <a:bodyPr>
            <a:noAutofit/>
          </a:bodyPr>
          <a:lstStyle>
            <a:lvl1pPr marL="0" indent="0">
              <a:buNone/>
              <a:defRPr sz="2800" b="1">
                <a:solidFill>
                  <a:srgbClr val="012269"/>
                </a:solidFill>
                <a:latin typeface="Verdana" panose="020B0604030504040204" pitchFamily="34" charset="0"/>
                <a:ea typeface="Verdana" panose="020B0604030504040204" pitchFamily="34" charset="0"/>
              </a:defRPr>
            </a:lvl1pPr>
          </a:lstStyle>
          <a:p>
            <a:pPr lvl="0"/>
            <a:r>
              <a:rPr lang="lv-LV" dirty="0"/>
              <a:t>Prezentācijas nosaukums</a:t>
            </a:r>
          </a:p>
        </p:txBody>
      </p:sp>
      <p:sp>
        <p:nvSpPr>
          <p:cNvPr id="13" name="Rectangle 12">
            <a:extLst>
              <a:ext uri="{FF2B5EF4-FFF2-40B4-BE49-F238E27FC236}">
                <a16:creationId xmlns:a16="http://schemas.microsoft.com/office/drawing/2014/main" id="{ED744D15-96F7-41A8-B739-3403873AE2BA}"/>
              </a:ext>
            </a:extLst>
          </p:cNvPr>
          <p:cNvSpPr/>
          <p:nvPr userDrawn="1"/>
        </p:nvSpPr>
        <p:spPr>
          <a:xfrm>
            <a:off x="1224280" y="5656739"/>
            <a:ext cx="3799840" cy="147002"/>
          </a:xfrm>
          <a:prstGeom prst="rect">
            <a:avLst/>
          </a:prstGeom>
          <a:solidFill>
            <a:srgbClr val="499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7" name="Picture 16">
            <a:extLst>
              <a:ext uri="{FF2B5EF4-FFF2-40B4-BE49-F238E27FC236}">
                <a16:creationId xmlns:a16="http://schemas.microsoft.com/office/drawing/2014/main" id="{8C0C7D0D-B8C5-4B44-A17F-644D9AEEAAA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76205" y="0"/>
            <a:ext cx="1895989" cy="1895989"/>
          </a:xfrm>
          <a:prstGeom prst="rect">
            <a:avLst/>
          </a:prstGeom>
        </p:spPr>
      </p:pic>
      <p:sp>
        <p:nvSpPr>
          <p:cNvPr id="18" name="Text Placeholder 11">
            <a:extLst>
              <a:ext uri="{FF2B5EF4-FFF2-40B4-BE49-F238E27FC236}">
                <a16:creationId xmlns:a16="http://schemas.microsoft.com/office/drawing/2014/main" id="{49B7456E-FF12-4B54-9863-B69E7260D682}"/>
              </a:ext>
            </a:extLst>
          </p:cNvPr>
          <p:cNvSpPr>
            <a:spLocks noGrp="1"/>
          </p:cNvSpPr>
          <p:nvPr>
            <p:ph type="body" sz="quarter" idx="14" hasCustomPrompt="1"/>
          </p:nvPr>
        </p:nvSpPr>
        <p:spPr>
          <a:xfrm>
            <a:off x="1224280" y="4558586"/>
            <a:ext cx="3799840" cy="562054"/>
          </a:xfrm>
        </p:spPr>
        <p:txBody>
          <a:bodyPr>
            <a:normAutofit/>
          </a:bodyPr>
          <a:lstStyle>
            <a:lvl1pPr marL="0" indent="0">
              <a:buNone/>
              <a:defRPr sz="1800" b="0">
                <a:solidFill>
                  <a:srgbClr val="000000"/>
                </a:solidFill>
                <a:latin typeface="Verdana" panose="020B0604030504040204" pitchFamily="34" charset="0"/>
                <a:ea typeface="Verdana" panose="020B0604030504040204" pitchFamily="34" charset="0"/>
              </a:defRPr>
            </a:lvl1pPr>
          </a:lstStyle>
          <a:p>
            <a:pPr lvl="0"/>
            <a:r>
              <a:rPr lang="lv-LV" dirty="0"/>
              <a:t>Autors</a:t>
            </a:r>
          </a:p>
        </p:txBody>
      </p:sp>
      <p:sp>
        <p:nvSpPr>
          <p:cNvPr id="19" name="Text Placeholder 11">
            <a:extLst>
              <a:ext uri="{FF2B5EF4-FFF2-40B4-BE49-F238E27FC236}">
                <a16:creationId xmlns:a16="http://schemas.microsoft.com/office/drawing/2014/main" id="{BC7344F2-54B3-48EE-AB97-91559A60BA7A}"/>
              </a:ext>
            </a:extLst>
          </p:cNvPr>
          <p:cNvSpPr>
            <a:spLocks noGrp="1"/>
          </p:cNvSpPr>
          <p:nvPr>
            <p:ph type="body" sz="quarter" idx="15" hasCustomPrompt="1"/>
          </p:nvPr>
        </p:nvSpPr>
        <p:spPr>
          <a:xfrm>
            <a:off x="1224280" y="5302725"/>
            <a:ext cx="3799840" cy="334011"/>
          </a:xfrm>
        </p:spPr>
        <p:txBody>
          <a:bodyPr>
            <a:normAutofit/>
          </a:bodyPr>
          <a:lstStyle>
            <a:lvl1pPr marL="0" indent="0">
              <a:buNone/>
              <a:defRPr sz="1600" b="0">
                <a:solidFill>
                  <a:srgbClr val="4990F9"/>
                </a:solidFill>
                <a:latin typeface="Verdana" panose="020B0604030504040204" pitchFamily="34" charset="0"/>
                <a:ea typeface="Verdana" panose="020B0604030504040204" pitchFamily="34" charset="0"/>
              </a:defRPr>
            </a:lvl1pPr>
          </a:lstStyle>
          <a:p>
            <a:pPr lvl="0"/>
            <a:r>
              <a:rPr lang="lv-LV" dirty="0"/>
              <a:t>Datums</a:t>
            </a:r>
          </a:p>
        </p:txBody>
      </p:sp>
    </p:spTree>
    <p:extLst>
      <p:ext uri="{BB962C8B-B14F-4D97-AF65-F5344CB8AC3E}">
        <p14:creationId xmlns:p14="http://schemas.microsoft.com/office/powerpoint/2010/main" val="2939042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alphaModFix amt="22000"/>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1D5B4-2213-44A9-9A55-19C46043CFFD}"/>
              </a:ext>
            </a:extLst>
          </p:cNvPr>
          <p:cNvSpPr>
            <a:spLocks noGrp="1"/>
          </p:cNvSpPr>
          <p:nvPr>
            <p:ph type="title" hasCustomPrompt="1"/>
          </p:nvPr>
        </p:nvSpPr>
        <p:spPr>
          <a:xfrm>
            <a:off x="838200" y="2394109"/>
            <a:ext cx="10515600" cy="2069782"/>
          </a:xfrm>
        </p:spPr>
        <p:txBody>
          <a:bodyPr anchor="ctr"/>
          <a:lstStyle>
            <a:lvl1pPr algn="ctr">
              <a:defRPr sz="3600"/>
            </a:lvl1pPr>
          </a:lstStyle>
          <a:p>
            <a:r>
              <a:rPr lang="lv-LV" dirty="0" err="1"/>
              <a:t>Starpvirsraksts</a:t>
            </a:r>
            <a:endParaRPr lang="lv-LV" dirty="0"/>
          </a:p>
        </p:txBody>
      </p:sp>
      <p:sp>
        <p:nvSpPr>
          <p:cNvPr id="6" name="Slide Number Placeholder 5">
            <a:extLst>
              <a:ext uri="{FF2B5EF4-FFF2-40B4-BE49-F238E27FC236}">
                <a16:creationId xmlns:a16="http://schemas.microsoft.com/office/drawing/2014/main" id="{F1D78CD9-5DDA-4EF6-90F2-D8846FFAA5C1}"/>
              </a:ext>
            </a:extLst>
          </p:cNvPr>
          <p:cNvSpPr>
            <a:spLocks noGrp="1"/>
          </p:cNvSpPr>
          <p:nvPr>
            <p:ph type="sldNum" sz="quarter" idx="12"/>
          </p:nvPr>
        </p:nvSpPr>
        <p:spPr/>
        <p:txBody>
          <a:bodyPr/>
          <a:lstStyle/>
          <a:p>
            <a:fld id="{7509A935-DFD3-462C-ABE8-08048DC21CC9}" type="slidenum">
              <a:rPr lang="lv-LV" smtClean="0"/>
              <a:t>‹#›</a:t>
            </a:fld>
            <a:endParaRPr lang="lv-LV"/>
          </a:p>
        </p:txBody>
      </p:sp>
      <p:sp>
        <p:nvSpPr>
          <p:cNvPr id="7" name="Rectangle 6">
            <a:extLst>
              <a:ext uri="{FF2B5EF4-FFF2-40B4-BE49-F238E27FC236}">
                <a16:creationId xmlns:a16="http://schemas.microsoft.com/office/drawing/2014/main" id="{2B1AAB59-7094-4C0E-98DA-20537FDC1853}"/>
              </a:ext>
            </a:extLst>
          </p:cNvPr>
          <p:cNvSpPr/>
          <p:nvPr userDrawn="1"/>
        </p:nvSpPr>
        <p:spPr>
          <a:xfrm>
            <a:off x="0" y="4296886"/>
            <a:ext cx="12192000" cy="33401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8" name="Rectangle 7">
            <a:extLst>
              <a:ext uri="{FF2B5EF4-FFF2-40B4-BE49-F238E27FC236}">
                <a16:creationId xmlns:a16="http://schemas.microsoft.com/office/drawing/2014/main" id="{D900D280-2E94-4324-BE41-9B702F61781A}"/>
              </a:ext>
            </a:extLst>
          </p:cNvPr>
          <p:cNvSpPr/>
          <p:nvPr userDrawn="1"/>
        </p:nvSpPr>
        <p:spPr>
          <a:xfrm>
            <a:off x="4196080" y="4223385"/>
            <a:ext cx="3799840" cy="147002"/>
          </a:xfrm>
          <a:prstGeom prst="rect">
            <a:avLst/>
          </a:prstGeom>
          <a:solidFill>
            <a:srgbClr val="499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0" name="Picture 9">
            <a:extLst>
              <a:ext uri="{FF2B5EF4-FFF2-40B4-BE49-F238E27FC236}">
                <a16:creationId xmlns:a16="http://schemas.microsoft.com/office/drawing/2014/main" id="{C002F1BC-1ABB-4B3E-89F2-99AC86BF4E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22925" y="0"/>
            <a:ext cx="1895989" cy="1895989"/>
          </a:xfrm>
          <a:prstGeom prst="rect">
            <a:avLst/>
          </a:prstGeom>
        </p:spPr>
      </p:pic>
    </p:spTree>
    <p:extLst>
      <p:ext uri="{BB962C8B-B14F-4D97-AF65-F5344CB8AC3E}">
        <p14:creationId xmlns:p14="http://schemas.microsoft.com/office/powerpoint/2010/main" val="3137495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CBD8D-5F56-4199-B1F4-CBE326F063BE}"/>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62EB7197-C077-4DC1-AB05-B531574C9EF2}"/>
              </a:ext>
            </a:extLst>
          </p:cNvPr>
          <p:cNvSpPr>
            <a:spLocks noGrp="1"/>
          </p:cNvSpPr>
          <p:nvPr>
            <p:ph sz="half" idx="1"/>
          </p:nvPr>
        </p:nvSpPr>
        <p:spPr>
          <a:xfrm>
            <a:off x="838200" y="1825625"/>
            <a:ext cx="5181600" cy="4351338"/>
          </a:xfrm>
        </p:spPr>
        <p:txBody>
          <a:bodyPr>
            <a:no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4" name="Content Placeholder 3">
            <a:extLst>
              <a:ext uri="{FF2B5EF4-FFF2-40B4-BE49-F238E27FC236}">
                <a16:creationId xmlns:a16="http://schemas.microsoft.com/office/drawing/2014/main" id="{7BF2F0B7-2A0B-46B0-BC8A-F1715ECF1201}"/>
              </a:ext>
            </a:extLst>
          </p:cNvPr>
          <p:cNvSpPr>
            <a:spLocks noGrp="1"/>
          </p:cNvSpPr>
          <p:nvPr>
            <p:ph sz="half" idx="2"/>
          </p:nvPr>
        </p:nvSpPr>
        <p:spPr>
          <a:xfrm>
            <a:off x="6172200" y="1825625"/>
            <a:ext cx="5181600" cy="4351338"/>
          </a:xfrm>
        </p:spPr>
        <p:txBody>
          <a:bodyPr>
            <a:no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7" name="Slide Number Placeholder 6">
            <a:extLst>
              <a:ext uri="{FF2B5EF4-FFF2-40B4-BE49-F238E27FC236}">
                <a16:creationId xmlns:a16="http://schemas.microsoft.com/office/drawing/2014/main" id="{5C0C2CA2-11CA-4BAF-A216-D3F29AD478FD}"/>
              </a:ext>
            </a:extLst>
          </p:cNvPr>
          <p:cNvSpPr>
            <a:spLocks noGrp="1"/>
          </p:cNvSpPr>
          <p:nvPr>
            <p:ph type="sldNum" sz="quarter" idx="12"/>
          </p:nvPr>
        </p:nvSpPr>
        <p:spPr/>
        <p:txBody>
          <a:bodyPr/>
          <a:lstStyle/>
          <a:p>
            <a:fld id="{7509A935-DFD3-462C-ABE8-08048DC21CC9}" type="slidenum">
              <a:rPr lang="lv-LV" smtClean="0"/>
              <a:t>‹#›</a:t>
            </a:fld>
            <a:endParaRPr lang="lv-LV"/>
          </a:p>
        </p:txBody>
      </p:sp>
      <p:pic>
        <p:nvPicPr>
          <p:cNvPr id="8" name="Picture 7">
            <a:extLst>
              <a:ext uri="{FF2B5EF4-FFF2-40B4-BE49-F238E27FC236}">
                <a16:creationId xmlns:a16="http://schemas.microsoft.com/office/drawing/2014/main" id="{E207CF27-7ECF-4D5A-A1EF-E66DE4F385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2925" y="0"/>
            <a:ext cx="1895989" cy="1895989"/>
          </a:xfrm>
          <a:prstGeom prst="rect">
            <a:avLst/>
          </a:prstGeom>
        </p:spPr>
      </p:pic>
    </p:spTree>
    <p:extLst>
      <p:ext uri="{BB962C8B-B14F-4D97-AF65-F5344CB8AC3E}">
        <p14:creationId xmlns:p14="http://schemas.microsoft.com/office/powerpoint/2010/main" val="995656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E8688-3B5B-4AC2-87BF-45B3E6F68589}"/>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34577243-9132-4335-A24F-B34B1C1DD2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1584CC9-273C-4C96-8E3E-2C5D9328B69A}"/>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5" name="Text Placeholder 4">
            <a:extLst>
              <a:ext uri="{FF2B5EF4-FFF2-40B4-BE49-F238E27FC236}">
                <a16:creationId xmlns:a16="http://schemas.microsoft.com/office/drawing/2014/main" id="{86CC2915-206E-40C8-BD98-9A5DAF5151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70C4B20-2A1F-4D6B-94F6-82F9E1EF018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9" name="Slide Number Placeholder 8">
            <a:extLst>
              <a:ext uri="{FF2B5EF4-FFF2-40B4-BE49-F238E27FC236}">
                <a16:creationId xmlns:a16="http://schemas.microsoft.com/office/drawing/2014/main" id="{AE0B74FE-A3EE-48F4-9BE2-FC644E49745F}"/>
              </a:ext>
            </a:extLst>
          </p:cNvPr>
          <p:cNvSpPr>
            <a:spLocks noGrp="1"/>
          </p:cNvSpPr>
          <p:nvPr>
            <p:ph type="sldNum" sz="quarter" idx="12"/>
          </p:nvPr>
        </p:nvSpPr>
        <p:spPr/>
        <p:txBody>
          <a:bodyPr/>
          <a:lstStyle/>
          <a:p>
            <a:fld id="{7509A935-DFD3-462C-ABE8-08048DC21CC9}" type="slidenum">
              <a:rPr lang="lv-LV" smtClean="0"/>
              <a:t>‹#›</a:t>
            </a:fld>
            <a:endParaRPr lang="lv-LV"/>
          </a:p>
        </p:txBody>
      </p:sp>
      <p:pic>
        <p:nvPicPr>
          <p:cNvPr id="10" name="Picture 9">
            <a:extLst>
              <a:ext uri="{FF2B5EF4-FFF2-40B4-BE49-F238E27FC236}">
                <a16:creationId xmlns:a16="http://schemas.microsoft.com/office/drawing/2014/main" id="{63EDFC0E-29E3-4366-B510-5197215949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2925" y="0"/>
            <a:ext cx="1895989" cy="1895989"/>
          </a:xfrm>
          <a:prstGeom prst="rect">
            <a:avLst/>
          </a:prstGeom>
        </p:spPr>
      </p:pic>
    </p:spTree>
    <p:extLst>
      <p:ext uri="{BB962C8B-B14F-4D97-AF65-F5344CB8AC3E}">
        <p14:creationId xmlns:p14="http://schemas.microsoft.com/office/powerpoint/2010/main" val="1722362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00167-F6B7-4D11-BDC0-953BA0CC9D34}"/>
              </a:ext>
            </a:extLst>
          </p:cNvPr>
          <p:cNvSpPr>
            <a:spLocks noGrp="1"/>
          </p:cNvSpPr>
          <p:nvPr>
            <p:ph type="title"/>
          </p:nvPr>
        </p:nvSpPr>
        <p:spPr/>
        <p:txBody>
          <a:bodyPr/>
          <a:lstStyle/>
          <a:p>
            <a:r>
              <a:rPr lang="en-US"/>
              <a:t>Click to edit Master title style</a:t>
            </a:r>
            <a:endParaRPr lang="lv-LV"/>
          </a:p>
        </p:txBody>
      </p:sp>
      <p:sp>
        <p:nvSpPr>
          <p:cNvPr id="5" name="Slide Number Placeholder 4">
            <a:extLst>
              <a:ext uri="{FF2B5EF4-FFF2-40B4-BE49-F238E27FC236}">
                <a16:creationId xmlns:a16="http://schemas.microsoft.com/office/drawing/2014/main" id="{61356A26-A4B2-4A22-BA58-65339B5574A5}"/>
              </a:ext>
            </a:extLst>
          </p:cNvPr>
          <p:cNvSpPr>
            <a:spLocks noGrp="1"/>
          </p:cNvSpPr>
          <p:nvPr>
            <p:ph type="sldNum" sz="quarter" idx="12"/>
          </p:nvPr>
        </p:nvSpPr>
        <p:spPr/>
        <p:txBody>
          <a:bodyPr/>
          <a:lstStyle/>
          <a:p>
            <a:fld id="{7509A935-DFD3-462C-ABE8-08048DC21CC9}" type="slidenum">
              <a:rPr lang="lv-LV" smtClean="0"/>
              <a:t>‹#›</a:t>
            </a:fld>
            <a:endParaRPr lang="lv-LV"/>
          </a:p>
        </p:txBody>
      </p:sp>
      <p:pic>
        <p:nvPicPr>
          <p:cNvPr id="6" name="Picture 5">
            <a:extLst>
              <a:ext uri="{FF2B5EF4-FFF2-40B4-BE49-F238E27FC236}">
                <a16:creationId xmlns:a16="http://schemas.microsoft.com/office/drawing/2014/main" id="{ABACEECE-123F-4BFD-9C83-2935B55AB3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2925" y="0"/>
            <a:ext cx="1895989" cy="1895989"/>
          </a:xfrm>
          <a:prstGeom prst="rect">
            <a:avLst/>
          </a:prstGeom>
        </p:spPr>
      </p:pic>
    </p:spTree>
    <p:extLst>
      <p:ext uri="{BB962C8B-B14F-4D97-AF65-F5344CB8AC3E}">
        <p14:creationId xmlns:p14="http://schemas.microsoft.com/office/powerpoint/2010/main" val="53066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0EC5A6-8EFA-4F55-A95E-10DD890EF4C6}"/>
              </a:ext>
            </a:extLst>
          </p:cNvPr>
          <p:cNvSpPr>
            <a:spLocks noGrp="1"/>
          </p:cNvSpPr>
          <p:nvPr>
            <p:ph type="sldNum" sz="quarter" idx="12"/>
          </p:nvPr>
        </p:nvSpPr>
        <p:spPr/>
        <p:txBody>
          <a:bodyPr/>
          <a:lstStyle/>
          <a:p>
            <a:fld id="{7509A935-DFD3-462C-ABE8-08048DC21CC9}" type="slidenum">
              <a:rPr lang="lv-LV" smtClean="0"/>
              <a:t>‹#›</a:t>
            </a:fld>
            <a:endParaRPr lang="lv-LV"/>
          </a:p>
        </p:txBody>
      </p:sp>
      <p:pic>
        <p:nvPicPr>
          <p:cNvPr id="5" name="Picture 4">
            <a:extLst>
              <a:ext uri="{FF2B5EF4-FFF2-40B4-BE49-F238E27FC236}">
                <a16:creationId xmlns:a16="http://schemas.microsoft.com/office/drawing/2014/main" id="{FCD98F42-A103-41DD-A540-31082113BF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2925" y="0"/>
            <a:ext cx="1895989" cy="1895989"/>
          </a:xfrm>
          <a:prstGeom prst="rect">
            <a:avLst/>
          </a:prstGeom>
        </p:spPr>
      </p:pic>
    </p:spTree>
    <p:extLst>
      <p:ext uri="{BB962C8B-B14F-4D97-AF65-F5344CB8AC3E}">
        <p14:creationId xmlns:p14="http://schemas.microsoft.com/office/powerpoint/2010/main" val="782841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B5C6C-EA29-44C3-AAB3-790546BE9954}"/>
              </a:ext>
            </a:extLst>
          </p:cNvPr>
          <p:cNvSpPr>
            <a:spLocks noGrp="1"/>
          </p:cNvSpPr>
          <p:nvPr>
            <p:ph type="title"/>
          </p:nvPr>
        </p:nvSpPr>
        <p:spPr>
          <a:xfrm>
            <a:off x="839788" y="457200"/>
            <a:ext cx="3932237" cy="1600200"/>
          </a:xfrm>
        </p:spPr>
        <p:txBody>
          <a:bodyPr anchor="b">
            <a:normAutofit/>
          </a:bodyPr>
          <a:lstStyle>
            <a:lvl1pPr>
              <a:defRPr sz="28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704A0E19-C616-490D-9E52-8FF5A459F2B5}"/>
              </a:ext>
            </a:extLst>
          </p:cNvPr>
          <p:cNvSpPr>
            <a:spLocks noGrp="1"/>
          </p:cNvSpPr>
          <p:nvPr>
            <p:ph idx="1"/>
          </p:nvPr>
        </p:nvSpPr>
        <p:spPr>
          <a:xfrm>
            <a:off x="5183188" y="987425"/>
            <a:ext cx="6172200" cy="4873625"/>
          </a:xfrm>
        </p:spPr>
        <p:txBody>
          <a:bodyPr>
            <a:no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4" name="Text Placeholder 3">
            <a:extLst>
              <a:ext uri="{FF2B5EF4-FFF2-40B4-BE49-F238E27FC236}">
                <a16:creationId xmlns:a16="http://schemas.microsoft.com/office/drawing/2014/main" id="{504F8C4F-48D1-4F31-B96E-D7EF6B06BE5E}"/>
              </a:ext>
            </a:extLst>
          </p:cNvPr>
          <p:cNvSpPr>
            <a:spLocks noGrp="1"/>
          </p:cNvSpPr>
          <p:nvPr>
            <p:ph type="body" sz="half" idx="2"/>
          </p:nvPr>
        </p:nvSpPr>
        <p:spPr>
          <a:xfrm>
            <a:off x="839788" y="2057400"/>
            <a:ext cx="3932237" cy="3811588"/>
          </a:xfrm>
        </p:spPr>
        <p:txBody>
          <a:bodyPr>
            <a:no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Slide Number Placeholder 6">
            <a:extLst>
              <a:ext uri="{FF2B5EF4-FFF2-40B4-BE49-F238E27FC236}">
                <a16:creationId xmlns:a16="http://schemas.microsoft.com/office/drawing/2014/main" id="{00A7AAD8-C23A-405B-A7F5-D6049779D558}"/>
              </a:ext>
            </a:extLst>
          </p:cNvPr>
          <p:cNvSpPr>
            <a:spLocks noGrp="1"/>
          </p:cNvSpPr>
          <p:nvPr>
            <p:ph type="sldNum" sz="quarter" idx="12"/>
          </p:nvPr>
        </p:nvSpPr>
        <p:spPr/>
        <p:txBody>
          <a:bodyPr/>
          <a:lstStyle/>
          <a:p>
            <a:fld id="{7509A935-DFD3-462C-ABE8-08048DC21CC9}" type="slidenum">
              <a:rPr lang="lv-LV" smtClean="0"/>
              <a:t>‹#›</a:t>
            </a:fld>
            <a:endParaRPr lang="lv-LV"/>
          </a:p>
        </p:txBody>
      </p:sp>
      <p:pic>
        <p:nvPicPr>
          <p:cNvPr id="8" name="Picture 7">
            <a:extLst>
              <a:ext uri="{FF2B5EF4-FFF2-40B4-BE49-F238E27FC236}">
                <a16:creationId xmlns:a16="http://schemas.microsoft.com/office/drawing/2014/main" id="{5A2525B3-68B9-4B50-AE44-7AB6E63A2F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2925" y="0"/>
            <a:ext cx="1895989" cy="1895989"/>
          </a:xfrm>
          <a:prstGeom prst="rect">
            <a:avLst/>
          </a:prstGeom>
        </p:spPr>
      </p:pic>
    </p:spTree>
    <p:extLst>
      <p:ext uri="{BB962C8B-B14F-4D97-AF65-F5344CB8AC3E}">
        <p14:creationId xmlns:p14="http://schemas.microsoft.com/office/powerpoint/2010/main" val="49964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73D93-C454-4CFD-9EEA-B24A9B939B84}"/>
              </a:ext>
            </a:extLst>
          </p:cNvPr>
          <p:cNvSpPr>
            <a:spLocks noGrp="1"/>
          </p:cNvSpPr>
          <p:nvPr>
            <p:ph type="title"/>
          </p:nvPr>
        </p:nvSpPr>
        <p:spPr>
          <a:xfrm>
            <a:off x="839788" y="457200"/>
            <a:ext cx="3932237" cy="1600200"/>
          </a:xfrm>
        </p:spPr>
        <p:txBody>
          <a:bodyPr anchor="b">
            <a:normAutofit/>
          </a:bodyPr>
          <a:lstStyle>
            <a:lvl1pPr>
              <a:defRPr sz="28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2EBF1524-C639-452B-A874-85EFC139E8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536ED39B-1F2C-4A7C-9531-E920F258B32E}"/>
              </a:ext>
            </a:extLst>
          </p:cNvPr>
          <p:cNvSpPr>
            <a:spLocks noGrp="1"/>
          </p:cNvSpPr>
          <p:nvPr>
            <p:ph type="body" sz="half" idx="2"/>
          </p:nvPr>
        </p:nvSpPr>
        <p:spPr>
          <a:xfrm>
            <a:off x="839788" y="2057400"/>
            <a:ext cx="3932237" cy="3811588"/>
          </a:xfrm>
        </p:spPr>
        <p:txBody>
          <a:bodyPr>
            <a:no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26EB8B39-06CD-4AF9-AC35-4BAE6E194644}"/>
              </a:ext>
            </a:extLst>
          </p:cNvPr>
          <p:cNvSpPr>
            <a:spLocks noGrp="1"/>
          </p:cNvSpPr>
          <p:nvPr>
            <p:ph type="sldNum" sz="quarter" idx="12"/>
          </p:nvPr>
        </p:nvSpPr>
        <p:spPr/>
        <p:txBody>
          <a:bodyPr/>
          <a:lstStyle/>
          <a:p>
            <a:fld id="{7509A935-DFD3-462C-ABE8-08048DC21CC9}" type="slidenum">
              <a:rPr lang="lv-LV" smtClean="0"/>
              <a:t>‹#›</a:t>
            </a:fld>
            <a:endParaRPr lang="lv-LV"/>
          </a:p>
        </p:txBody>
      </p:sp>
      <p:pic>
        <p:nvPicPr>
          <p:cNvPr id="8" name="Picture 7">
            <a:extLst>
              <a:ext uri="{FF2B5EF4-FFF2-40B4-BE49-F238E27FC236}">
                <a16:creationId xmlns:a16="http://schemas.microsoft.com/office/drawing/2014/main" id="{415839EB-972E-4A95-AA60-DA507560F3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2925" y="0"/>
            <a:ext cx="1895989" cy="1895989"/>
          </a:xfrm>
          <a:prstGeom prst="rect">
            <a:avLst/>
          </a:prstGeom>
        </p:spPr>
      </p:pic>
    </p:spTree>
    <p:extLst>
      <p:ext uri="{BB962C8B-B14F-4D97-AF65-F5344CB8AC3E}">
        <p14:creationId xmlns:p14="http://schemas.microsoft.com/office/powerpoint/2010/main" val="1027173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B244A1-30DA-4F74-8A6C-85AB4271FA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lv-LV" dirty="0"/>
          </a:p>
        </p:txBody>
      </p:sp>
      <p:sp>
        <p:nvSpPr>
          <p:cNvPr id="3" name="Text Placeholder 2">
            <a:extLst>
              <a:ext uri="{FF2B5EF4-FFF2-40B4-BE49-F238E27FC236}">
                <a16:creationId xmlns:a16="http://schemas.microsoft.com/office/drawing/2014/main" id="{6860C033-96B1-455F-929A-ECF1A0B4948A}"/>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6" name="Slide Number Placeholder 5">
            <a:extLst>
              <a:ext uri="{FF2B5EF4-FFF2-40B4-BE49-F238E27FC236}">
                <a16:creationId xmlns:a16="http://schemas.microsoft.com/office/drawing/2014/main" id="{A9984555-F84E-401A-9C72-719DD620F9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09A935-DFD3-462C-ABE8-08048DC21CC9}" type="slidenum">
              <a:rPr lang="lv-LV" smtClean="0"/>
              <a:t>‹#›</a:t>
            </a:fld>
            <a:endParaRPr lang="lv-LV"/>
          </a:p>
        </p:txBody>
      </p:sp>
    </p:spTree>
    <p:extLst>
      <p:ext uri="{BB962C8B-B14F-4D97-AF65-F5344CB8AC3E}">
        <p14:creationId xmlns:p14="http://schemas.microsoft.com/office/powerpoint/2010/main" val="3945695741"/>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2800" b="1" kern="1200">
          <a:solidFill>
            <a:srgbClr val="012269"/>
          </a:solidFill>
          <a:latin typeface="Verdana" panose="020B0604030504040204" pitchFamily="34" charset="0"/>
          <a:ea typeface="Verdana" panose="020B0604030504040204" pitchFamily="34" charset="0"/>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000000"/>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rgbClr val="000000"/>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rgbClr val="000000"/>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rgbClr val="000000"/>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rgbClr val="000000"/>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chart" Target="../charts/chart13.xml"/><Relationship Id="rId4" Type="http://schemas.openxmlformats.org/officeDocument/2006/relationships/chart" Target="../charts/char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chart" Target="../charts/chart15.xml"/></Relationships>
</file>

<file path=ppt/slides/_rels/slide1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chart" Target="../charts/chart17.xml"/></Relationships>
</file>

<file path=ppt/slides/_rels/slide1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chart" Target="../charts/chart19.xml"/></Relationships>
</file>

<file path=ppt/slides/_rels/slide1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chart" Target="../charts/chart22.xml"/><Relationship Id="rId4" Type="http://schemas.openxmlformats.org/officeDocument/2006/relationships/chart" Target="../charts/chart21.xml"/></Relationships>
</file>

<file path=ppt/slides/_rels/slide1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chart" Target="../charts/chart25.xml"/><Relationship Id="rId4" Type="http://schemas.openxmlformats.org/officeDocument/2006/relationships/chart" Target="../charts/chart24.xml"/></Relationships>
</file>

<file path=ppt/slides/_rels/slide1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chart" Target="../charts/chart35.xml"/><Relationship Id="rId5" Type="http://schemas.openxmlformats.org/officeDocument/2006/relationships/chart" Target="../charts/chart34.xml"/><Relationship Id="rId4" Type="http://schemas.openxmlformats.org/officeDocument/2006/relationships/chart" Target="../charts/chart33.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38.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likumi.lv/wwwraksti/2022/101/BILDES/MK_NOT_300/3F5C24F748C6_PIEL_3.DOCX"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vid.gov.lv/lv/pieteiksanas-vid-jaunumu-vestulem"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chart" Target="../charts/chart6.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chart" Target="../charts/chart10.xml"/><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5000"/>
            <a:duotone>
              <a:schemeClr val="accent5">
                <a:shade val="45000"/>
                <a:satMod val="135000"/>
              </a:schemeClr>
              <a:prstClr val="white"/>
            </a:duotone>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F7A32-4602-4A20-AD03-01A3A65016A6}"/>
              </a:ext>
            </a:extLst>
          </p:cNvPr>
          <p:cNvSpPr>
            <a:spLocks noGrp="1"/>
          </p:cNvSpPr>
          <p:nvPr>
            <p:ph type="ctrTitle" idx="4294967295"/>
          </p:nvPr>
        </p:nvSpPr>
        <p:spPr>
          <a:xfrm>
            <a:off x="1361440" y="1960879"/>
            <a:ext cx="3586480" cy="2594791"/>
          </a:xfrm>
        </p:spPr>
        <p:txBody>
          <a:bodyPr>
            <a:normAutofit/>
          </a:bodyPr>
          <a:lstStyle/>
          <a:p>
            <a:r>
              <a:rPr lang="lv-LV" dirty="0"/>
              <a:t>Akcīzes konsultatīvās padomes sēde</a:t>
            </a:r>
          </a:p>
        </p:txBody>
      </p:sp>
      <p:sp>
        <p:nvSpPr>
          <p:cNvPr id="3" name="Subtitle 2">
            <a:extLst>
              <a:ext uri="{FF2B5EF4-FFF2-40B4-BE49-F238E27FC236}">
                <a16:creationId xmlns:a16="http://schemas.microsoft.com/office/drawing/2014/main" id="{D020905B-67E1-489A-A3A9-AA829578017A}"/>
              </a:ext>
            </a:extLst>
          </p:cNvPr>
          <p:cNvSpPr>
            <a:spLocks noGrp="1"/>
          </p:cNvSpPr>
          <p:nvPr>
            <p:ph type="subTitle" idx="4294967295"/>
          </p:nvPr>
        </p:nvSpPr>
        <p:spPr>
          <a:xfrm>
            <a:off x="1361440" y="4686300"/>
            <a:ext cx="3586480" cy="673418"/>
          </a:xfrm>
        </p:spPr>
        <p:txBody>
          <a:bodyPr>
            <a:normAutofit/>
          </a:bodyPr>
          <a:lstStyle/>
          <a:p>
            <a:r>
              <a:rPr lang="lv-LV" sz="1600" dirty="0">
                <a:solidFill>
                  <a:srgbClr val="353535"/>
                </a:solidFill>
              </a:rPr>
              <a:t>Baiba Šmite-Roķe</a:t>
            </a:r>
          </a:p>
          <a:p>
            <a:r>
              <a:rPr lang="lv-LV" sz="1600" dirty="0">
                <a:solidFill>
                  <a:srgbClr val="353535"/>
                </a:solidFill>
              </a:rPr>
              <a:t>NP direktora vietniece</a:t>
            </a:r>
          </a:p>
        </p:txBody>
      </p:sp>
      <p:sp>
        <p:nvSpPr>
          <p:cNvPr id="4" name="Subtitle 2">
            <a:extLst>
              <a:ext uri="{FF2B5EF4-FFF2-40B4-BE49-F238E27FC236}">
                <a16:creationId xmlns:a16="http://schemas.microsoft.com/office/drawing/2014/main" id="{756EF71C-C7CC-4EDF-8095-3AE685720D52}"/>
              </a:ext>
            </a:extLst>
          </p:cNvPr>
          <p:cNvSpPr txBox="1">
            <a:spLocks/>
          </p:cNvSpPr>
          <p:nvPr/>
        </p:nvSpPr>
        <p:spPr>
          <a:xfrm>
            <a:off x="1361440" y="5359718"/>
            <a:ext cx="3586480" cy="309562"/>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sz="1600" dirty="0">
                <a:solidFill>
                  <a:srgbClr val="4990F9"/>
                </a:solidFill>
              </a:rPr>
              <a:t>01.07.2022.</a:t>
            </a:r>
          </a:p>
        </p:txBody>
      </p:sp>
    </p:spTree>
    <p:extLst>
      <p:ext uri="{BB962C8B-B14F-4D97-AF65-F5344CB8AC3E}">
        <p14:creationId xmlns:p14="http://schemas.microsoft.com/office/powerpoint/2010/main" val="1153456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552893" y="0"/>
            <a:ext cx="10800907" cy="1325563"/>
          </a:xfrm>
        </p:spPr>
        <p:txBody>
          <a:bodyPr>
            <a:normAutofit/>
          </a:bodyPr>
          <a:lstStyle/>
          <a:p>
            <a:r>
              <a:rPr lang="lv-LV" dirty="0"/>
              <a:t>Akcīzes preču aprites tendences – </a:t>
            </a:r>
            <a:br>
              <a:rPr lang="lv-LV" dirty="0"/>
            </a:br>
            <a:r>
              <a:rPr lang="lv-LV" i="1" u="sng" dirty="0">
                <a:solidFill>
                  <a:srgbClr val="002060"/>
                </a:solidFill>
              </a:rPr>
              <a:t>alternatīvie</a:t>
            </a:r>
            <a:r>
              <a:rPr lang="lv-LV" u="sng" dirty="0">
                <a:solidFill>
                  <a:srgbClr val="002060"/>
                </a:solidFill>
              </a:rPr>
              <a:t> tabakas izstrādājumi</a:t>
            </a:r>
            <a:r>
              <a:rPr lang="lv-LV" dirty="0">
                <a:solidFill>
                  <a:srgbClr val="002060"/>
                </a:solidFill>
              </a:rPr>
              <a:t> </a:t>
            </a:r>
            <a:r>
              <a:rPr lang="lv-LV" sz="1800" dirty="0">
                <a:solidFill>
                  <a:srgbClr val="002060"/>
                </a:solidFill>
              </a:rPr>
              <a:t>2022.gada 4 mēnešos</a:t>
            </a:r>
            <a:endParaRPr lang="lv-LV" b="0" i="1" u="sng" dirty="0">
              <a:solidFill>
                <a:srgbClr val="002060"/>
              </a:solidFill>
            </a:endParaRPr>
          </a:p>
        </p:txBody>
      </p:sp>
      <p:sp>
        <p:nvSpPr>
          <p:cNvPr id="3" name="Slide Number Placeholder 2">
            <a:extLst>
              <a:ext uri="{FF2B5EF4-FFF2-40B4-BE49-F238E27FC236}">
                <a16:creationId xmlns:a16="http://schemas.microsoft.com/office/drawing/2014/main" id="{8AF3B114-293C-4E1B-B39C-5688E0DB0CDA}"/>
              </a:ext>
            </a:extLst>
          </p:cNvPr>
          <p:cNvSpPr>
            <a:spLocks noGrp="1"/>
          </p:cNvSpPr>
          <p:nvPr>
            <p:ph type="sldNum" sz="quarter" idx="12"/>
          </p:nvPr>
        </p:nvSpPr>
        <p:spPr/>
        <p:txBody>
          <a:bodyPr/>
          <a:lstStyle/>
          <a:p>
            <a:fld id="{7509A935-DFD3-462C-ABE8-08048DC21CC9}" type="slidenum">
              <a:rPr lang="lv-LV" smtClean="0"/>
              <a:t>10</a:t>
            </a:fld>
            <a:endParaRPr lang="lv-LV"/>
          </a:p>
        </p:txBody>
      </p:sp>
      <p:sp>
        <p:nvSpPr>
          <p:cNvPr id="7" name="Content Placeholder 2">
            <a:extLst>
              <a:ext uri="{FF2B5EF4-FFF2-40B4-BE49-F238E27FC236}">
                <a16:creationId xmlns:a16="http://schemas.microsoft.com/office/drawing/2014/main" id="{544D1A9F-3CD8-4F8D-88A6-6A28DEE32593}"/>
              </a:ext>
            </a:extLst>
          </p:cNvPr>
          <p:cNvSpPr txBox="1">
            <a:spLocks/>
          </p:cNvSpPr>
          <p:nvPr/>
        </p:nvSpPr>
        <p:spPr>
          <a:xfrm>
            <a:off x="838200" y="748308"/>
            <a:ext cx="10515600" cy="404842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000000"/>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rgbClr val="000000"/>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rgbClr val="000000"/>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rgbClr val="000000"/>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rgbClr val="000000"/>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dirty="0"/>
              <a:t>	</a:t>
            </a:r>
            <a:endParaRPr lang="lv-LV" dirty="0">
              <a:solidFill>
                <a:srgbClr val="012269"/>
              </a:solidFill>
            </a:endParaRPr>
          </a:p>
          <a:p>
            <a:endParaRPr lang="lv-LV" dirty="0">
              <a:solidFill>
                <a:srgbClr val="012269"/>
              </a:solidFill>
            </a:endParaRPr>
          </a:p>
          <a:p>
            <a:endParaRPr lang="lv-LV" dirty="0">
              <a:solidFill>
                <a:srgbClr val="012269"/>
              </a:solidFill>
            </a:endParaRPr>
          </a:p>
          <a:p>
            <a:r>
              <a:rPr lang="lv-LV" dirty="0">
                <a:solidFill>
                  <a:srgbClr val="012269"/>
                </a:solidFill>
              </a:rPr>
              <a:t>	</a:t>
            </a:r>
            <a:endParaRPr lang="lv-LV" dirty="0"/>
          </a:p>
        </p:txBody>
      </p:sp>
      <p:sp>
        <p:nvSpPr>
          <p:cNvPr id="10" name="Oval Callout 1">
            <a:extLst>
              <a:ext uri="{FF2B5EF4-FFF2-40B4-BE49-F238E27FC236}">
                <a16:creationId xmlns:a16="http://schemas.microsoft.com/office/drawing/2014/main" id="{1066FCEB-554D-4DCD-A042-63AA5B8FEE0E}"/>
              </a:ext>
            </a:extLst>
          </p:cNvPr>
          <p:cNvSpPr/>
          <p:nvPr/>
        </p:nvSpPr>
        <p:spPr>
          <a:xfrm>
            <a:off x="7211461" y="4149316"/>
            <a:ext cx="2357842" cy="484136"/>
          </a:xfrm>
          <a:prstGeom prst="wedgeEllipse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lv-LV" sz="1100" i="1" dirty="0">
                <a:solidFill>
                  <a:srgbClr val="C00000"/>
                </a:solidFill>
              </a:rPr>
              <a:t>Jauna akcīzes prece no 01.01.2021</a:t>
            </a:r>
            <a:r>
              <a:rPr lang="lv-LV" sz="1400" i="1" dirty="0">
                <a:solidFill>
                  <a:srgbClr val="C00000"/>
                </a:solidFill>
              </a:rPr>
              <a:t>.</a:t>
            </a:r>
          </a:p>
        </p:txBody>
      </p:sp>
      <p:graphicFrame>
        <p:nvGraphicFramePr>
          <p:cNvPr id="13" name="Chart 12">
            <a:extLst>
              <a:ext uri="{FF2B5EF4-FFF2-40B4-BE49-F238E27FC236}">
                <a16:creationId xmlns:a16="http://schemas.microsoft.com/office/drawing/2014/main" id="{43485D61-0229-496D-A012-460F50E64709}"/>
              </a:ext>
            </a:extLst>
          </p:cNvPr>
          <p:cNvGraphicFramePr>
            <a:graphicFrameLocks/>
          </p:cNvGraphicFramePr>
          <p:nvPr>
            <p:extLst>
              <p:ext uri="{D42A27DB-BD31-4B8C-83A1-F6EECF244321}">
                <p14:modId xmlns:p14="http://schemas.microsoft.com/office/powerpoint/2010/main" val="2268004600"/>
              </p:ext>
            </p:extLst>
          </p:nvPr>
        </p:nvGraphicFramePr>
        <p:xfrm>
          <a:off x="384145" y="1151309"/>
          <a:ext cx="4676775" cy="26445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a:extLst>
              <a:ext uri="{FF2B5EF4-FFF2-40B4-BE49-F238E27FC236}">
                <a16:creationId xmlns:a16="http://schemas.microsoft.com/office/drawing/2014/main" id="{CDF7609B-A1D6-4057-876C-9B916BE7CBEF}"/>
              </a:ext>
            </a:extLst>
          </p:cNvPr>
          <p:cNvGraphicFramePr>
            <a:graphicFrameLocks/>
          </p:cNvGraphicFramePr>
          <p:nvPr>
            <p:extLst>
              <p:ext uri="{D42A27DB-BD31-4B8C-83A1-F6EECF244321}">
                <p14:modId xmlns:p14="http://schemas.microsoft.com/office/powerpoint/2010/main" val="822908061"/>
              </p:ext>
            </p:extLst>
          </p:nvPr>
        </p:nvGraphicFramePr>
        <p:xfrm>
          <a:off x="6096000" y="1192399"/>
          <a:ext cx="4676775"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a:extLst>
              <a:ext uri="{FF2B5EF4-FFF2-40B4-BE49-F238E27FC236}">
                <a16:creationId xmlns:a16="http://schemas.microsoft.com/office/drawing/2014/main" id="{05B4CFEF-35FD-4A6F-867D-77A036922944}"/>
              </a:ext>
            </a:extLst>
          </p:cNvPr>
          <p:cNvGraphicFramePr>
            <a:graphicFrameLocks/>
          </p:cNvGraphicFramePr>
          <p:nvPr>
            <p:extLst>
              <p:ext uri="{D42A27DB-BD31-4B8C-83A1-F6EECF244321}">
                <p14:modId xmlns:p14="http://schemas.microsoft.com/office/powerpoint/2010/main" val="1984846338"/>
              </p:ext>
            </p:extLst>
          </p:nvPr>
        </p:nvGraphicFramePr>
        <p:xfrm>
          <a:off x="3295651" y="4149316"/>
          <a:ext cx="5044894" cy="256952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82025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838199" y="365125"/>
            <a:ext cx="10515600" cy="1325563"/>
          </a:xfrm>
        </p:spPr>
        <p:txBody>
          <a:bodyPr/>
          <a:lstStyle/>
          <a:p>
            <a:r>
              <a:rPr lang="lv-LV" dirty="0"/>
              <a:t>Karsējamās tabakas aprite</a:t>
            </a:r>
            <a:br>
              <a:rPr lang="lv-LV" dirty="0"/>
            </a:br>
            <a:r>
              <a:rPr lang="lv-LV" sz="1100" dirty="0">
                <a:solidFill>
                  <a:srgbClr val="A5A5A5">
                    <a:lumMod val="75000"/>
                  </a:srgbClr>
                </a:solidFill>
              </a:rPr>
              <a:t>Pamatojoties uz Akcīzes nodokļa deklarācijās aprēķināto akcīzes nodokli </a:t>
            </a:r>
            <a:br>
              <a:rPr lang="lv-LV" sz="1100" dirty="0">
                <a:solidFill>
                  <a:srgbClr val="A5A5A5">
                    <a:lumMod val="75000"/>
                  </a:srgbClr>
                </a:solidFill>
              </a:rPr>
            </a:br>
            <a:r>
              <a:rPr lang="lv-LV" sz="1100" dirty="0">
                <a:solidFill>
                  <a:srgbClr val="A5A5A5">
                    <a:lumMod val="75000"/>
                  </a:srgbClr>
                </a:solidFill>
              </a:rPr>
              <a:t>(neiekļaujot muitā aprēķināto akcīzes nodokļa maksājumu summas)</a:t>
            </a:r>
            <a:endParaRPr lang="lv-LV" dirty="0"/>
          </a:p>
        </p:txBody>
      </p:sp>
      <p:sp>
        <p:nvSpPr>
          <p:cNvPr id="2" name="Slide Number Placeholder 1">
            <a:extLst>
              <a:ext uri="{FF2B5EF4-FFF2-40B4-BE49-F238E27FC236}">
                <a16:creationId xmlns:a16="http://schemas.microsoft.com/office/drawing/2014/main" id="{9832B3E1-666B-45AF-879A-E81FBDE55259}"/>
              </a:ext>
            </a:extLst>
          </p:cNvPr>
          <p:cNvSpPr>
            <a:spLocks noGrp="1"/>
          </p:cNvSpPr>
          <p:nvPr>
            <p:ph type="sldNum" sz="quarter" idx="12"/>
          </p:nvPr>
        </p:nvSpPr>
        <p:spPr/>
        <p:txBody>
          <a:bodyPr/>
          <a:lstStyle/>
          <a:p>
            <a:fld id="{7509A935-DFD3-462C-ABE8-08048DC21CC9}" type="slidenum">
              <a:rPr lang="lv-LV" smtClean="0"/>
              <a:t>11</a:t>
            </a:fld>
            <a:endParaRPr lang="lv-LV"/>
          </a:p>
        </p:txBody>
      </p:sp>
      <p:graphicFrame>
        <p:nvGraphicFramePr>
          <p:cNvPr id="6" name="Chart 5">
            <a:extLst>
              <a:ext uri="{FF2B5EF4-FFF2-40B4-BE49-F238E27FC236}">
                <a16:creationId xmlns:a16="http://schemas.microsoft.com/office/drawing/2014/main" id="{601B5D40-9D8A-4DEB-BCD1-3BA8DF2AD0F6}"/>
              </a:ext>
            </a:extLst>
          </p:cNvPr>
          <p:cNvGraphicFramePr>
            <a:graphicFrameLocks/>
          </p:cNvGraphicFramePr>
          <p:nvPr>
            <p:extLst>
              <p:ext uri="{D42A27DB-BD31-4B8C-83A1-F6EECF244321}">
                <p14:modId xmlns:p14="http://schemas.microsoft.com/office/powerpoint/2010/main" val="2863762698"/>
              </p:ext>
            </p:extLst>
          </p:nvPr>
        </p:nvGraphicFramePr>
        <p:xfrm>
          <a:off x="466725" y="1690688"/>
          <a:ext cx="10706099" cy="22038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7FE31D45-E433-4361-9EF4-947A2F8D7CC5}"/>
              </a:ext>
            </a:extLst>
          </p:cNvPr>
          <p:cNvGraphicFramePr>
            <a:graphicFrameLocks/>
          </p:cNvGraphicFramePr>
          <p:nvPr>
            <p:extLst>
              <p:ext uri="{D42A27DB-BD31-4B8C-83A1-F6EECF244321}">
                <p14:modId xmlns:p14="http://schemas.microsoft.com/office/powerpoint/2010/main" val="4125928977"/>
              </p:ext>
            </p:extLst>
          </p:nvPr>
        </p:nvGraphicFramePr>
        <p:xfrm>
          <a:off x="1390650" y="3975100"/>
          <a:ext cx="9105900" cy="27463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952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552893" y="136525"/>
            <a:ext cx="10800907" cy="1325563"/>
          </a:xfrm>
        </p:spPr>
        <p:txBody>
          <a:bodyPr>
            <a:normAutofit/>
          </a:bodyPr>
          <a:lstStyle/>
          <a:p>
            <a:r>
              <a:rPr lang="lv-LV" dirty="0"/>
              <a:t>Elektroniskajās cigaretēs izmantojamo šķidrumu, </a:t>
            </a:r>
            <a:br>
              <a:rPr lang="lv-LV" dirty="0"/>
            </a:br>
            <a:r>
              <a:rPr lang="lv-LV" dirty="0"/>
              <a:t>to sagatavošanas sastāvdaļu* aprite</a:t>
            </a:r>
            <a:br>
              <a:rPr lang="lv-LV" dirty="0"/>
            </a:br>
            <a:r>
              <a:rPr lang="lv-LV" sz="1200" b="0" dirty="0">
                <a:solidFill>
                  <a:schemeClr val="bg1">
                    <a:lumMod val="50000"/>
                  </a:schemeClr>
                </a:solidFill>
              </a:rPr>
              <a:t>Pamatojoties uz Akcīzes nodokļa deklarācijās aprēķināto akcīzes nodokli </a:t>
            </a:r>
            <a:br>
              <a:rPr lang="lv-LV" sz="1200" b="0" dirty="0">
                <a:solidFill>
                  <a:schemeClr val="bg1">
                    <a:lumMod val="50000"/>
                  </a:schemeClr>
                </a:solidFill>
              </a:rPr>
            </a:br>
            <a:r>
              <a:rPr lang="lv-LV" sz="1200" b="0" dirty="0">
                <a:solidFill>
                  <a:schemeClr val="bg1">
                    <a:lumMod val="50000"/>
                  </a:schemeClr>
                </a:solidFill>
              </a:rPr>
              <a:t>(neiekļaujot muitā aprēķināto akcīzes nodokļa maksājumu summas)</a:t>
            </a:r>
            <a:endParaRPr lang="lv-LV" b="0" i="1" dirty="0">
              <a:solidFill>
                <a:schemeClr val="bg1">
                  <a:lumMod val="50000"/>
                </a:schemeClr>
              </a:solidFill>
            </a:endParaRPr>
          </a:p>
        </p:txBody>
      </p:sp>
      <p:sp>
        <p:nvSpPr>
          <p:cNvPr id="3" name="Slide Number Placeholder 2">
            <a:extLst>
              <a:ext uri="{FF2B5EF4-FFF2-40B4-BE49-F238E27FC236}">
                <a16:creationId xmlns:a16="http://schemas.microsoft.com/office/drawing/2014/main" id="{8AF3B114-293C-4E1B-B39C-5688E0DB0CDA}"/>
              </a:ext>
            </a:extLst>
          </p:cNvPr>
          <p:cNvSpPr>
            <a:spLocks noGrp="1"/>
          </p:cNvSpPr>
          <p:nvPr>
            <p:ph type="sldNum" sz="quarter" idx="12"/>
          </p:nvPr>
        </p:nvSpPr>
        <p:spPr/>
        <p:txBody>
          <a:bodyPr/>
          <a:lstStyle/>
          <a:p>
            <a:fld id="{7509A935-DFD3-462C-ABE8-08048DC21CC9}" type="slidenum">
              <a:rPr lang="lv-LV" smtClean="0"/>
              <a:t>12</a:t>
            </a:fld>
            <a:endParaRPr lang="lv-LV"/>
          </a:p>
        </p:txBody>
      </p:sp>
      <p:sp>
        <p:nvSpPr>
          <p:cNvPr id="6" name="Content Placeholder 2">
            <a:extLst>
              <a:ext uri="{FF2B5EF4-FFF2-40B4-BE49-F238E27FC236}">
                <a16:creationId xmlns:a16="http://schemas.microsoft.com/office/drawing/2014/main" id="{F596BAD0-45AF-448D-832E-05138B5A0750}"/>
              </a:ext>
            </a:extLst>
          </p:cNvPr>
          <p:cNvSpPr>
            <a:spLocks noGrp="1"/>
          </p:cNvSpPr>
          <p:nvPr>
            <p:ph idx="1"/>
          </p:nvPr>
        </p:nvSpPr>
        <p:spPr>
          <a:xfrm>
            <a:off x="695546" y="1937028"/>
            <a:ext cx="10515600" cy="4048429"/>
          </a:xfrm>
        </p:spPr>
        <p:txBody>
          <a:bodyPr>
            <a:noAutofit/>
          </a:bodyPr>
          <a:lstStyle/>
          <a:p>
            <a:r>
              <a:rPr lang="lv-LV" sz="2400" dirty="0"/>
              <a:t>	</a:t>
            </a:r>
            <a:endParaRPr lang="lv-LV" sz="2400" dirty="0">
              <a:solidFill>
                <a:srgbClr val="012269"/>
              </a:solidFill>
            </a:endParaRPr>
          </a:p>
          <a:p>
            <a:endParaRPr lang="lv-LV" sz="2400" dirty="0">
              <a:solidFill>
                <a:srgbClr val="012269"/>
              </a:solidFill>
            </a:endParaRPr>
          </a:p>
        </p:txBody>
      </p:sp>
      <p:sp>
        <p:nvSpPr>
          <p:cNvPr id="13" name="TextBox 12">
            <a:extLst>
              <a:ext uri="{FF2B5EF4-FFF2-40B4-BE49-F238E27FC236}">
                <a16:creationId xmlns:a16="http://schemas.microsoft.com/office/drawing/2014/main" id="{F8DF4EC9-6F2D-44B9-97C0-5D982976FC72}"/>
              </a:ext>
            </a:extLst>
          </p:cNvPr>
          <p:cNvSpPr txBox="1"/>
          <p:nvPr/>
        </p:nvSpPr>
        <p:spPr>
          <a:xfrm>
            <a:off x="90740" y="6598364"/>
            <a:ext cx="6320589" cy="246221"/>
          </a:xfrm>
          <a:prstGeom prst="rect">
            <a:avLst/>
          </a:prstGeom>
          <a:noFill/>
        </p:spPr>
        <p:txBody>
          <a:bodyPr wrap="square" rtlCol="0">
            <a:spAutoFit/>
          </a:bodyPr>
          <a:lstStyle/>
          <a:p>
            <a:r>
              <a:rPr lang="lv-LV" sz="1000" dirty="0">
                <a:solidFill>
                  <a:schemeClr val="accent3">
                    <a:lumMod val="75000"/>
                  </a:schemeClr>
                </a:solidFill>
              </a:rPr>
              <a:t>*</a:t>
            </a:r>
            <a:r>
              <a:rPr lang="lv-LV" sz="900" i="1" dirty="0">
                <a:solidFill>
                  <a:schemeClr val="accent3">
                    <a:lumMod val="75000"/>
                  </a:schemeClr>
                </a:solidFill>
              </a:rPr>
              <a:t>E-šķidrumu </a:t>
            </a:r>
            <a:r>
              <a:rPr lang="lv-LV" sz="1000" i="1" dirty="0">
                <a:solidFill>
                  <a:schemeClr val="accent3">
                    <a:lumMod val="75000"/>
                  </a:schemeClr>
                </a:solidFill>
              </a:rPr>
              <a:t>sagatavošanas</a:t>
            </a:r>
            <a:r>
              <a:rPr lang="lv-LV" sz="900" i="1" dirty="0">
                <a:solidFill>
                  <a:schemeClr val="accent3">
                    <a:lumMod val="75000"/>
                  </a:schemeClr>
                </a:solidFill>
              </a:rPr>
              <a:t> sastāvdaļas akcīzes prece no 01.01.2021.</a:t>
            </a:r>
            <a:endParaRPr lang="lv-LV" sz="800" i="1" dirty="0">
              <a:solidFill>
                <a:schemeClr val="accent3">
                  <a:lumMod val="75000"/>
                </a:schemeClr>
              </a:solidFill>
            </a:endParaRPr>
          </a:p>
        </p:txBody>
      </p:sp>
      <p:graphicFrame>
        <p:nvGraphicFramePr>
          <p:cNvPr id="10" name="Chart 9">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765978264"/>
              </p:ext>
            </p:extLst>
          </p:nvPr>
        </p:nvGraphicFramePr>
        <p:xfrm>
          <a:off x="481565" y="1667526"/>
          <a:ext cx="10943561" cy="1822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3222342409"/>
              </p:ext>
            </p:extLst>
          </p:nvPr>
        </p:nvGraphicFramePr>
        <p:xfrm>
          <a:off x="562418" y="3861224"/>
          <a:ext cx="10648728" cy="222637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08616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552893" y="136525"/>
            <a:ext cx="10800907" cy="1325563"/>
          </a:xfrm>
        </p:spPr>
        <p:txBody>
          <a:bodyPr>
            <a:normAutofit/>
          </a:bodyPr>
          <a:lstStyle/>
          <a:p>
            <a:r>
              <a:rPr lang="lv-LV" dirty="0"/>
              <a:t>Tabakas aizstājējproduktu* aprite</a:t>
            </a:r>
            <a:br>
              <a:rPr lang="lv-LV" dirty="0"/>
            </a:br>
            <a:r>
              <a:rPr lang="lv-LV" sz="1200" b="0" dirty="0">
                <a:solidFill>
                  <a:srgbClr val="A5A5A5">
                    <a:lumMod val="75000"/>
                  </a:srgbClr>
                </a:solidFill>
              </a:rPr>
              <a:t>Pamatojoties uz Akcīzes nodokļa deklarācijās aprēķināto akcīzes nodokli </a:t>
            </a:r>
            <a:br>
              <a:rPr lang="lv-LV" sz="1200" b="0" dirty="0">
                <a:solidFill>
                  <a:srgbClr val="A5A5A5">
                    <a:lumMod val="75000"/>
                  </a:srgbClr>
                </a:solidFill>
              </a:rPr>
            </a:br>
            <a:r>
              <a:rPr lang="lv-LV" sz="1200" b="0" dirty="0">
                <a:solidFill>
                  <a:srgbClr val="A5A5A5">
                    <a:lumMod val="75000"/>
                  </a:srgbClr>
                </a:solidFill>
              </a:rPr>
              <a:t>(neiekļaujot muitā aprēķināto akcīzes nodokļa maksājumu summas)</a:t>
            </a:r>
            <a:endParaRPr lang="lv-LV" b="0" i="1" dirty="0">
              <a:solidFill>
                <a:schemeClr val="accent3">
                  <a:lumMod val="75000"/>
                </a:schemeClr>
              </a:solidFill>
            </a:endParaRPr>
          </a:p>
        </p:txBody>
      </p:sp>
      <p:sp>
        <p:nvSpPr>
          <p:cNvPr id="3" name="Slide Number Placeholder 2">
            <a:extLst>
              <a:ext uri="{FF2B5EF4-FFF2-40B4-BE49-F238E27FC236}">
                <a16:creationId xmlns:a16="http://schemas.microsoft.com/office/drawing/2014/main" id="{8AF3B114-293C-4E1B-B39C-5688E0DB0CDA}"/>
              </a:ext>
            </a:extLst>
          </p:cNvPr>
          <p:cNvSpPr>
            <a:spLocks noGrp="1"/>
          </p:cNvSpPr>
          <p:nvPr>
            <p:ph type="sldNum" sz="quarter" idx="12"/>
          </p:nvPr>
        </p:nvSpPr>
        <p:spPr/>
        <p:txBody>
          <a:bodyPr/>
          <a:lstStyle/>
          <a:p>
            <a:fld id="{7509A935-DFD3-462C-ABE8-08048DC21CC9}" type="slidenum">
              <a:rPr lang="lv-LV" smtClean="0"/>
              <a:t>13</a:t>
            </a:fld>
            <a:endParaRPr lang="lv-LV"/>
          </a:p>
        </p:txBody>
      </p:sp>
      <p:sp>
        <p:nvSpPr>
          <p:cNvPr id="6" name="Content Placeholder 2">
            <a:extLst>
              <a:ext uri="{FF2B5EF4-FFF2-40B4-BE49-F238E27FC236}">
                <a16:creationId xmlns:a16="http://schemas.microsoft.com/office/drawing/2014/main" id="{F596BAD0-45AF-448D-832E-05138B5A0750}"/>
              </a:ext>
            </a:extLst>
          </p:cNvPr>
          <p:cNvSpPr>
            <a:spLocks noGrp="1"/>
          </p:cNvSpPr>
          <p:nvPr>
            <p:ph idx="1"/>
          </p:nvPr>
        </p:nvSpPr>
        <p:spPr>
          <a:xfrm>
            <a:off x="695546" y="1937028"/>
            <a:ext cx="10515600" cy="4048429"/>
          </a:xfrm>
        </p:spPr>
        <p:txBody>
          <a:bodyPr>
            <a:noAutofit/>
          </a:bodyPr>
          <a:lstStyle/>
          <a:p>
            <a:r>
              <a:rPr lang="lv-LV" sz="2400" dirty="0"/>
              <a:t>	</a:t>
            </a:r>
            <a:endParaRPr lang="lv-LV" sz="2400" dirty="0">
              <a:solidFill>
                <a:srgbClr val="012269"/>
              </a:solidFill>
            </a:endParaRPr>
          </a:p>
          <a:p>
            <a:endParaRPr lang="lv-LV" sz="2400" dirty="0">
              <a:solidFill>
                <a:srgbClr val="012269"/>
              </a:solidFill>
            </a:endParaRPr>
          </a:p>
        </p:txBody>
      </p:sp>
      <p:sp>
        <p:nvSpPr>
          <p:cNvPr id="9" name="TextBox 8">
            <a:extLst>
              <a:ext uri="{FF2B5EF4-FFF2-40B4-BE49-F238E27FC236}">
                <a16:creationId xmlns:a16="http://schemas.microsoft.com/office/drawing/2014/main" id="{F48CDF9D-B1E8-4319-8817-91B2D15DF6B8}"/>
              </a:ext>
            </a:extLst>
          </p:cNvPr>
          <p:cNvSpPr txBox="1"/>
          <p:nvPr/>
        </p:nvSpPr>
        <p:spPr>
          <a:xfrm>
            <a:off x="182880" y="6598364"/>
            <a:ext cx="3785191" cy="246221"/>
          </a:xfrm>
          <a:prstGeom prst="rect">
            <a:avLst/>
          </a:prstGeom>
          <a:noFill/>
        </p:spPr>
        <p:txBody>
          <a:bodyPr wrap="square" rtlCol="0">
            <a:spAutoFit/>
          </a:bodyPr>
          <a:lstStyle/>
          <a:p>
            <a:r>
              <a:rPr lang="lv-LV" sz="1000" i="1" dirty="0">
                <a:solidFill>
                  <a:schemeClr val="accent3">
                    <a:lumMod val="75000"/>
                  </a:schemeClr>
                </a:solidFill>
              </a:rPr>
              <a:t>*Akcīzes prece no 01.01.2021</a:t>
            </a:r>
          </a:p>
        </p:txBody>
      </p:sp>
      <p:graphicFrame>
        <p:nvGraphicFramePr>
          <p:cNvPr id="8" name="Chart 7">
            <a:extLst>
              <a:ext uri="{FF2B5EF4-FFF2-40B4-BE49-F238E27FC236}">
                <a16:creationId xmlns:a16="http://schemas.microsoft.com/office/drawing/2014/main" id="{00000000-0008-0000-0100-000009000000}"/>
              </a:ext>
            </a:extLst>
          </p:cNvPr>
          <p:cNvGraphicFramePr>
            <a:graphicFrameLocks/>
          </p:cNvGraphicFramePr>
          <p:nvPr>
            <p:extLst>
              <p:ext uri="{D42A27DB-BD31-4B8C-83A1-F6EECF244321}">
                <p14:modId xmlns:p14="http://schemas.microsoft.com/office/powerpoint/2010/main" val="1837502754"/>
              </p:ext>
            </p:extLst>
          </p:nvPr>
        </p:nvGraphicFramePr>
        <p:xfrm>
          <a:off x="552893" y="1566136"/>
          <a:ext cx="10943561" cy="21363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00000000-0008-0000-0100-00000A000000}"/>
              </a:ext>
            </a:extLst>
          </p:cNvPr>
          <p:cNvGraphicFramePr>
            <a:graphicFrameLocks/>
          </p:cNvGraphicFramePr>
          <p:nvPr>
            <p:extLst>
              <p:ext uri="{D42A27DB-BD31-4B8C-83A1-F6EECF244321}">
                <p14:modId xmlns:p14="http://schemas.microsoft.com/office/powerpoint/2010/main" val="3217606925"/>
              </p:ext>
            </p:extLst>
          </p:nvPr>
        </p:nvGraphicFramePr>
        <p:xfrm>
          <a:off x="552891" y="3768706"/>
          <a:ext cx="10800907" cy="21505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84292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552893" y="136525"/>
            <a:ext cx="10800907" cy="1189038"/>
          </a:xfrm>
        </p:spPr>
        <p:txBody>
          <a:bodyPr>
            <a:normAutofit/>
          </a:bodyPr>
          <a:lstStyle/>
          <a:p>
            <a:r>
              <a:rPr lang="lv-LV" dirty="0"/>
              <a:t>Akcīzes preču aprites tendences – </a:t>
            </a:r>
            <a:br>
              <a:rPr lang="lv-LV" dirty="0"/>
            </a:br>
            <a:r>
              <a:rPr lang="lv-LV" u="sng" dirty="0">
                <a:solidFill>
                  <a:srgbClr val="002060"/>
                </a:solidFill>
              </a:rPr>
              <a:t>alkoholiskie dzērieni</a:t>
            </a:r>
            <a:endParaRPr lang="lv-LV" b="0" i="1" u="sng" dirty="0">
              <a:solidFill>
                <a:srgbClr val="002060"/>
              </a:solidFill>
            </a:endParaRPr>
          </a:p>
        </p:txBody>
      </p:sp>
      <p:sp>
        <p:nvSpPr>
          <p:cNvPr id="3" name="Slide Number Placeholder 2">
            <a:extLst>
              <a:ext uri="{FF2B5EF4-FFF2-40B4-BE49-F238E27FC236}">
                <a16:creationId xmlns:a16="http://schemas.microsoft.com/office/drawing/2014/main" id="{8AF3B114-293C-4E1B-B39C-5688E0DB0CDA}"/>
              </a:ext>
            </a:extLst>
          </p:cNvPr>
          <p:cNvSpPr>
            <a:spLocks noGrp="1"/>
          </p:cNvSpPr>
          <p:nvPr>
            <p:ph type="sldNum" sz="quarter" idx="12"/>
          </p:nvPr>
        </p:nvSpPr>
        <p:spPr/>
        <p:txBody>
          <a:bodyPr/>
          <a:lstStyle/>
          <a:p>
            <a:fld id="{7509A935-DFD3-462C-ABE8-08048DC21CC9}" type="slidenum">
              <a:rPr lang="lv-LV" smtClean="0"/>
              <a:t>14</a:t>
            </a:fld>
            <a:endParaRPr lang="lv-LV"/>
          </a:p>
        </p:txBody>
      </p:sp>
      <p:graphicFrame>
        <p:nvGraphicFramePr>
          <p:cNvPr id="7" name="Chart 6">
            <a:extLst>
              <a:ext uri="{FF2B5EF4-FFF2-40B4-BE49-F238E27FC236}">
                <a16:creationId xmlns:a16="http://schemas.microsoft.com/office/drawing/2014/main" id="{00000000-0008-0000-0200-000005000000}"/>
              </a:ext>
            </a:extLst>
          </p:cNvPr>
          <p:cNvGraphicFramePr>
            <a:graphicFrameLocks/>
          </p:cNvGraphicFramePr>
          <p:nvPr>
            <p:extLst>
              <p:ext uri="{D42A27DB-BD31-4B8C-83A1-F6EECF244321}">
                <p14:modId xmlns:p14="http://schemas.microsoft.com/office/powerpoint/2010/main" val="1736688672"/>
              </p:ext>
            </p:extLst>
          </p:nvPr>
        </p:nvGraphicFramePr>
        <p:xfrm>
          <a:off x="3780709" y="1567265"/>
          <a:ext cx="7942661" cy="248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BB7DA46A-D214-4B4A-8C64-27EEB76D5B1F}"/>
              </a:ext>
            </a:extLst>
          </p:cNvPr>
          <p:cNvGraphicFramePr>
            <a:graphicFrameLocks/>
          </p:cNvGraphicFramePr>
          <p:nvPr>
            <p:extLst>
              <p:ext uri="{D42A27DB-BD31-4B8C-83A1-F6EECF244321}">
                <p14:modId xmlns:p14="http://schemas.microsoft.com/office/powerpoint/2010/main" val="1080210502"/>
              </p:ext>
            </p:extLst>
          </p:nvPr>
        </p:nvGraphicFramePr>
        <p:xfrm>
          <a:off x="18334" y="1542706"/>
          <a:ext cx="3780709" cy="2487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83BCC41F-2C69-4BFA-9850-E99E7E311A22}"/>
              </a:ext>
            </a:extLst>
          </p:cNvPr>
          <p:cNvGraphicFramePr>
            <a:graphicFrameLocks/>
          </p:cNvGraphicFramePr>
          <p:nvPr>
            <p:extLst>
              <p:ext uri="{D42A27DB-BD31-4B8C-83A1-F6EECF244321}">
                <p14:modId xmlns:p14="http://schemas.microsoft.com/office/powerpoint/2010/main" val="4012028399"/>
              </p:ext>
            </p:extLst>
          </p:nvPr>
        </p:nvGraphicFramePr>
        <p:xfrm>
          <a:off x="2641777" y="4030306"/>
          <a:ext cx="6908446" cy="264795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60484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552893" y="0"/>
            <a:ext cx="10800907" cy="1325563"/>
          </a:xfrm>
        </p:spPr>
        <p:txBody>
          <a:bodyPr>
            <a:normAutofit/>
          </a:bodyPr>
          <a:lstStyle/>
          <a:p>
            <a:r>
              <a:rPr lang="lv-LV" dirty="0"/>
              <a:t>Akcīzes preču aprites tendences – </a:t>
            </a:r>
            <a:br>
              <a:rPr lang="lv-LV" dirty="0"/>
            </a:br>
            <a:r>
              <a:rPr lang="lv-LV" u="sng" dirty="0">
                <a:solidFill>
                  <a:srgbClr val="002060"/>
                </a:solidFill>
              </a:rPr>
              <a:t>alus</a:t>
            </a:r>
            <a:endParaRPr lang="lv-LV" b="0" i="1" u="sng" dirty="0">
              <a:solidFill>
                <a:srgbClr val="002060"/>
              </a:solidFill>
            </a:endParaRPr>
          </a:p>
        </p:txBody>
      </p:sp>
      <p:sp>
        <p:nvSpPr>
          <p:cNvPr id="3" name="Slide Number Placeholder 2">
            <a:extLst>
              <a:ext uri="{FF2B5EF4-FFF2-40B4-BE49-F238E27FC236}">
                <a16:creationId xmlns:a16="http://schemas.microsoft.com/office/drawing/2014/main" id="{8AF3B114-293C-4E1B-B39C-5688E0DB0CDA}"/>
              </a:ext>
            </a:extLst>
          </p:cNvPr>
          <p:cNvSpPr>
            <a:spLocks noGrp="1"/>
          </p:cNvSpPr>
          <p:nvPr>
            <p:ph type="sldNum" sz="quarter" idx="12"/>
          </p:nvPr>
        </p:nvSpPr>
        <p:spPr/>
        <p:txBody>
          <a:bodyPr/>
          <a:lstStyle/>
          <a:p>
            <a:fld id="{7509A935-DFD3-462C-ABE8-08048DC21CC9}" type="slidenum">
              <a:rPr lang="lv-LV" smtClean="0"/>
              <a:t>15</a:t>
            </a:fld>
            <a:endParaRPr lang="lv-LV"/>
          </a:p>
        </p:txBody>
      </p:sp>
      <p:graphicFrame>
        <p:nvGraphicFramePr>
          <p:cNvPr id="9" name="Chart 8">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4113702724"/>
              </p:ext>
            </p:extLst>
          </p:nvPr>
        </p:nvGraphicFramePr>
        <p:xfrm>
          <a:off x="552893" y="1325564"/>
          <a:ext cx="6076508" cy="248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7151FDE4-DC84-4E67-A61A-41A39442840D}"/>
              </a:ext>
            </a:extLst>
          </p:cNvPr>
          <p:cNvGraphicFramePr>
            <a:graphicFrameLocks/>
          </p:cNvGraphicFramePr>
          <p:nvPr>
            <p:extLst>
              <p:ext uri="{D42A27DB-BD31-4B8C-83A1-F6EECF244321}">
                <p14:modId xmlns:p14="http://schemas.microsoft.com/office/powerpoint/2010/main" val="321785492"/>
              </p:ext>
            </p:extLst>
          </p:nvPr>
        </p:nvGraphicFramePr>
        <p:xfrm>
          <a:off x="2912796" y="3919898"/>
          <a:ext cx="6545529" cy="270614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48EDDEDD-7B95-4A7D-89A7-6CECBD694530}"/>
              </a:ext>
            </a:extLst>
          </p:cNvPr>
          <p:cNvGraphicFramePr>
            <a:graphicFrameLocks/>
          </p:cNvGraphicFramePr>
          <p:nvPr>
            <p:extLst>
              <p:ext uri="{D42A27DB-BD31-4B8C-83A1-F6EECF244321}">
                <p14:modId xmlns:p14="http://schemas.microsoft.com/office/powerpoint/2010/main" val="1833582101"/>
              </p:ext>
            </p:extLst>
          </p:nvPr>
        </p:nvGraphicFramePr>
        <p:xfrm>
          <a:off x="6629400" y="1523999"/>
          <a:ext cx="3943349" cy="24665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12237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552893" y="0"/>
            <a:ext cx="10800907" cy="1325563"/>
          </a:xfrm>
        </p:spPr>
        <p:txBody>
          <a:bodyPr>
            <a:normAutofit/>
          </a:bodyPr>
          <a:lstStyle/>
          <a:p>
            <a:r>
              <a:rPr lang="lv-LV" dirty="0"/>
              <a:t>Akcīzes preču aprites tendences – </a:t>
            </a:r>
            <a:br>
              <a:rPr lang="lv-LV" dirty="0"/>
            </a:br>
            <a:r>
              <a:rPr lang="lv-LV" u="sng" dirty="0">
                <a:solidFill>
                  <a:srgbClr val="002060"/>
                </a:solidFill>
              </a:rPr>
              <a:t>naftas produkti</a:t>
            </a:r>
            <a:endParaRPr lang="lv-LV" b="0" i="1" u="sng" dirty="0">
              <a:solidFill>
                <a:srgbClr val="002060"/>
              </a:solidFill>
            </a:endParaRPr>
          </a:p>
        </p:txBody>
      </p:sp>
      <p:sp>
        <p:nvSpPr>
          <p:cNvPr id="3" name="Slide Number Placeholder 2">
            <a:extLst>
              <a:ext uri="{FF2B5EF4-FFF2-40B4-BE49-F238E27FC236}">
                <a16:creationId xmlns:a16="http://schemas.microsoft.com/office/drawing/2014/main" id="{8AF3B114-293C-4E1B-B39C-5688E0DB0CDA}"/>
              </a:ext>
            </a:extLst>
          </p:cNvPr>
          <p:cNvSpPr>
            <a:spLocks noGrp="1"/>
          </p:cNvSpPr>
          <p:nvPr>
            <p:ph type="sldNum" sz="quarter" idx="12"/>
          </p:nvPr>
        </p:nvSpPr>
        <p:spPr/>
        <p:txBody>
          <a:bodyPr/>
          <a:lstStyle/>
          <a:p>
            <a:fld id="{7509A935-DFD3-462C-ABE8-08048DC21CC9}" type="slidenum">
              <a:rPr lang="lv-LV" smtClean="0"/>
              <a:t>16</a:t>
            </a:fld>
            <a:endParaRPr lang="lv-LV"/>
          </a:p>
        </p:txBody>
      </p:sp>
      <p:sp>
        <p:nvSpPr>
          <p:cNvPr id="6" name="Content Placeholder 2">
            <a:extLst>
              <a:ext uri="{FF2B5EF4-FFF2-40B4-BE49-F238E27FC236}">
                <a16:creationId xmlns:a16="http://schemas.microsoft.com/office/drawing/2014/main" id="{F596BAD0-45AF-448D-832E-05138B5A0750}"/>
              </a:ext>
            </a:extLst>
          </p:cNvPr>
          <p:cNvSpPr>
            <a:spLocks noGrp="1"/>
          </p:cNvSpPr>
          <p:nvPr>
            <p:ph idx="1"/>
          </p:nvPr>
        </p:nvSpPr>
        <p:spPr>
          <a:xfrm>
            <a:off x="695546" y="1937028"/>
            <a:ext cx="10515600" cy="4048429"/>
          </a:xfrm>
        </p:spPr>
        <p:txBody>
          <a:bodyPr>
            <a:noAutofit/>
          </a:bodyPr>
          <a:lstStyle/>
          <a:p>
            <a:r>
              <a:rPr lang="lv-LV" sz="2400" dirty="0"/>
              <a:t>	</a:t>
            </a:r>
            <a:endParaRPr lang="lv-LV" sz="2400" dirty="0">
              <a:solidFill>
                <a:srgbClr val="012269"/>
              </a:solidFill>
            </a:endParaRPr>
          </a:p>
          <a:p>
            <a:endParaRPr lang="lv-LV" sz="2400" dirty="0">
              <a:solidFill>
                <a:srgbClr val="012269"/>
              </a:solidFill>
            </a:endParaRPr>
          </a:p>
        </p:txBody>
      </p:sp>
      <p:graphicFrame>
        <p:nvGraphicFramePr>
          <p:cNvPr id="7" name="Chart 6">
            <a:extLst>
              <a:ext uri="{FF2B5EF4-FFF2-40B4-BE49-F238E27FC236}">
                <a16:creationId xmlns:a16="http://schemas.microsoft.com/office/drawing/2014/main" id="{0E1C830B-EB10-4B05-88FF-A1371CB69F48}"/>
              </a:ext>
            </a:extLst>
          </p:cNvPr>
          <p:cNvGraphicFramePr>
            <a:graphicFrameLocks/>
          </p:cNvGraphicFramePr>
          <p:nvPr>
            <p:extLst>
              <p:ext uri="{D42A27DB-BD31-4B8C-83A1-F6EECF244321}">
                <p14:modId xmlns:p14="http://schemas.microsoft.com/office/powerpoint/2010/main" val="1199722517"/>
              </p:ext>
            </p:extLst>
          </p:nvPr>
        </p:nvGraphicFramePr>
        <p:xfrm>
          <a:off x="1649412" y="1326356"/>
          <a:ext cx="8893175" cy="42052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8568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552893" y="0"/>
            <a:ext cx="10800907" cy="1325563"/>
          </a:xfrm>
        </p:spPr>
        <p:txBody>
          <a:bodyPr>
            <a:normAutofit/>
          </a:bodyPr>
          <a:lstStyle/>
          <a:p>
            <a:r>
              <a:rPr lang="lv-LV" dirty="0"/>
              <a:t>Akcīzes preču aprites tendences – </a:t>
            </a:r>
            <a:br>
              <a:rPr lang="lv-LV" dirty="0"/>
            </a:br>
            <a:r>
              <a:rPr lang="lv-LV" u="sng" dirty="0">
                <a:solidFill>
                  <a:srgbClr val="002060"/>
                </a:solidFill>
              </a:rPr>
              <a:t>naftas produkti</a:t>
            </a:r>
            <a:endParaRPr lang="lv-LV" b="0" i="1" u="sng" dirty="0">
              <a:solidFill>
                <a:srgbClr val="002060"/>
              </a:solidFill>
            </a:endParaRPr>
          </a:p>
        </p:txBody>
      </p:sp>
      <p:sp>
        <p:nvSpPr>
          <p:cNvPr id="3" name="Slide Number Placeholder 2">
            <a:extLst>
              <a:ext uri="{FF2B5EF4-FFF2-40B4-BE49-F238E27FC236}">
                <a16:creationId xmlns:a16="http://schemas.microsoft.com/office/drawing/2014/main" id="{8AF3B114-293C-4E1B-B39C-5688E0DB0CDA}"/>
              </a:ext>
            </a:extLst>
          </p:cNvPr>
          <p:cNvSpPr>
            <a:spLocks noGrp="1"/>
          </p:cNvSpPr>
          <p:nvPr>
            <p:ph type="sldNum" sz="quarter" idx="12"/>
          </p:nvPr>
        </p:nvSpPr>
        <p:spPr/>
        <p:txBody>
          <a:bodyPr/>
          <a:lstStyle/>
          <a:p>
            <a:fld id="{7509A935-DFD3-462C-ABE8-08048DC21CC9}" type="slidenum">
              <a:rPr lang="lv-LV" smtClean="0"/>
              <a:t>17</a:t>
            </a:fld>
            <a:endParaRPr lang="lv-LV"/>
          </a:p>
        </p:txBody>
      </p:sp>
      <p:graphicFrame>
        <p:nvGraphicFramePr>
          <p:cNvPr id="6" name="Chart 5">
            <a:extLst>
              <a:ext uri="{FF2B5EF4-FFF2-40B4-BE49-F238E27FC236}">
                <a16:creationId xmlns:a16="http://schemas.microsoft.com/office/drawing/2014/main" id="{92899F1F-EF6A-44E0-8C12-BE3FBBCF3F15}"/>
              </a:ext>
            </a:extLst>
          </p:cNvPr>
          <p:cNvGraphicFramePr>
            <a:graphicFrameLocks/>
          </p:cNvGraphicFramePr>
          <p:nvPr>
            <p:extLst>
              <p:ext uri="{D42A27DB-BD31-4B8C-83A1-F6EECF244321}">
                <p14:modId xmlns:p14="http://schemas.microsoft.com/office/powerpoint/2010/main" val="3005786064"/>
              </p:ext>
            </p:extLst>
          </p:nvPr>
        </p:nvGraphicFramePr>
        <p:xfrm>
          <a:off x="698863" y="1325563"/>
          <a:ext cx="8253730" cy="51806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44020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552893" y="0"/>
            <a:ext cx="10800907" cy="1325563"/>
          </a:xfrm>
        </p:spPr>
        <p:txBody>
          <a:bodyPr>
            <a:normAutofit/>
          </a:bodyPr>
          <a:lstStyle/>
          <a:p>
            <a:r>
              <a:rPr lang="lv-LV" dirty="0"/>
              <a:t>Akcīzes preču aprites tendences – </a:t>
            </a:r>
            <a:br>
              <a:rPr lang="lv-LV" dirty="0"/>
            </a:br>
            <a:r>
              <a:rPr lang="lv-LV" u="sng" dirty="0">
                <a:solidFill>
                  <a:srgbClr val="002060"/>
                </a:solidFill>
              </a:rPr>
              <a:t>naftas produkti</a:t>
            </a:r>
            <a:endParaRPr lang="lv-LV" b="0" i="1" u="sng" dirty="0">
              <a:solidFill>
                <a:srgbClr val="002060"/>
              </a:solidFill>
            </a:endParaRPr>
          </a:p>
        </p:txBody>
      </p:sp>
      <p:sp>
        <p:nvSpPr>
          <p:cNvPr id="3" name="Slide Number Placeholder 2">
            <a:extLst>
              <a:ext uri="{FF2B5EF4-FFF2-40B4-BE49-F238E27FC236}">
                <a16:creationId xmlns:a16="http://schemas.microsoft.com/office/drawing/2014/main" id="{8AF3B114-293C-4E1B-B39C-5688E0DB0CDA}"/>
              </a:ext>
            </a:extLst>
          </p:cNvPr>
          <p:cNvSpPr>
            <a:spLocks noGrp="1"/>
          </p:cNvSpPr>
          <p:nvPr>
            <p:ph type="sldNum" sz="quarter" idx="12"/>
          </p:nvPr>
        </p:nvSpPr>
        <p:spPr/>
        <p:txBody>
          <a:bodyPr/>
          <a:lstStyle/>
          <a:p>
            <a:fld id="{7509A935-DFD3-462C-ABE8-08048DC21CC9}" type="slidenum">
              <a:rPr lang="lv-LV" smtClean="0"/>
              <a:t>18</a:t>
            </a:fld>
            <a:endParaRPr lang="lv-LV"/>
          </a:p>
        </p:txBody>
      </p:sp>
      <p:sp>
        <p:nvSpPr>
          <p:cNvPr id="6" name="Content Placeholder 2">
            <a:extLst>
              <a:ext uri="{FF2B5EF4-FFF2-40B4-BE49-F238E27FC236}">
                <a16:creationId xmlns:a16="http://schemas.microsoft.com/office/drawing/2014/main" id="{F596BAD0-45AF-448D-832E-05138B5A0750}"/>
              </a:ext>
            </a:extLst>
          </p:cNvPr>
          <p:cNvSpPr>
            <a:spLocks noGrp="1"/>
          </p:cNvSpPr>
          <p:nvPr>
            <p:ph idx="1"/>
          </p:nvPr>
        </p:nvSpPr>
        <p:spPr>
          <a:xfrm>
            <a:off x="695546" y="1937028"/>
            <a:ext cx="10515600" cy="4048429"/>
          </a:xfrm>
        </p:spPr>
        <p:txBody>
          <a:bodyPr>
            <a:noAutofit/>
          </a:bodyPr>
          <a:lstStyle/>
          <a:p>
            <a:r>
              <a:rPr lang="lv-LV" sz="2400" dirty="0"/>
              <a:t>	</a:t>
            </a:r>
            <a:endParaRPr lang="lv-LV" sz="2400" dirty="0">
              <a:solidFill>
                <a:srgbClr val="012269"/>
              </a:solidFill>
            </a:endParaRPr>
          </a:p>
          <a:p>
            <a:endParaRPr lang="lv-LV" sz="2400" dirty="0">
              <a:solidFill>
                <a:srgbClr val="012269"/>
              </a:solidFill>
            </a:endParaRPr>
          </a:p>
        </p:txBody>
      </p:sp>
      <p:graphicFrame>
        <p:nvGraphicFramePr>
          <p:cNvPr id="7" name="Chart 6">
            <a:extLst>
              <a:ext uri="{FF2B5EF4-FFF2-40B4-BE49-F238E27FC236}">
                <a16:creationId xmlns:a16="http://schemas.microsoft.com/office/drawing/2014/main" id="{2876ECAC-EE79-4299-B0E0-3BDB320F1D36}"/>
              </a:ext>
            </a:extLst>
          </p:cNvPr>
          <p:cNvGraphicFramePr>
            <a:graphicFrameLocks/>
          </p:cNvGraphicFramePr>
          <p:nvPr>
            <p:extLst>
              <p:ext uri="{D42A27DB-BD31-4B8C-83A1-F6EECF244321}">
                <p14:modId xmlns:p14="http://schemas.microsoft.com/office/powerpoint/2010/main" val="3430841760"/>
              </p:ext>
            </p:extLst>
          </p:nvPr>
        </p:nvGraphicFramePr>
        <p:xfrm>
          <a:off x="1110343" y="1566136"/>
          <a:ext cx="9176657" cy="47902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8689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552893" y="0"/>
            <a:ext cx="10800907" cy="1325563"/>
          </a:xfrm>
        </p:spPr>
        <p:txBody>
          <a:bodyPr>
            <a:normAutofit/>
          </a:bodyPr>
          <a:lstStyle/>
          <a:p>
            <a:r>
              <a:rPr lang="lv-LV" dirty="0"/>
              <a:t>Akcīzes preču aprites tendences – </a:t>
            </a:r>
            <a:br>
              <a:rPr lang="lv-LV" dirty="0"/>
            </a:br>
            <a:r>
              <a:rPr lang="lv-LV" u="sng" dirty="0">
                <a:solidFill>
                  <a:srgbClr val="002060"/>
                </a:solidFill>
              </a:rPr>
              <a:t>naftas produkti</a:t>
            </a:r>
            <a:endParaRPr lang="lv-LV" b="0" u="sng" dirty="0">
              <a:solidFill>
                <a:srgbClr val="002060"/>
              </a:solidFill>
            </a:endParaRPr>
          </a:p>
        </p:txBody>
      </p:sp>
      <p:sp>
        <p:nvSpPr>
          <p:cNvPr id="3" name="Slide Number Placeholder 2">
            <a:extLst>
              <a:ext uri="{FF2B5EF4-FFF2-40B4-BE49-F238E27FC236}">
                <a16:creationId xmlns:a16="http://schemas.microsoft.com/office/drawing/2014/main" id="{8AF3B114-293C-4E1B-B39C-5688E0DB0CDA}"/>
              </a:ext>
            </a:extLst>
          </p:cNvPr>
          <p:cNvSpPr>
            <a:spLocks noGrp="1"/>
          </p:cNvSpPr>
          <p:nvPr>
            <p:ph type="sldNum" sz="quarter" idx="12"/>
          </p:nvPr>
        </p:nvSpPr>
        <p:spPr/>
        <p:txBody>
          <a:bodyPr/>
          <a:lstStyle/>
          <a:p>
            <a:fld id="{7509A935-DFD3-462C-ABE8-08048DC21CC9}" type="slidenum">
              <a:rPr lang="lv-LV" smtClean="0"/>
              <a:t>19</a:t>
            </a:fld>
            <a:endParaRPr lang="lv-LV"/>
          </a:p>
        </p:txBody>
      </p:sp>
      <p:sp>
        <p:nvSpPr>
          <p:cNvPr id="6" name="Content Placeholder 2">
            <a:extLst>
              <a:ext uri="{FF2B5EF4-FFF2-40B4-BE49-F238E27FC236}">
                <a16:creationId xmlns:a16="http://schemas.microsoft.com/office/drawing/2014/main" id="{F596BAD0-45AF-448D-832E-05138B5A0750}"/>
              </a:ext>
            </a:extLst>
          </p:cNvPr>
          <p:cNvSpPr>
            <a:spLocks noGrp="1"/>
          </p:cNvSpPr>
          <p:nvPr>
            <p:ph idx="1"/>
          </p:nvPr>
        </p:nvSpPr>
        <p:spPr>
          <a:xfrm>
            <a:off x="552893" y="1940068"/>
            <a:ext cx="10515600" cy="4048429"/>
          </a:xfrm>
        </p:spPr>
        <p:txBody>
          <a:bodyPr>
            <a:noAutofit/>
          </a:bodyPr>
          <a:lstStyle/>
          <a:p>
            <a:r>
              <a:rPr lang="lv-LV" sz="2400" dirty="0"/>
              <a:t>	</a:t>
            </a:r>
            <a:endParaRPr lang="lv-LV" sz="2400" dirty="0">
              <a:solidFill>
                <a:srgbClr val="012269"/>
              </a:solidFill>
            </a:endParaRPr>
          </a:p>
          <a:p>
            <a:endParaRPr lang="lv-LV" sz="2400" dirty="0">
              <a:solidFill>
                <a:srgbClr val="012269"/>
              </a:solidFill>
            </a:endParaRPr>
          </a:p>
        </p:txBody>
      </p:sp>
      <p:graphicFrame>
        <p:nvGraphicFramePr>
          <p:cNvPr id="7" name="Chart 6">
            <a:extLst>
              <a:ext uri="{FF2B5EF4-FFF2-40B4-BE49-F238E27FC236}">
                <a16:creationId xmlns:a16="http://schemas.microsoft.com/office/drawing/2014/main" id="{E0A849B8-7DBC-4760-B2A1-759173513D30}"/>
              </a:ext>
            </a:extLst>
          </p:cNvPr>
          <p:cNvGraphicFramePr>
            <a:graphicFrameLocks/>
          </p:cNvGraphicFramePr>
          <p:nvPr>
            <p:extLst>
              <p:ext uri="{D42A27DB-BD31-4B8C-83A1-F6EECF244321}">
                <p14:modId xmlns:p14="http://schemas.microsoft.com/office/powerpoint/2010/main" val="4165984358"/>
              </p:ext>
            </p:extLst>
          </p:nvPr>
        </p:nvGraphicFramePr>
        <p:xfrm>
          <a:off x="836406" y="1816742"/>
          <a:ext cx="9326769" cy="46126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8069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0F41C81B-4613-46B1-ACE0-FAC5C1B78FAF}"/>
              </a:ext>
            </a:extLst>
          </p:cNvPr>
          <p:cNvSpPr>
            <a:spLocks noGrp="1"/>
          </p:cNvSpPr>
          <p:nvPr>
            <p:ph idx="1"/>
          </p:nvPr>
        </p:nvSpPr>
        <p:spPr>
          <a:xfrm>
            <a:off x="838200" y="748308"/>
            <a:ext cx="10515600" cy="4048429"/>
          </a:xfrm>
        </p:spPr>
        <p:txBody>
          <a:bodyPr>
            <a:noAutofit/>
          </a:bodyPr>
          <a:lstStyle/>
          <a:p>
            <a:r>
              <a:rPr lang="lv-LV" sz="2400" dirty="0"/>
              <a:t>	</a:t>
            </a:r>
            <a:endParaRPr lang="lv-LV" sz="2400" dirty="0">
              <a:solidFill>
                <a:srgbClr val="012269"/>
              </a:solidFill>
            </a:endParaRPr>
          </a:p>
          <a:p>
            <a:endParaRPr lang="lv-LV" sz="2400" dirty="0">
              <a:solidFill>
                <a:srgbClr val="012269"/>
              </a:solidFill>
            </a:endParaRPr>
          </a:p>
          <a:p>
            <a:endParaRPr lang="lv-LV" dirty="0">
              <a:solidFill>
                <a:srgbClr val="012269"/>
              </a:solidFill>
              <a:latin typeface="+mn-lt"/>
            </a:endParaRPr>
          </a:p>
          <a:p>
            <a:r>
              <a:rPr lang="lv-LV" dirty="0">
                <a:solidFill>
                  <a:srgbClr val="012269"/>
                </a:solidFill>
                <a:latin typeface="+mn-lt"/>
              </a:rPr>
              <a:t>	</a:t>
            </a:r>
            <a:r>
              <a:rPr lang="lv-LV" dirty="0">
                <a:solidFill>
                  <a:srgbClr val="003366"/>
                </a:solidFill>
                <a:latin typeface="+mn-lt"/>
                <a:cs typeface="Times New Roman" panose="02020603050405020304" pitchFamily="18" charset="0"/>
              </a:rPr>
              <a:t>1. Akcīzes preču aprites un ieņēmumu tendences</a:t>
            </a:r>
          </a:p>
          <a:p>
            <a:r>
              <a:rPr lang="lv-LV" dirty="0">
                <a:solidFill>
                  <a:srgbClr val="003366"/>
                </a:solidFill>
                <a:latin typeface="+mn-lt"/>
                <a:cs typeface="Times New Roman" panose="02020603050405020304" pitchFamily="18" charset="0"/>
              </a:rPr>
              <a:t>	</a:t>
            </a:r>
            <a:endParaRPr lang="lv-LV" dirty="0">
              <a:solidFill>
                <a:srgbClr val="003366"/>
              </a:solidFill>
              <a:effectLst>
                <a:outerShdw blurRad="38100" dist="38100" dir="2700000" algn="tl">
                  <a:srgbClr val="000000">
                    <a:alpha val="43137"/>
                  </a:srgbClr>
                </a:outerShdw>
              </a:effectLst>
              <a:latin typeface="+mn-lt"/>
              <a:ea typeface="+mn-ea"/>
              <a:cs typeface="Times New Roman" panose="02020603050405020304" pitchFamily="18" charset="0"/>
            </a:endParaRPr>
          </a:p>
          <a:p>
            <a:r>
              <a:rPr lang="lv-LV" dirty="0">
                <a:solidFill>
                  <a:srgbClr val="003366"/>
                </a:solidFill>
                <a:effectLst>
                  <a:outerShdw blurRad="38100" dist="38100" dir="2700000" algn="tl">
                    <a:srgbClr val="000000">
                      <a:alpha val="43137"/>
                    </a:srgbClr>
                  </a:outerShdw>
                </a:effectLst>
                <a:latin typeface="+mn-lt"/>
                <a:ea typeface="+mn-ea"/>
                <a:cs typeface="Times New Roman" panose="02020603050405020304" pitchFamily="18" charset="0"/>
              </a:rPr>
              <a:t>	</a:t>
            </a:r>
            <a:r>
              <a:rPr lang="lv-LV" dirty="0">
                <a:solidFill>
                  <a:srgbClr val="003366"/>
                </a:solidFill>
                <a:latin typeface="+mn-lt"/>
                <a:ea typeface="+mn-ea"/>
                <a:cs typeface="Times New Roman" panose="02020603050405020304" pitchFamily="18" charset="0"/>
              </a:rPr>
              <a:t>2. </a:t>
            </a:r>
            <a:r>
              <a:rPr lang="lv-LV" dirty="0">
                <a:solidFill>
                  <a:srgbClr val="003366"/>
                </a:solidFill>
                <a:latin typeface="+mn-lt"/>
                <a:cs typeface="Times New Roman" panose="02020603050405020304" pitchFamily="18" charset="0"/>
              </a:rPr>
              <a:t>Normatīvo aktu izmaiņas</a:t>
            </a:r>
          </a:p>
          <a:p>
            <a:endParaRPr lang="lv-LV" dirty="0">
              <a:solidFill>
                <a:srgbClr val="003366"/>
              </a:solidFill>
              <a:effectLst>
                <a:outerShdw blurRad="38100" dist="38100" dir="2700000" algn="tl">
                  <a:srgbClr val="000000">
                    <a:alpha val="43137"/>
                  </a:srgbClr>
                </a:outerShdw>
              </a:effectLst>
              <a:latin typeface="+mn-lt"/>
              <a:cs typeface="Times New Roman" panose="02020603050405020304" pitchFamily="18" charset="0"/>
            </a:endParaRPr>
          </a:p>
          <a:p>
            <a:r>
              <a:rPr lang="lv-LV" dirty="0">
                <a:solidFill>
                  <a:srgbClr val="003366"/>
                </a:solidFill>
                <a:effectLst>
                  <a:outerShdw blurRad="38100" dist="38100" dir="2700000" algn="tl">
                    <a:srgbClr val="000000">
                      <a:alpha val="43137"/>
                    </a:srgbClr>
                  </a:outerShdw>
                </a:effectLst>
                <a:latin typeface="+mn-lt"/>
                <a:cs typeface="Times New Roman" panose="02020603050405020304" pitchFamily="18" charset="0"/>
              </a:rPr>
              <a:t>	</a:t>
            </a:r>
            <a:r>
              <a:rPr lang="lv-LV" dirty="0">
                <a:solidFill>
                  <a:srgbClr val="003366"/>
                </a:solidFill>
                <a:latin typeface="+mn-lt"/>
                <a:cs typeface="Times New Roman" panose="02020603050405020304" pitchFamily="18" charset="0"/>
              </a:rPr>
              <a:t>3. Citi jautājumi</a:t>
            </a:r>
          </a:p>
        </p:txBody>
      </p:sp>
      <p:sp>
        <p:nvSpPr>
          <p:cNvPr id="2" name="Slide Number Placeholder 1">
            <a:extLst>
              <a:ext uri="{FF2B5EF4-FFF2-40B4-BE49-F238E27FC236}">
                <a16:creationId xmlns:a16="http://schemas.microsoft.com/office/drawing/2014/main" id="{29AA326E-8978-4987-B2F7-765E9C48ADD0}"/>
              </a:ext>
            </a:extLst>
          </p:cNvPr>
          <p:cNvSpPr>
            <a:spLocks noGrp="1"/>
          </p:cNvSpPr>
          <p:nvPr>
            <p:ph type="sldNum" sz="quarter" idx="12"/>
          </p:nvPr>
        </p:nvSpPr>
        <p:spPr/>
        <p:txBody>
          <a:bodyPr/>
          <a:lstStyle/>
          <a:p>
            <a:fld id="{7509A935-DFD3-462C-ABE8-08048DC21CC9}" type="slidenum">
              <a:rPr lang="lv-LV" smtClean="0"/>
              <a:t>2</a:t>
            </a:fld>
            <a:endParaRPr lang="lv-LV" dirty="0"/>
          </a:p>
        </p:txBody>
      </p:sp>
      <p:sp>
        <p:nvSpPr>
          <p:cNvPr id="23" name="Title 4">
            <a:extLst>
              <a:ext uri="{FF2B5EF4-FFF2-40B4-BE49-F238E27FC236}">
                <a16:creationId xmlns:a16="http://schemas.microsoft.com/office/drawing/2014/main" id="{23804CA3-F72F-46D7-A96D-10A42F10708D}"/>
              </a:ext>
            </a:extLst>
          </p:cNvPr>
          <p:cNvSpPr>
            <a:spLocks noGrp="1"/>
          </p:cNvSpPr>
          <p:nvPr>
            <p:ph type="title"/>
          </p:nvPr>
        </p:nvSpPr>
        <p:spPr>
          <a:xfrm>
            <a:off x="1805763" y="503348"/>
            <a:ext cx="6976730" cy="949253"/>
          </a:xfrm>
        </p:spPr>
        <p:txBody>
          <a:bodyPr>
            <a:normAutofit/>
          </a:bodyPr>
          <a:lstStyle/>
          <a:p>
            <a:r>
              <a:rPr lang="lv-LV" dirty="0"/>
              <a:t>Darba kārtība</a:t>
            </a:r>
          </a:p>
        </p:txBody>
      </p:sp>
    </p:spTree>
    <p:extLst>
      <p:ext uri="{BB962C8B-B14F-4D97-AF65-F5344CB8AC3E}">
        <p14:creationId xmlns:p14="http://schemas.microsoft.com/office/powerpoint/2010/main" val="693131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552893" y="0"/>
            <a:ext cx="10800907" cy="1325563"/>
          </a:xfrm>
        </p:spPr>
        <p:txBody>
          <a:bodyPr>
            <a:normAutofit/>
          </a:bodyPr>
          <a:lstStyle/>
          <a:p>
            <a:r>
              <a:rPr lang="lv-LV" dirty="0"/>
              <a:t>Akcīzes preču aprites tendences – </a:t>
            </a:r>
            <a:br>
              <a:rPr lang="lv-LV" dirty="0"/>
            </a:br>
            <a:r>
              <a:rPr lang="lv-LV" u="sng" dirty="0">
                <a:solidFill>
                  <a:srgbClr val="002060"/>
                </a:solidFill>
              </a:rPr>
              <a:t>naftas produkti</a:t>
            </a:r>
            <a:endParaRPr lang="lv-LV" b="0" i="1" u="sng" dirty="0">
              <a:solidFill>
                <a:srgbClr val="002060"/>
              </a:solidFill>
            </a:endParaRPr>
          </a:p>
        </p:txBody>
      </p:sp>
      <p:sp>
        <p:nvSpPr>
          <p:cNvPr id="3" name="Slide Number Placeholder 2">
            <a:extLst>
              <a:ext uri="{FF2B5EF4-FFF2-40B4-BE49-F238E27FC236}">
                <a16:creationId xmlns:a16="http://schemas.microsoft.com/office/drawing/2014/main" id="{8AF3B114-293C-4E1B-B39C-5688E0DB0CDA}"/>
              </a:ext>
            </a:extLst>
          </p:cNvPr>
          <p:cNvSpPr>
            <a:spLocks noGrp="1"/>
          </p:cNvSpPr>
          <p:nvPr>
            <p:ph type="sldNum" sz="quarter" idx="12"/>
          </p:nvPr>
        </p:nvSpPr>
        <p:spPr/>
        <p:txBody>
          <a:bodyPr/>
          <a:lstStyle/>
          <a:p>
            <a:fld id="{7509A935-DFD3-462C-ABE8-08048DC21CC9}" type="slidenum">
              <a:rPr lang="lv-LV" smtClean="0"/>
              <a:t>20</a:t>
            </a:fld>
            <a:endParaRPr lang="lv-LV"/>
          </a:p>
        </p:txBody>
      </p:sp>
      <p:sp>
        <p:nvSpPr>
          <p:cNvPr id="6" name="Content Placeholder 2">
            <a:extLst>
              <a:ext uri="{FF2B5EF4-FFF2-40B4-BE49-F238E27FC236}">
                <a16:creationId xmlns:a16="http://schemas.microsoft.com/office/drawing/2014/main" id="{F596BAD0-45AF-448D-832E-05138B5A0750}"/>
              </a:ext>
            </a:extLst>
          </p:cNvPr>
          <p:cNvSpPr>
            <a:spLocks noGrp="1"/>
          </p:cNvSpPr>
          <p:nvPr>
            <p:ph idx="1"/>
          </p:nvPr>
        </p:nvSpPr>
        <p:spPr>
          <a:xfrm>
            <a:off x="552893" y="1325563"/>
            <a:ext cx="10515600" cy="4048429"/>
          </a:xfrm>
        </p:spPr>
        <p:txBody>
          <a:bodyPr>
            <a:noAutofit/>
          </a:bodyPr>
          <a:lstStyle/>
          <a:p>
            <a:r>
              <a:rPr lang="lv-LV" sz="2400" dirty="0"/>
              <a:t>	</a:t>
            </a:r>
            <a:endParaRPr lang="lv-LV" sz="2400" dirty="0">
              <a:solidFill>
                <a:srgbClr val="012269"/>
              </a:solidFill>
            </a:endParaRPr>
          </a:p>
          <a:p>
            <a:endParaRPr lang="lv-LV" sz="2400" dirty="0">
              <a:solidFill>
                <a:srgbClr val="012269"/>
              </a:solidFill>
            </a:endParaRPr>
          </a:p>
        </p:txBody>
      </p:sp>
      <p:graphicFrame>
        <p:nvGraphicFramePr>
          <p:cNvPr id="7" name="Chart 6">
            <a:extLst>
              <a:ext uri="{FF2B5EF4-FFF2-40B4-BE49-F238E27FC236}">
                <a16:creationId xmlns:a16="http://schemas.microsoft.com/office/drawing/2014/main" id="{00000000-0008-0000-0800-000002000000}"/>
              </a:ext>
            </a:extLst>
          </p:cNvPr>
          <p:cNvGraphicFramePr>
            <a:graphicFrameLocks/>
          </p:cNvGraphicFramePr>
          <p:nvPr/>
        </p:nvGraphicFramePr>
        <p:xfrm>
          <a:off x="552893" y="1484008"/>
          <a:ext cx="9897393" cy="38899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1900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552893" y="0"/>
            <a:ext cx="10800907" cy="1325563"/>
          </a:xfrm>
        </p:spPr>
        <p:txBody>
          <a:bodyPr>
            <a:normAutofit/>
          </a:bodyPr>
          <a:lstStyle/>
          <a:p>
            <a:r>
              <a:rPr lang="lv-LV" dirty="0"/>
              <a:t>Akcīzes preču aprites tendences – </a:t>
            </a:r>
            <a:br>
              <a:rPr lang="lv-LV" dirty="0"/>
            </a:br>
            <a:r>
              <a:rPr lang="lv-LV" u="sng" dirty="0">
                <a:solidFill>
                  <a:srgbClr val="002060"/>
                </a:solidFill>
              </a:rPr>
              <a:t>naftas produkti</a:t>
            </a:r>
            <a:endParaRPr lang="lv-LV" b="0" u="sng" dirty="0">
              <a:solidFill>
                <a:srgbClr val="002060"/>
              </a:solidFill>
            </a:endParaRPr>
          </a:p>
        </p:txBody>
      </p:sp>
      <p:sp>
        <p:nvSpPr>
          <p:cNvPr id="3" name="Slide Number Placeholder 2">
            <a:extLst>
              <a:ext uri="{FF2B5EF4-FFF2-40B4-BE49-F238E27FC236}">
                <a16:creationId xmlns:a16="http://schemas.microsoft.com/office/drawing/2014/main" id="{8AF3B114-293C-4E1B-B39C-5688E0DB0CDA}"/>
              </a:ext>
            </a:extLst>
          </p:cNvPr>
          <p:cNvSpPr>
            <a:spLocks noGrp="1"/>
          </p:cNvSpPr>
          <p:nvPr>
            <p:ph type="sldNum" sz="quarter" idx="12"/>
          </p:nvPr>
        </p:nvSpPr>
        <p:spPr/>
        <p:txBody>
          <a:bodyPr/>
          <a:lstStyle/>
          <a:p>
            <a:fld id="{7509A935-DFD3-462C-ABE8-08048DC21CC9}" type="slidenum">
              <a:rPr lang="lv-LV" smtClean="0"/>
              <a:t>21</a:t>
            </a:fld>
            <a:endParaRPr lang="lv-LV"/>
          </a:p>
        </p:txBody>
      </p:sp>
      <p:sp>
        <p:nvSpPr>
          <p:cNvPr id="6" name="Content Placeholder 2">
            <a:extLst>
              <a:ext uri="{FF2B5EF4-FFF2-40B4-BE49-F238E27FC236}">
                <a16:creationId xmlns:a16="http://schemas.microsoft.com/office/drawing/2014/main" id="{F596BAD0-45AF-448D-832E-05138B5A0750}"/>
              </a:ext>
            </a:extLst>
          </p:cNvPr>
          <p:cNvSpPr>
            <a:spLocks noGrp="1"/>
          </p:cNvSpPr>
          <p:nvPr>
            <p:ph idx="1"/>
          </p:nvPr>
        </p:nvSpPr>
        <p:spPr>
          <a:xfrm>
            <a:off x="695546" y="1937028"/>
            <a:ext cx="10515600" cy="4048429"/>
          </a:xfrm>
        </p:spPr>
        <p:txBody>
          <a:bodyPr>
            <a:noAutofit/>
          </a:bodyPr>
          <a:lstStyle/>
          <a:p>
            <a:r>
              <a:rPr lang="lv-LV" sz="2400" dirty="0"/>
              <a:t>	</a:t>
            </a:r>
            <a:endParaRPr lang="lv-LV" sz="2400" dirty="0">
              <a:solidFill>
                <a:srgbClr val="012269"/>
              </a:solidFill>
            </a:endParaRPr>
          </a:p>
          <a:p>
            <a:endParaRPr lang="lv-LV" sz="2400" dirty="0">
              <a:solidFill>
                <a:srgbClr val="012269"/>
              </a:solidFill>
            </a:endParaRPr>
          </a:p>
        </p:txBody>
      </p:sp>
      <p:graphicFrame>
        <p:nvGraphicFramePr>
          <p:cNvPr id="7" name="Chart 6">
            <a:extLst>
              <a:ext uri="{FF2B5EF4-FFF2-40B4-BE49-F238E27FC236}">
                <a16:creationId xmlns:a16="http://schemas.microsoft.com/office/drawing/2014/main" id="{3EB96FA8-F011-4153-A0C8-5E545ECA2525}"/>
              </a:ext>
            </a:extLst>
          </p:cNvPr>
          <p:cNvGraphicFramePr>
            <a:graphicFrameLocks/>
          </p:cNvGraphicFramePr>
          <p:nvPr>
            <p:extLst>
              <p:ext uri="{D42A27DB-BD31-4B8C-83A1-F6EECF244321}">
                <p14:modId xmlns:p14="http://schemas.microsoft.com/office/powerpoint/2010/main" val="2611411692"/>
              </p:ext>
            </p:extLst>
          </p:nvPr>
        </p:nvGraphicFramePr>
        <p:xfrm>
          <a:off x="259883" y="1823244"/>
          <a:ext cx="10219640" cy="2898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7612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552893" y="0"/>
            <a:ext cx="10800907" cy="1325563"/>
          </a:xfrm>
        </p:spPr>
        <p:txBody>
          <a:bodyPr>
            <a:normAutofit/>
          </a:bodyPr>
          <a:lstStyle/>
          <a:p>
            <a:r>
              <a:rPr lang="lv-LV" dirty="0"/>
              <a:t>Akcīzes preču aprites tendences – </a:t>
            </a:r>
            <a:br>
              <a:rPr lang="lv-LV" dirty="0"/>
            </a:br>
            <a:r>
              <a:rPr lang="lv-LV" dirty="0"/>
              <a:t>kafija un bezalkoholiskie dzērieni</a:t>
            </a:r>
            <a:endParaRPr lang="lv-LV" b="0" i="1" dirty="0">
              <a:solidFill>
                <a:schemeClr val="accent3">
                  <a:lumMod val="75000"/>
                </a:schemeClr>
              </a:solidFill>
            </a:endParaRPr>
          </a:p>
        </p:txBody>
      </p:sp>
      <p:sp>
        <p:nvSpPr>
          <p:cNvPr id="3" name="Slide Number Placeholder 2">
            <a:extLst>
              <a:ext uri="{FF2B5EF4-FFF2-40B4-BE49-F238E27FC236}">
                <a16:creationId xmlns:a16="http://schemas.microsoft.com/office/drawing/2014/main" id="{8AF3B114-293C-4E1B-B39C-5688E0DB0CDA}"/>
              </a:ext>
            </a:extLst>
          </p:cNvPr>
          <p:cNvSpPr>
            <a:spLocks noGrp="1"/>
          </p:cNvSpPr>
          <p:nvPr>
            <p:ph type="sldNum" sz="quarter" idx="12"/>
          </p:nvPr>
        </p:nvSpPr>
        <p:spPr/>
        <p:txBody>
          <a:bodyPr/>
          <a:lstStyle/>
          <a:p>
            <a:fld id="{7509A935-DFD3-462C-ABE8-08048DC21CC9}" type="slidenum">
              <a:rPr lang="lv-LV" smtClean="0"/>
              <a:t>22</a:t>
            </a:fld>
            <a:endParaRPr lang="lv-LV"/>
          </a:p>
        </p:txBody>
      </p:sp>
      <p:sp>
        <p:nvSpPr>
          <p:cNvPr id="6" name="Content Placeholder 2">
            <a:extLst>
              <a:ext uri="{FF2B5EF4-FFF2-40B4-BE49-F238E27FC236}">
                <a16:creationId xmlns:a16="http://schemas.microsoft.com/office/drawing/2014/main" id="{F596BAD0-45AF-448D-832E-05138B5A0750}"/>
              </a:ext>
            </a:extLst>
          </p:cNvPr>
          <p:cNvSpPr>
            <a:spLocks noGrp="1"/>
          </p:cNvSpPr>
          <p:nvPr>
            <p:ph idx="1"/>
          </p:nvPr>
        </p:nvSpPr>
        <p:spPr>
          <a:xfrm>
            <a:off x="695546" y="1937028"/>
            <a:ext cx="10515600" cy="4048429"/>
          </a:xfrm>
        </p:spPr>
        <p:txBody>
          <a:bodyPr>
            <a:noAutofit/>
          </a:bodyPr>
          <a:lstStyle/>
          <a:p>
            <a:r>
              <a:rPr lang="lv-LV" sz="2400" dirty="0"/>
              <a:t>	</a:t>
            </a:r>
            <a:endParaRPr lang="lv-LV" sz="2400" dirty="0">
              <a:solidFill>
                <a:srgbClr val="012269"/>
              </a:solidFill>
            </a:endParaRPr>
          </a:p>
          <a:p>
            <a:endParaRPr lang="lv-LV" sz="2400" dirty="0">
              <a:solidFill>
                <a:srgbClr val="012269"/>
              </a:solidFill>
            </a:endParaRPr>
          </a:p>
        </p:txBody>
      </p:sp>
      <p:graphicFrame>
        <p:nvGraphicFramePr>
          <p:cNvPr id="12" name="Chart 11">
            <a:extLst>
              <a:ext uri="{FF2B5EF4-FFF2-40B4-BE49-F238E27FC236}">
                <a16:creationId xmlns:a16="http://schemas.microsoft.com/office/drawing/2014/main" id="{D23E07DF-0754-4E52-B6F7-9969DFCFE538}"/>
              </a:ext>
            </a:extLst>
          </p:cNvPr>
          <p:cNvGraphicFramePr>
            <a:graphicFrameLocks/>
          </p:cNvGraphicFramePr>
          <p:nvPr>
            <p:extLst>
              <p:ext uri="{D42A27DB-BD31-4B8C-83A1-F6EECF244321}">
                <p14:modId xmlns:p14="http://schemas.microsoft.com/office/powerpoint/2010/main" val="4147482333"/>
              </p:ext>
            </p:extLst>
          </p:nvPr>
        </p:nvGraphicFramePr>
        <p:xfrm>
          <a:off x="197388" y="1298194"/>
          <a:ext cx="7942565" cy="24764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ADD1A286-7F3B-488D-8A9C-5872C4900004}"/>
              </a:ext>
            </a:extLst>
          </p:cNvPr>
          <p:cNvGraphicFramePr>
            <a:graphicFrameLocks/>
          </p:cNvGraphicFramePr>
          <p:nvPr>
            <p:extLst>
              <p:ext uri="{D42A27DB-BD31-4B8C-83A1-F6EECF244321}">
                <p14:modId xmlns:p14="http://schemas.microsoft.com/office/powerpoint/2010/main" val="3481126031"/>
              </p:ext>
            </p:extLst>
          </p:nvPr>
        </p:nvGraphicFramePr>
        <p:xfrm>
          <a:off x="8335920" y="1870552"/>
          <a:ext cx="3739538" cy="19692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915587518"/>
              </p:ext>
            </p:extLst>
          </p:nvPr>
        </p:nvGraphicFramePr>
        <p:xfrm>
          <a:off x="4432706" y="4145526"/>
          <a:ext cx="6668029" cy="239025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a:extLst>
              <a:ext uri="{FF2B5EF4-FFF2-40B4-BE49-F238E27FC236}">
                <a16:creationId xmlns:a16="http://schemas.microsoft.com/office/drawing/2014/main" id="{B238655E-A5CA-4AD2-BF13-75E2B11EAC97}"/>
              </a:ext>
            </a:extLst>
          </p:cNvPr>
          <p:cNvGraphicFramePr>
            <a:graphicFrameLocks/>
          </p:cNvGraphicFramePr>
          <p:nvPr>
            <p:extLst>
              <p:ext uri="{D42A27DB-BD31-4B8C-83A1-F6EECF244321}">
                <p14:modId xmlns:p14="http://schemas.microsoft.com/office/powerpoint/2010/main" val="781395765"/>
              </p:ext>
            </p:extLst>
          </p:nvPr>
        </p:nvGraphicFramePr>
        <p:xfrm>
          <a:off x="363440" y="4270443"/>
          <a:ext cx="3503541" cy="220470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424024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439420" y="0"/>
            <a:ext cx="10515600" cy="1325563"/>
          </a:xfrm>
        </p:spPr>
        <p:txBody>
          <a:bodyPr/>
          <a:lstStyle/>
          <a:p>
            <a:r>
              <a:rPr lang="lv-LV" dirty="0"/>
              <a:t>Akcīzes nodokļa likmes – Baltijas valstis</a:t>
            </a:r>
            <a:br>
              <a:rPr lang="lv-LV" dirty="0"/>
            </a:br>
            <a:r>
              <a:rPr lang="lv-LV" dirty="0">
                <a:solidFill>
                  <a:srgbClr val="002060"/>
                </a:solidFill>
              </a:rPr>
              <a:t>Alkohols</a:t>
            </a:r>
            <a:endParaRPr lang="lv-LV" sz="1400" dirty="0">
              <a:solidFill>
                <a:srgbClr val="002060"/>
              </a:solidFill>
            </a:endParaRPr>
          </a:p>
        </p:txBody>
      </p:sp>
      <p:sp>
        <p:nvSpPr>
          <p:cNvPr id="2" name="Slide Number Placeholder 1">
            <a:extLst>
              <a:ext uri="{FF2B5EF4-FFF2-40B4-BE49-F238E27FC236}">
                <a16:creationId xmlns:a16="http://schemas.microsoft.com/office/drawing/2014/main" id="{0D4B1341-6328-4D29-9B50-63397D4D0802}"/>
              </a:ext>
            </a:extLst>
          </p:cNvPr>
          <p:cNvSpPr>
            <a:spLocks noGrp="1"/>
          </p:cNvSpPr>
          <p:nvPr>
            <p:ph type="sldNum" sz="quarter" idx="12"/>
          </p:nvPr>
        </p:nvSpPr>
        <p:spPr/>
        <p:txBody>
          <a:bodyPr/>
          <a:lstStyle/>
          <a:p>
            <a:fld id="{7509A935-DFD3-462C-ABE8-08048DC21CC9}" type="slidenum">
              <a:rPr lang="lv-LV" smtClean="0"/>
              <a:t>23</a:t>
            </a:fld>
            <a:endParaRPr lang="lv-LV"/>
          </a:p>
        </p:txBody>
      </p:sp>
      <p:graphicFrame>
        <p:nvGraphicFramePr>
          <p:cNvPr id="6" name="Chart 5">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480638807"/>
              </p:ext>
            </p:extLst>
          </p:nvPr>
        </p:nvGraphicFramePr>
        <p:xfrm>
          <a:off x="422630" y="3920224"/>
          <a:ext cx="5536339" cy="24006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213064718"/>
              </p:ext>
            </p:extLst>
          </p:nvPr>
        </p:nvGraphicFramePr>
        <p:xfrm>
          <a:off x="3327820" y="1421495"/>
          <a:ext cx="5536359" cy="24011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00000000-0008-0000-0000-000008000000}"/>
              </a:ext>
            </a:extLst>
          </p:cNvPr>
          <p:cNvGraphicFramePr>
            <a:graphicFrameLocks/>
          </p:cNvGraphicFramePr>
          <p:nvPr>
            <p:extLst>
              <p:ext uri="{D42A27DB-BD31-4B8C-83A1-F6EECF244321}">
                <p14:modId xmlns:p14="http://schemas.microsoft.com/office/powerpoint/2010/main" val="4028268892"/>
              </p:ext>
            </p:extLst>
          </p:nvPr>
        </p:nvGraphicFramePr>
        <p:xfrm>
          <a:off x="6095779" y="3927377"/>
          <a:ext cx="5536800" cy="2401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43072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439420" y="136525"/>
            <a:ext cx="10515600" cy="1325563"/>
          </a:xfrm>
        </p:spPr>
        <p:txBody>
          <a:bodyPr/>
          <a:lstStyle/>
          <a:p>
            <a:r>
              <a:rPr lang="lv-LV" dirty="0"/>
              <a:t>Akcīzes nodokļa likmes – Baltijas valstis</a:t>
            </a:r>
            <a:br>
              <a:rPr lang="lv-LV" dirty="0"/>
            </a:br>
            <a:r>
              <a:rPr lang="lv-LV" dirty="0">
                <a:solidFill>
                  <a:srgbClr val="002060"/>
                </a:solidFill>
              </a:rPr>
              <a:t>Alkohols</a:t>
            </a:r>
            <a:endParaRPr lang="lv-LV" sz="1400" dirty="0">
              <a:solidFill>
                <a:srgbClr val="002060"/>
              </a:solidFill>
            </a:endParaRPr>
          </a:p>
        </p:txBody>
      </p:sp>
      <p:sp>
        <p:nvSpPr>
          <p:cNvPr id="2" name="Slide Number Placeholder 1">
            <a:extLst>
              <a:ext uri="{FF2B5EF4-FFF2-40B4-BE49-F238E27FC236}">
                <a16:creationId xmlns:a16="http://schemas.microsoft.com/office/drawing/2014/main" id="{0D4B1341-6328-4D29-9B50-63397D4D0802}"/>
              </a:ext>
            </a:extLst>
          </p:cNvPr>
          <p:cNvSpPr>
            <a:spLocks noGrp="1"/>
          </p:cNvSpPr>
          <p:nvPr>
            <p:ph type="sldNum" sz="quarter" idx="12"/>
          </p:nvPr>
        </p:nvSpPr>
        <p:spPr/>
        <p:txBody>
          <a:bodyPr/>
          <a:lstStyle/>
          <a:p>
            <a:fld id="{7509A935-DFD3-462C-ABE8-08048DC21CC9}" type="slidenum">
              <a:rPr lang="lv-LV" smtClean="0"/>
              <a:t>24</a:t>
            </a:fld>
            <a:endParaRPr lang="lv-LV"/>
          </a:p>
        </p:txBody>
      </p:sp>
      <p:graphicFrame>
        <p:nvGraphicFramePr>
          <p:cNvPr id="4" name="Chart 3">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447430727"/>
              </p:ext>
            </p:extLst>
          </p:nvPr>
        </p:nvGraphicFramePr>
        <p:xfrm>
          <a:off x="952376" y="2016989"/>
          <a:ext cx="10109634" cy="36479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9172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lv-LV" kern="1200" dirty="0">
                <a:solidFill>
                  <a:srgbClr val="002060"/>
                </a:solidFill>
                <a:latin typeface="+mj-lt"/>
                <a:ea typeface="+mj-ea"/>
                <a:cs typeface="+mj-cs"/>
              </a:rPr>
              <a:t>Akcīzes nodokļa likmes –Baltijas valstis</a:t>
            </a:r>
            <a:br>
              <a:rPr lang="lv-LV" kern="1200" dirty="0">
                <a:solidFill>
                  <a:srgbClr val="002060"/>
                </a:solidFill>
                <a:latin typeface="+mj-lt"/>
                <a:ea typeface="+mj-ea"/>
                <a:cs typeface="+mj-cs"/>
              </a:rPr>
            </a:br>
            <a:r>
              <a:rPr lang="lv-LV" kern="1200" dirty="0">
                <a:solidFill>
                  <a:srgbClr val="002060"/>
                </a:solidFill>
                <a:latin typeface="+mj-lt"/>
                <a:ea typeface="+mj-ea"/>
                <a:cs typeface="+mj-cs"/>
              </a:rPr>
              <a:t>Tabaka</a:t>
            </a:r>
          </a:p>
        </p:txBody>
      </p:sp>
      <p:sp>
        <p:nvSpPr>
          <p:cNvPr id="2" name="Slide Number Placeholder 1">
            <a:extLst>
              <a:ext uri="{FF2B5EF4-FFF2-40B4-BE49-F238E27FC236}">
                <a16:creationId xmlns:a16="http://schemas.microsoft.com/office/drawing/2014/main" id="{0D4B1341-6328-4D29-9B50-63397D4D080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7509A935-DFD3-462C-ABE8-08048DC21CC9}" type="slidenum">
              <a:rPr lang="en-US" smtClean="0"/>
              <a:pPr>
                <a:spcAft>
                  <a:spcPts val="600"/>
                </a:spcAft>
              </a:pPr>
              <a:t>25</a:t>
            </a:fld>
            <a:endParaRPr lang="en-US"/>
          </a:p>
        </p:txBody>
      </p:sp>
      <p:sp>
        <p:nvSpPr>
          <p:cNvPr id="4" name="Rectangle 1">
            <a:extLst>
              <a:ext uri="{FF2B5EF4-FFF2-40B4-BE49-F238E27FC236}">
                <a16:creationId xmlns:a16="http://schemas.microsoft.com/office/drawing/2014/main" id="{FDD116F9-5661-4635-A9D4-E96B5E2D7634}"/>
              </a:ext>
            </a:extLst>
          </p:cNvPr>
          <p:cNvSpPr>
            <a:spLocks noChangeArrowheads="1"/>
          </p:cNvSpPr>
          <p:nvPr/>
        </p:nvSpPr>
        <p:spPr bwMode="auto">
          <a:xfrm>
            <a:off x="1990725" y="18240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a:p>
        </p:txBody>
      </p:sp>
      <p:graphicFrame>
        <p:nvGraphicFramePr>
          <p:cNvPr id="7" name="Table 6">
            <a:extLst>
              <a:ext uri="{FF2B5EF4-FFF2-40B4-BE49-F238E27FC236}">
                <a16:creationId xmlns:a16="http://schemas.microsoft.com/office/drawing/2014/main" id="{E357530B-5E4D-40DA-8A6D-4A80750CF35D}"/>
              </a:ext>
            </a:extLst>
          </p:cNvPr>
          <p:cNvGraphicFramePr>
            <a:graphicFrameLocks noGrp="1"/>
          </p:cNvGraphicFramePr>
          <p:nvPr>
            <p:extLst>
              <p:ext uri="{D42A27DB-BD31-4B8C-83A1-F6EECF244321}">
                <p14:modId xmlns:p14="http://schemas.microsoft.com/office/powerpoint/2010/main" val="658462722"/>
              </p:ext>
            </p:extLst>
          </p:nvPr>
        </p:nvGraphicFramePr>
        <p:xfrm>
          <a:off x="838200" y="1695236"/>
          <a:ext cx="10512555" cy="4027594"/>
        </p:xfrm>
        <a:graphic>
          <a:graphicData uri="http://schemas.openxmlformats.org/drawingml/2006/table">
            <a:tbl>
              <a:tblPr firstRow="1" firstCol="1" bandRow="1"/>
              <a:tblGrid>
                <a:gridCol w="1591967">
                  <a:extLst>
                    <a:ext uri="{9D8B030D-6E8A-4147-A177-3AD203B41FA5}">
                      <a16:colId xmlns:a16="http://schemas.microsoft.com/office/drawing/2014/main" val="854352893"/>
                    </a:ext>
                  </a:extLst>
                </a:gridCol>
                <a:gridCol w="923965">
                  <a:extLst>
                    <a:ext uri="{9D8B030D-6E8A-4147-A177-3AD203B41FA5}">
                      <a16:colId xmlns:a16="http://schemas.microsoft.com/office/drawing/2014/main" val="1864000805"/>
                    </a:ext>
                  </a:extLst>
                </a:gridCol>
                <a:gridCol w="923965">
                  <a:extLst>
                    <a:ext uri="{9D8B030D-6E8A-4147-A177-3AD203B41FA5}">
                      <a16:colId xmlns:a16="http://schemas.microsoft.com/office/drawing/2014/main" val="789370299"/>
                    </a:ext>
                  </a:extLst>
                </a:gridCol>
                <a:gridCol w="923965">
                  <a:extLst>
                    <a:ext uri="{9D8B030D-6E8A-4147-A177-3AD203B41FA5}">
                      <a16:colId xmlns:a16="http://schemas.microsoft.com/office/drawing/2014/main" val="426660377"/>
                    </a:ext>
                  </a:extLst>
                </a:gridCol>
                <a:gridCol w="923965">
                  <a:extLst>
                    <a:ext uri="{9D8B030D-6E8A-4147-A177-3AD203B41FA5}">
                      <a16:colId xmlns:a16="http://schemas.microsoft.com/office/drawing/2014/main" val="1762619170"/>
                    </a:ext>
                  </a:extLst>
                </a:gridCol>
                <a:gridCol w="923964">
                  <a:extLst>
                    <a:ext uri="{9D8B030D-6E8A-4147-A177-3AD203B41FA5}">
                      <a16:colId xmlns:a16="http://schemas.microsoft.com/office/drawing/2014/main" val="3877318883"/>
                    </a:ext>
                  </a:extLst>
                </a:gridCol>
                <a:gridCol w="923965">
                  <a:extLst>
                    <a:ext uri="{9D8B030D-6E8A-4147-A177-3AD203B41FA5}">
                      <a16:colId xmlns:a16="http://schemas.microsoft.com/office/drawing/2014/main" val="1217552040"/>
                    </a:ext>
                  </a:extLst>
                </a:gridCol>
                <a:gridCol w="1226417">
                  <a:extLst>
                    <a:ext uri="{9D8B030D-6E8A-4147-A177-3AD203B41FA5}">
                      <a16:colId xmlns:a16="http://schemas.microsoft.com/office/drawing/2014/main" val="3202814319"/>
                    </a:ext>
                  </a:extLst>
                </a:gridCol>
                <a:gridCol w="1226417">
                  <a:extLst>
                    <a:ext uri="{9D8B030D-6E8A-4147-A177-3AD203B41FA5}">
                      <a16:colId xmlns:a16="http://schemas.microsoft.com/office/drawing/2014/main" val="4181574408"/>
                    </a:ext>
                  </a:extLst>
                </a:gridCol>
                <a:gridCol w="923965">
                  <a:extLst>
                    <a:ext uri="{9D8B030D-6E8A-4147-A177-3AD203B41FA5}">
                      <a16:colId xmlns:a16="http://schemas.microsoft.com/office/drawing/2014/main" val="1143041612"/>
                    </a:ext>
                  </a:extLst>
                </a:gridCol>
              </a:tblGrid>
              <a:tr h="832207">
                <a:tc>
                  <a:txBody>
                    <a:bodyPr/>
                    <a:lstStyle/>
                    <a:p>
                      <a:pPr algn="ctr" fontAlgn="ctr">
                        <a:spcBef>
                          <a:spcPts val="0"/>
                        </a:spcBef>
                        <a:spcAft>
                          <a:spcPts val="0"/>
                        </a:spcAft>
                      </a:pPr>
                      <a:r>
                        <a:rPr lang="lv-LV" sz="800" b="0" i="1" u="none" strike="noStrike">
                          <a:solidFill>
                            <a:srgbClr val="FFFFFF"/>
                          </a:solidFill>
                          <a:effectLst/>
                          <a:latin typeface="Verdana" panose="020B0604030504040204" pitchFamily="34" charset="0"/>
                          <a:ea typeface="Calibri" panose="020F0502020204030204" pitchFamily="34" charset="0"/>
                        </a:rPr>
                        <a:t>Akcīzes preču veids</a:t>
                      </a:r>
                      <a:endParaRPr lang="lv-LV" sz="1400" b="0" i="0" u="none" strike="noStrike">
                        <a:effectLst/>
                        <a:latin typeface="Arial" panose="020B0604020202020204" pitchFamily="34" charset="0"/>
                      </a:endParaRPr>
                    </a:p>
                  </a:txBody>
                  <a:tcPr marL="73570" marR="73570" marT="36785" marB="367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2060"/>
                    </a:solidFill>
                  </a:tcPr>
                </a:tc>
                <a:tc>
                  <a:txBody>
                    <a:bodyPr/>
                    <a:lstStyle/>
                    <a:p>
                      <a:pPr algn="ctr" fontAlgn="ctr">
                        <a:spcBef>
                          <a:spcPts val="0"/>
                        </a:spcBef>
                        <a:spcAft>
                          <a:spcPts val="0"/>
                        </a:spcAft>
                      </a:pPr>
                      <a:r>
                        <a:rPr lang="lv-LV" sz="800" b="1" i="0" u="none" strike="noStrike">
                          <a:solidFill>
                            <a:srgbClr val="FFFFFF"/>
                          </a:solidFill>
                          <a:effectLst/>
                          <a:latin typeface="Verdana" panose="020B0604030504040204" pitchFamily="34" charset="0"/>
                          <a:ea typeface="Calibri" panose="020F0502020204030204" pitchFamily="34" charset="0"/>
                        </a:rPr>
                        <a:t>No 01.01.2021.</a:t>
                      </a:r>
                      <a:endParaRPr lang="lv-LV" sz="1400" b="0" i="0" u="none" strike="noStrike">
                        <a:effectLst/>
                        <a:latin typeface="Arial" panose="020B0604020202020204" pitchFamily="34" charset="0"/>
                      </a:endParaRPr>
                    </a:p>
                    <a:p>
                      <a:pPr algn="ctr" fontAlgn="ctr">
                        <a:spcBef>
                          <a:spcPts val="0"/>
                        </a:spcBef>
                        <a:spcAft>
                          <a:spcPts val="0"/>
                        </a:spcAft>
                      </a:pPr>
                      <a:r>
                        <a:rPr lang="lv-LV" sz="800" b="0" i="1" u="none" strike="noStrike">
                          <a:solidFill>
                            <a:srgbClr val="FFFFFF"/>
                          </a:solidFill>
                          <a:effectLst/>
                          <a:latin typeface="Verdana" panose="020B0604030504040204" pitchFamily="34" charset="0"/>
                          <a:ea typeface="Calibri" panose="020F0502020204030204" pitchFamily="34" charset="0"/>
                        </a:rPr>
                        <a:t>EUR</a:t>
                      </a:r>
                      <a:endParaRPr lang="lv-LV" sz="1400" b="0" i="0" u="none" strike="noStrike">
                        <a:effectLst/>
                        <a:latin typeface="Arial" panose="020B0604020202020204" pitchFamily="34" charset="0"/>
                      </a:endParaRPr>
                    </a:p>
                  </a:txBody>
                  <a:tcPr marL="73570" marR="73570" marT="36785" marB="367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2060"/>
                    </a:solidFill>
                  </a:tcPr>
                </a:tc>
                <a:tc>
                  <a:txBody>
                    <a:bodyPr/>
                    <a:lstStyle/>
                    <a:p>
                      <a:pPr algn="ctr" fontAlgn="ctr">
                        <a:spcBef>
                          <a:spcPts val="0"/>
                        </a:spcBef>
                        <a:spcAft>
                          <a:spcPts val="0"/>
                        </a:spcAft>
                      </a:pPr>
                      <a:r>
                        <a:rPr lang="lv-LV" sz="800" b="1" i="0" u="none" strike="noStrike">
                          <a:solidFill>
                            <a:srgbClr val="FFFFFF"/>
                          </a:solidFill>
                          <a:effectLst/>
                          <a:latin typeface="Verdana" panose="020B0604030504040204" pitchFamily="34" charset="0"/>
                          <a:ea typeface="Calibri" panose="020F0502020204030204" pitchFamily="34" charset="0"/>
                        </a:rPr>
                        <a:t>No 01.01.2022.</a:t>
                      </a:r>
                      <a:endParaRPr lang="lv-LV" sz="1400" b="0" i="0" u="none" strike="noStrike">
                        <a:effectLst/>
                        <a:latin typeface="Arial" panose="020B0604020202020204" pitchFamily="34" charset="0"/>
                      </a:endParaRPr>
                    </a:p>
                    <a:p>
                      <a:pPr algn="ctr" fontAlgn="ctr">
                        <a:spcBef>
                          <a:spcPts val="0"/>
                        </a:spcBef>
                        <a:spcAft>
                          <a:spcPts val="0"/>
                        </a:spcAft>
                      </a:pPr>
                      <a:r>
                        <a:rPr lang="lv-LV" sz="800" b="0" i="1" u="none" strike="noStrike">
                          <a:solidFill>
                            <a:srgbClr val="FFFFFF"/>
                          </a:solidFill>
                          <a:effectLst/>
                          <a:latin typeface="Verdana" panose="020B0604030504040204" pitchFamily="34" charset="0"/>
                          <a:ea typeface="Calibri" panose="020F0502020204030204" pitchFamily="34" charset="0"/>
                        </a:rPr>
                        <a:t>EUR</a:t>
                      </a:r>
                      <a:endParaRPr lang="lv-LV" sz="1400" b="0" i="0" u="none" strike="noStrike">
                        <a:effectLst/>
                        <a:latin typeface="Arial" panose="020B0604020202020204" pitchFamily="34" charset="0"/>
                      </a:endParaRPr>
                    </a:p>
                  </a:txBody>
                  <a:tcPr marL="73570" marR="73570" marT="36785" marB="367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2060"/>
                    </a:solidFill>
                  </a:tcPr>
                </a:tc>
                <a:tc>
                  <a:txBody>
                    <a:bodyPr/>
                    <a:lstStyle/>
                    <a:p>
                      <a:pPr algn="ctr" fontAlgn="ctr">
                        <a:spcBef>
                          <a:spcPts val="0"/>
                        </a:spcBef>
                        <a:spcAft>
                          <a:spcPts val="0"/>
                        </a:spcAft>
                      </a:pPr>
                      <a:r>
                        <a:rPr lang="lv-LV" sz="800" b="1" i="0" u="none" strike="noStrike">
                          <a:solidFill>
                            <a:srgbClr val="FFFFFF"/>
                          </a:solidFill>
                          <a:effectLst/>
                          <a:latin typeface="Verdana" panose="020B0604030504040204" pitchFamily="34" charset="0"/>
                          <a:ea typeface="Calibri" panose="020F0502020204030204" pitchFamily="34" charset="0"/>
                        </a:rPr>
                        <a:t>No 01.01.2023.</a:t>
                      </a:r>
                      <a:endParaRPr lang="lv-LV" sz="1400" b="0" i="0" u="none" strike="noStrike">
                        <a:effectLst/>
                        <a:latin typeface="Arial" panose="020B0604020202020204" pitchFamily="34" charset="0"/>
                      </a:endParaRPr>
                    </a:p>
                    <a:p>
                      <a:pPr algn="ctr" fontAlgn="ctr">
                        <a:spcBef>
                          <a:spcPts val="0"/>
                        </a:spcBef>
                        <a:spcAft>
                          <a:spcPts val="0"/>
                        </a:spcAft>
                      </a:pPr>
                      <a:r>
                        <a:rPr lang="lv-LV" sz="800" b="0" i="1" u="none" strike="noStrike">
                          <a:solidFill>
                            <a:srgbClr val="FFFFFF"/>
                          </a:solidFill>
                          <a:effectLst/>
                          <a:latin typeface="Verdana" panose="020B0604030504040204" pitchFamily="34" charset="0"/>
                          <a:ea typeface="Calibri" panose="020F0502020204030204" pitchFamily="34" charset="0"/>
                        </a:rPr>
                        <a:t>EUR</a:t>
                      </a:r>
                      <a:endParaRPr lang="lv-LV" sz="1400" b="0" i="0" u="none" strike="noStrike">
                        <a:effectLst/>
                        <a:latin typeface="Arial" panose="020B0604020202020204" pitchFamily="34" charset="0"/>
                      </a:endParaRPr>
                    </a:p>
                  </a:txBody>
                  <a:tcPr marL="73570" marR="73570" marT="36785" marB="367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2060"/>
                    </a:solidFill>
                  </a:tcPr>
                </a:tc>
                <a:tc>
                  <a:txBody>
                    <a:bodyPr/>
                    <a:lstStyle/>
                    <a:p>
                      <a:pPr algn="ctr" fontAlgn="ctr">
                        <a:spcBef>
                          <a:spcPts val="0"/>
                        </a:spcBef>
                        <a:spcAft>
                          <a:spcPts val="0"/>
                        </a:spcAft>
                      </a:pPr>
                      <a:r>
                        <a:rPr lang="lv-LV" sz="800" b="1" i="0" u="none" strike="noStrike">
                          <a:solidFill>
                            <a:srgbClr val="FFFFFF"/>
                          </a:solidFill>
                          <a:effectLst/>
                          <a:latin typeface="Verdana" panose="020B0604030504040204" pitchFamily="34" charset="0"/>
                          <a:ea typeface="Calibri" panose="020F0502020204030204" pitchFamily="34" charset="0"/>
                        </a:rPr>
                        <a:t>No 01.01.2021.</a:t>
                      </a:r>
                      <a:endParaRPr lang="lv-LV" sz="1400" b="0" i="0" u="none" strike="noStrike">
                        <a:effectLst/>
                        <a:latin typeface="Arial" panose="020B0604020202020204" pitchFamily="34" charset="0"/>
                      </a:endParaRPr>
                    </a:p>
                    <a:p>
                      <a:pPr algn="ctr" fontAlgn="ctr">
                        <a:spcBef>
                          <a:spcPts val="0"/>
                        </a:spcBef>
                        <a:spcAft>
                          <a:spcPts val="0"/>
                        </a:spcAft>
                      </a:pPr>
                      <a:r>
                        <a:rPr lang="lv-LV" sz="800" b="0" i="1" u="none" strike="noStrike">
                          <a:solidFill>
                            <a:srgbClr val="FFFFFF"/>
                          </a:solidFill>
                          <a:effectLst/>
                          <a:latin typeface="Verdana" panose="020B0604030504040204" pitchFamily="34" charset="0"/>
                          <a:ea typeface="Calibri" panose="020F0502020204030204" pitchFamily="34" charset="0"/>
                        </a:rPr>
                        <a:t>EUR</a:t>
                      </a:r>
                      <a:endParaRPr lang="lv-LV" sz="1400" b="0" i="0" u="none" strike="noStrike">
                        <a:effectLst/>
                        <a:latin typeface="Arial" panose="020B0604020202020204" pitchFamily="34" charset="0"/>
                      </a:endParaRPr>
                    </a:p>
                  </a:txBody>
                  <a:tcPr marL="73570" marR="73570" marT="36785" marB="367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2060"/>
                    </a:solidFill>
                  </a:tcPr>
                </a:tc>
                <a:tc>
                  <a:txBody>
                    <a:bodyPr/>
                    <a:lstStyle/>
                    <a:p>
                      <a:pPr algn="ctr" fontAlgn="ctr">
                        <a:spcBef>
                          <a:spcPts val="0"/>
                        </a:spcBef>
                        <a:spcAft>
                          <a:spcPts val="0"/>
                        </a:spcAft>
                      </a:pPr>
                      <a:r>
                        <a:rPr lang="lv-LV" sz="800" b="1" i="0" u="none" strike="noStrike">
                          <a:solidFill>
                            <a:srgbClr val="FFFFFF"/>
                          </a:solidFill>
                          <a:effectLst/>
                          <a:latin typeface="Verdana" panose="020B0604030504040204" pitchFamily="34" charset="0"/>
                          <a:ea typeface="Calibri" panose="020F0502020204030204" pitchFamily="34" charset="0"/>
                        </a:rPr>
                        <a:t>No 01.01.2022.</a:t>
                      </a:r>
                      <a:endParaRPr lang="lv-LV" sz="1400" b="0" i="0" u="none" strike="noStrike">
                        <a:effectLst/>
                        <a:latin typeface="Arial" panose="020B0604020202020204" pitchFamily="34" charset="0"/>
                      </a:endParaRPr>
                    </a:p>
                    <a:p>
                      <a:pPr algn="ctr" fontAlgn="ctr">
                        <a:spcBef>
                          <a:spcPts val="0"/>
                        </a:spcBef>
                        <a:spcAft>
                          <a:spcPts val="0"/>
                        </a:spcAft>
                      </a:pPr>
                      <a:r>
                        <a:rPr lang="lv-LV" sz="800" b="0" i="1" u="none" strike="noStrike">
                          <a:solidFill>
                            <a:srgbClr val="FFFFFF"/>
                          </a:solidFill>
                          <a:effectLst/>
                          <a:latin typeface="Verdana" panose="020B0604030504040204" pitchFamily="34" charset="0"/>
                          <a:ea typeface="Calibri" panose="020F0502020204030204" pitchFamily="34" charset="0"/>
                        </a:rPr>
                        <a:t>EUR</a:t>
                      </a:r>
                      <a:endParaRPr lang="lv-LV" sz="1400" b="0" i="0" u="none" strike="noStrike">
                        <a:effectLst/>
                        <a:latin typeface="Arial" panose="020B0604020202020204" pitchFamily="34" charset="0"/>
                      </a:endParaRPr>
                    </a:p>
                  </a:txBody>
                  <a:tcPr marL="73570" marR="73570" marT="36785" marB="367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2060"/>
                    </a:solidFill>
                  </a:tcPr>
                </a:tc>
                <a:tc>
                  <a:txBody>
                    <a:bodyPr/>
                    <a:lstStyle/>
                    <a:p>
                      <a:pPr algn="ctr" fontAlgn="ctr">
                        <a:spcBef>
                          <a:spcPts val="0"/>
                        </a:spcBef>
                        <a:spcAft>
                          <a:spcPts val="0"/>
                        </a:spcAft>
                      </a:pPr>
                      <a:r>
                        <a:rPr lang="lv-LV" sz="800" b="1" i="0" u="none" strike="noStrike">
                          <a:solidFill>
                            <a:srgbClr val="FFFFFF"/>
                          </a:solidFill>
                          <a:effectLst/>
                          <a:latin typeface="Verdana" panose="020B0604030504040204" pitchFamily="34" charset="0"/>
                          <a:ea typeface="Calibri" panose="020F0502020204030204" pitchFamily="34" charset="0"/>
                        </a:rPr>
                        <a:t>No 01.01.2023.</a:t>
                      </a:r>
                      <a:endParaRPr lang="lv-LV" sz="1400" b="0" i="0" u="none" strike="noStrike">
                        <a:effectLst/>
                        <a:latin typeface="Arial" panose="020B0604020202020204" pitchFamily="34" charset="0"/>
                      </a:endParaRPr>
                    </a:p>
                    <a:p>
                      <a:pPr algn="ctr" fontAlgn="ctr">
                        <a:spcBef>
                          <a:spcPts val="0"/>
                        </a:spcBef>
                        <a:spcAft>
                          <a:spcPts val="0"/>
                        </a:spcAft>
                      </a:pPr>
                      <a:r>
                        <a:rPr lang="lv-LV" sz="800" b="0" i="1" u="none" strike="noStrike">
                          <a:solidFill>
                            <a:srgbClr val="FFFFFF"/>
                          </a:solidFill>
                          <a:effectLst/>
                          <a:latin typeface="Verdana" panose="020B0604030504040204" pitchFamily="34" charset="0"/>
                          <a:ea typeface="Calibri" panose="020F0502020204030204" pitchFamily="34" charset="0"/>
                        </a:rPr>
                        <a:t>EUR</a:t>
                      </a:r>
                      <a:endParaRPr lang="lv-LV" sz="1400" b="0" i="0" u="none" strike="noStrike">
                        <a:effectLst/>
                        <a:latin typeface="Arial" panose="020B0604020202020204" pitchFamily="34" charset="0"/>
                      </a:endParaRPr>
                    </a:p>
                  </a:txBody>
                  <a:tcPr marL="73570" marR="73570" marT="36785" marB="367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2060"/>
                    </a:solidFill>
                  </a:tcPr>
                </a:tc>
                <a:tc>
                  <a:txBody>
                    <a:bodyPr/>
                    <a:lstStyle/>
                    <a:p>
                      <a:pPr algn="ctr" fontAlgn="ctr">
                        <a:spcBef>
                          <a:spcPts val="0"/>
                        </a:spcBef>
                        <a:spcAft>
                          <a:spcPts val="0"/>
                        </a:spcAft>
                      </a:pPr>
                      <a:r>
                        <a:rPr lang="lv-LV" sz="800" b="1" i="0" u="none" strike="noStrike">
                          <a:solidFill>
                            <a:srgbClr val="FFFFFF"/>
                          </a:solidFill>
                          <a:effectLst/>
                          <a:latin typeface="Verdana" panose="020B0604030504040204" pitchFamily="34" charset="0"/>
                          <a:ea typeface="Calibri" panose="020F0502020204030204" pitchFamily="34" charset="0"/>
                        </a:rPr>
                        <a:t>No 01.01.2021.</a:t>
                      </a:r>
                      <a:endParaRPr lang="lv-LV" sz="1400" b="0" i="0" u="none" strike="noStrike">
                        <a:effectLst/>
                        <a:latin typeface="Arial" panose="020B0604020202020204" pitchFamily="34" charset="0"/>
                      </a:endParaRPr>
                    </a:p>
                    <a:p>
                      <a:pPr algn="ctr" fontAlgn="ctr">
                        <a:spcBef>
                          <a:spcPts val="0"/>
                        </a:spcBef>
                        <a:spcAft>
                          <a:spcPts val="0"/>
                        </a:spcAft>
                      </a:pPr>
                      <a:r>
                        <a:rPr lang="lv-LV" sz="800" b="0" i="1" u="none" strike="noStrike">
                          <a:solidFill>
                            <a:srgbClr val="FFFFFF"/>
                          </a:solidFill>
                          <a:effectLst/>
                          <a:latin typeface="Verdana" panose="020B0604030504040204" pitchFamily="34" charset="0"/>
                          <a:ea typeface="Calibri" panose="020F0502020204030204" pitchFamily="34" charset="0"/>
                        </a:rPr>
                        <a:t>EUR</a:t>
                      </a:r>
                      <a:endParaRPr lang="lv-LV" sz="1400" b="0" i="0" u="none" strike="noStrike">
                        <a:effectLst/>
                        <a:latin typeface="Arial" panose="020B0604020202020204" pitchFamily="34" charset="0"/>
                      </a:endParaRPr>
                    </a:p>
                  </a:txBody>
                  <a:tcPr marL="73570" marR="73570" marT="36785" marB="367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2060"/>
                    </a:solidFill>
                  </a:tcPr>
                </a:tc>
                <a:tc>
                  <a:txBody>
                    <a:bodyPr/>
                    <a:lstStyle/>
                    <a:p>
                      <a:pPr algn="ctr" fontAlgn="ctr">
                        <a:spcBef>
                          <a:spcPts val="0"/>
                        </a:spcBef>
                        <a:spcAft>
                          <a:spcPts val="0"/>
                        </a:spcAft>
                      </a:pPr>
                      <a:r>
                        <a:rPr lang="lv-LV" sz="800" b="1" i="0" u="none" strike="noStrike">
                          <a:solidFill>
                            <a:srgbClr val="FFFFFF"/>
                          </a:solidFill>
                          <a:effectLst/>
                          <a:latin typeface="Verdana" panose="020B0604030504040204" pitchFamily="34" charset="0"/>
                          <a:ea typeface="Calibri" panose="020F0502020204030204" pitchFamily="34" charset="0"/>
                        </a:rPr>
                        <a:t>No 01.01.2022.</a:t>
                      </a:r>
                      <a:endParaRPr lang="lv-LV" sz="1400" b="0" i="0" u="none" strike="noStrike">
                        <a:effectLst/>
                        <a:latin typeface="Arial" panose="020B0604020202020204" pitchFamily="34" charset="0"/>
                      </a:endParaRPr>
                    </a:p>
                    <a:p>
                      <a:pPr algn="ctr" fontAlgn="ctr">
                        <a:spcBef>
                          <a:spcPts val="0"/>
                        </a:spcBef>
                        <a:spcAft>
                          <a:spcPts val="0"/>
                        </a:spcAft>
                      </a:pPr>
                      <a:r>
                        <a:rPr lang="lv-LV" sz="800" b="0" i="1" u="none" strike="noStrike">
                          <a:solidFill>
                            <a:srgbClr val="FFFFFF"/>
                          </a:solidFill>
                          <a:effectLst/>
                          <a:latin typeface="Verdana" panose="020B0604030504040204" pitchFamily="34" charset="0"/>
                          <a:ea typeface="Calibri" panose="020F0502020204030204" pitchFamily="34" charset="0"/>
                        </a:rPr>
                        <a:t>EUR</a:t>
                      </a:r>
                      <a:endParaRPr lang="lv-LV" sz="1400" b="0" i="0" u="none" strike="noStrike">
                        <a:effectLst/>
                        <a:latin typeface="Arial" panose="020B0604020202020204" pitchFamily="34" charset="0"/>
                      </a:endParaRPr>
                    </a:p>
                  </a:txBody>
                  <a:tcPr marL="73570" marR="73570" marT="36785" marB="367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2060"/>
                    </a:solidFill>
                  </a:tcPr>
                </a:tc>
                <a:tc>
                  <a:txBody>
                    <a:bodyPr/>
                    <a:lstStyle/>
                    <a:p>
                      <a:pPr algn="ctr" fontAlgn="ctr">
                        <a:spcBef>
                          <a:spcPts val="0"/>
                        </a:spcBef>
                        <a:spcAft>
                          <a:spcPts val="0"/>
                        </a:spcAft>
                      </a:pPr>
                      <a:r>
                        <a:rPr lang="lv-LV" sz="800" b="1" i="0" u="none" strike="noStrike">
                          <a:solidFill>
                            <a:srgbClr val="FFFFFF"/>
                          </a:solidFill>
                          <a:effectLst/>
                          <a:latin typeface="Verdana" panose="020B0604030504040204" pitchFamily="34" charset="0"/>
                          <a:ea typeface="Calibri" panose="020F0502020204030204" pitchFamily="34" charset="0"/>
                        </a:rPr>
                        <a:t>No 01.01.2023.</a:t>
                      </a:r>
                      <a:endParaRPr lang="lv-LV" sz="1400" b="0" i="0" u="none" strike="noStrike">
                        <a:effectLst/>
                        <a:latin typeface="Arial" panose="020B0604020202020204" pitchFamily="34" charset="0"/>
                      </a:endParaRPr>
                    </a:p>
                    <a:p>
                      <a:pPr algn="ctr" fontAlgn="ctr">
                        <a:spcBef>
                          <a:spcPts val="0"/>
                        </a:spcBef>
                        <a:spcAft>
                          <a:spcPts val="0"/>
                        </a:spcAft>
                      </a:pPr>
                      <a:r>
                        <a:rPr lang="lv-LV" sz="800" b="0" i="1" u="none" strike="noStrike">
                          <a:solidFill>
                            <a:srgbClr val="FFFFFF"/>
                          </a:solidFill>
                          <a:effectLst/>
                          <a:latin typeface="Verdana" panose="020B0604030504040204" pitchFamily="34" charset="0"/>
                          <a:ea typeface="Calibri" panose="020F0502020204030204" pitchFamily="34" charset="0"/>
                        </a:rPr>
                        <a:t>EUR</a:t>
                      </a:r>
                      <a:endParaRPr lang="lv-LV" sz="1400" b="0" i="0" u="none" strike="noStrike">
                        <a:effectLst/>
                        <a:latin typeface="Arial" panose="020B0604020202020204" pitchFamily="34" charset="0"/>
                      </a:endParaRPr>
                    </a:p>
                  </a:txBody>
                  <a:tcPr marL="73570" marR="73570" marT="36785" marB="367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1291628043"/>
                  </a:ext>
                </a:extLst>
              </a:tr>
              <a:tr h="225614">
                <a:tc>
                  <a:txBody>
                    <a:bodyPr/>
                    <a:lstStyle/>
                    <a:p>
                      <a:pPr algn="l" fontAlgn="ctr">
                        <a:spcBef>
                          <a:spcPts val="0"/>
                        </a:spcBef>
                        <a:spcAft>
                          <a:spcPts val="0"/>
                        </a:spcAft>
                      </a:pPr>
                      <a:endParaRPr lang="lv-LV" sz="1400" b="0" i="0" u="none" strike="noStrike">
                        <a:effectLst/>
                        <a:latin typeface="Arial" panose="020B0604020202020204" pitchFamily="34" charset="0"/>
                      </a:endParaRPr>
                    </a:p>
                  </a:txBody>
                  <a:tcPr marL="73570" marR="73570" marT="36785" marB="367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CD2"/>
                    </a:solidFill>
                  </a:tcPr>
                </a:tc>
                <a:tc gridSpan="3">
                  <a:txBody>
                    <a:bodyPr/>
                    <a:lstStyle/>
                    <a:p>
                      <a:pPr algn="ctr" fontAlgn="ctr">
                        <a:spcBef>
                          <a:spcPts val="0"/>
                        </a:spcBef>
                        <a:spcAft>
                          <a:spcPts val="0"/>
                        </a:spcAft>
                      </a:pPr>
                      <a:r>
                        <a:rPr lang="lv-LV" sz="800" b="0" i="1" u="none" strike="noStrike">
                          <a:solidFill>
                            <a:srgbClr val="001933"/>
                          </a:solidFill>
                          <a:effectLst/>
                          <a:latin typeface="Verdana" panose="020B0604030504040204" pitchFamily="34" charset="0"/>
                          <a:ea typeface="Calibri" panose="020F0502020204030204" pitchFamily="34" charset="0"/>
                        </a:rPr>
                        <a:t>Latvija</a:t>
                      </a:r>
                      <a:endParaRPr lang="lv-LV" sz="1400" b="0" i="0" u="none" strike="noStrike">
                        <a:effectLst/>
                        <a:latin typeface="Arial" panose="020B0604020202020204" pitchFamily="34" charset="0"/>
                      </a:endParaRPr>
                    </a:p>
                  </a:txBody>
                  <a:tcPr marL="73570" marR="73570" marT="36785" marB="367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CD2"/>
                    </a:solidFill>
                  </a:tcPr>
                </a:tc>
                <a:tc hMerge="1">
                  <a:txBody>
                    <a:bodyPr/>
                    <a:lstStyle/>
                    <a:p>
                      <a:endParaRPr lang="lv-LV"/>
                    </a:p>
                  </a:txBody>
                  <a:tcPr/>
                </a:tc>
                <a:tc hMerge="1">
                  <a:txBody>
                    <a:bodyPr/>
                    <a:lstStyle/>
                    <a:p>
                      <a:endParaRPr lang="lv-LV"/>
                    </a:p>
                  </a:txBody>
                  <a:tcPr/>
                </a:tc>
                <a:tc gridSpan="3">
                  <a:txBody>
                    <a:bodyPr/>
                    <a:lstStyle/>
                    <a:p>
                      <a:pPr algn="ctr" fontAlgn="ctr">
                        <a:spcBef>
                          <a:spcPts val="0"/>
                        </a:spcBef>
                        <a:spcAft>
                          <a:spcPts val="0"/>
                        </a:spcAft>
                      </a:pPr>
                      <a:r>
                        <a:rPr lang="lv-LV" sz="800" b="0" i="1" u="none" strike="noStrike">
                          <a:solidFill>
                            <a:srgbClr val="001933"/>
                          </a:solidFill>
                          <a:effectLst/>
                          <a:latin typeface="Verdana" panose="020B0604030504040204" pitchFamily="34" charset="0"/>
                          <a:ea typeface="Calibri" panose="020F0502020204030204" pitchFamily="34" charset="0"/>
                        </a:rPr>
                        <a:t>Lietuva</a:t>
                      </a:r>
                      <a:endParaRPr lang="lv-LV" sz="1400" b="0" i="0" u="none" strike="noStrike">
                        <a:effectLst/>
                        <a:latin typeface="Arial" panose="020B0604020202020204" pitchFamily="34" charset="0"/>
                      </a:endParaRPr>
                    </a:p>
                  </a:txBody>
                  <a:tcPr marL="73570" marR="73570" marT="36785" marB="367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F7E7"/>
                    </a:solidFill>
                  </a:tcPr>
                </a:tc>
                <a:tc hMerge="1">
                  <a:txBody>
                    <a:bodyPr/>
                    <a:lstStyle/>
                    <a:p>
                      <a:endParaRPr lang="lv-LV"/>
                    </a:p>
                  </a:txBody>
                  <a:tcPr/>
                </a:tc>
                <a:tc hMerge="1">
                  <a:txBody>
                    <a:bodyPr/>
                    <a:lstStyle/>
                    <a:p>
                      <a:endParaRPr lang="lv-LV"/>
                    </a:p>
                  </a:txBody>
                  <a:tcPr/>
                </a:tc>
                <a:tc gridSpan="3">
                  <a:txBody>
                    <a:bodyPr/>
                    <a:lstStyle/>
                    <a:p>
                      <a:pPr algn="ctr" fontAlgn="ctr">
                        <a:spcBef>
                          <a:spcPts val="0"/>
                        </a:spcBef>
                        <a:spcAft>
                          <a:spcPts val="0"/>
                        </a:spcAft>
                      </a:pPr>
                      <a:r>
                        <a:rPr lang="lv-LV" sz="800" b="0" i="1" u="none" strike="noStrike">
                          <a:solidFill>
                            <a:srgbClr val="001933"/>
                          </a:solidFill>
                          <a:effectLst/>
                          <a:latin typeface="Verdana" panose="020B0604030504040204" pitchFamily="34" charset="0"/>
                          <a:ea typeface="Calibri" panose="020F0502020204030204" pitchFamily="34" charset="0"/>
                        </a:rPr>
                        <a:t>Igaunija</a:t>
                      </a:r>
                      <a:endParaRPr lang="lv-LV" sz="1400" b="0" i="0" u="none" strike="noStrike">
                        <a:effectLst/>
                        <a:latin typeface="Arial" panose="020B0604020202020204" pitchFamily="34" charset="0"/>
                      </a:endParaRPr>
                    </a:p>
                  </a:txBody>
                  <a:tcPr marL="73570" marR="73570" marT="36785" marB="367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FF"/>
                    </a:solidFill>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1088955506"/>
                  </a:ext>
                </a:extLst>
              </a:tr>
              <a:tr h="348230">
                <a:tc>
                  <a:txBody>
                    <a:bodyPr/>
                    <a:lstStyle/>
                    <a:p>
                      <a:pPr algn="l" fontAlgn="t">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Cigāri un cigarillas</a:t>
                      </a:r>
                      <a:endParaRPr lang="lv-LV" sz="1400" b="0" i="0" u="none" strike="noStrike">
                        <a:effectLst/>
                        <a:latin typeface="Arial" panose="020B0604020202020204" pitchFamily="34" charset="0"/>
                      </a:endParaRPr>
                    </a:p>
                    <a:p>
                      <a:pPr algn="l" fontAlgn="t">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(par 1000g)</a:t>
                      </a:r>
                      <a:endParaRPr lang="lv-LV" sz="1400" b="0" i="0" u="none" strike="noStrike">
                        <a:effectLst/>
                        <a:latin typeface="Arial" panose="020B0604020202020204" pitchFamily="34" charset="0"/>
                      </a:endParaRPr>
                    </a:p>
                  </a:txBody>
                  <a:tcPr marL="73570" marR="73570" marT="36785" marB="367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A"/>
                    </a:solidFill>
                  </a:tcPr>
                </a:tc>
                <a:tc>
                  <a:txBody>
                    <a:bodyPr/>
                    <a:lstStyle/>
                    <a:p>
                      <a:pPr algn="ctr" fontAlgn="ctr">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104,7</a:t>
                      </a:r>
                      <a:endParaRPr lang="lv-LV" sz="1400" b="0" i="0" u="none" strike="noStrike">
                        <a:effectLst/>
                        <a:latin typeface="Arial" panose="020B0604020202020204" pitchFamily="34" charset="0"/>
                      </a:endParaRPr>
                    </a:p>
                  </a:txBody>
                  <a:tcPr marL="73570" marR="73570" marT="36785" marB="367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A"/>
                    </a:solidFill>
                  </a:tcPr>
                </a:tc>
                <a:tc>
                  <a:txBody>
                    <a:bodyPr/>
                    <a:lstStyle/>
                    <a:p>
                      <a:pPr algn="ctr" fontAlgn="ctr">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115,2</a:t>
                      </a:r>
                      <a:endParaRPr lang="lv-LV" sz="1400" b="0" i="0" u="none" strike="noStrike">
                        <a:effectLst/>
                        <a:latin typeface="Arial" panose="020B0604020202020204" pitchFamily="34" charset="0"/>
                      </a:endParaRPr>
                    </a:p>
                  </a:txBody>
                  <a:tcPr marL="73570" marR="73570" marT="36785" marB="367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A"/>
                    </a:solidFill>
                  </a:tcPr>
                </a:tc>
                <a:tc>
                  <a:txBody>
                    <a:bodyPr/>
                    <a:lstStyle/>
                    <a:p>
                      <a:pPr algn="ctr" fontAlgn="ctr">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126,70</a:t>
                      </a:r>
                      <a:endParaRPr lang="lv-LV" sz="1400" b="0" i="0" u="none" strike="noStrike">
                        <a:effectLst/>
                        <a:latin typeface="Arial" panose="020B0604020202020204" pitchFamily="34" charset="0"/>
                      </a:endParaRPr>
                    </a:p>
                  </a:txBody>
                  <a:tcPr marL="73570" marR="73570" marT="36785" marB="367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A"/>
                    </a:solidFill>
                  </a:tcPr>
                </a:tc>
                <a:tc>
                  <a:txBody>
                    <a:bodyPr/>
                    <a:lstStyle/>
                    <a:p>
                      <a:pPr algn="ctr" fontAlgn="ctr">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55</a:t>
                      </a:r>
                      <a:endParaRPr lang="lv-LV" sz="1400" b="0" i="0" u="none" strike="noStrike">
                        <a:effectLst/>
                        <a:latin typeface="Arial" panose="020B0604020202020204" pitchFamily="34" charset="0"/>
                      </a:endParaRPr>
                    </a:p>
                  </a:txBody>
                  <a:tcPr marL="73570" marR="73570" marT="36785" marB="367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F7E7"/>
                    </a:solidFill>
                  </a:tcPr>
                </a:tc>
                <a:tc>
                  <a:txBody>
                    <a:bodyPr/>
                    <a:lstStyle/>
                    <a:p>
                      <a:pPr algn="ctr" fontAlgn="ctr">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66</a:t>
                      </a:r>
                      <a:endParaRPr lang="lv-LV" sz="1400" b="0" i="0" u="none" strike="noStrike">
                        <a:effectLst/>
                        <a:latin typeface="Arial" panose="020B0604020202020204" pitchFamily="34" charset="0"/>
                      </a:endParaRPr>
                    </a:p>
                  </a:txBody>
                  <a:tcPr marL="73570" marR="73570" marT="36785" marB="367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F7E7"/>
                    </a:solidFill>
                  </a:tcPr>
                </a:tc>
                <a:tc>
                  <a:txBody>
                    <a:bodyPr/>
                    <a:lstStyle/>
                    <a:p>
                      <a:pPr algn="ctr" fontAlgn="ctr">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79</a:t>
                      </a:r>
                      <a:endParaRPr lang="lv-LV" sz="1400" b="0" i="0" u="none" strike="noStrike">
                        <a:effectLst/>
                        <a:latin typeface="Arial" panose="020B0604020202020204" pitchFamily="34" charset="0"/>
                      </a:endParaRPr>
                    </a:p>
                  </a:txBody>
                  <a:tcPr marL="73570" marR="73570" marT="36785" marB="367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F7E7"/>
                    </a:solidFill>
                  </a:tcPr>
                </a:tc>
                <a:tc gridSpan="3">
                  <a:txBody>
                    <a:bodyPr/>
                    <a:lstStyle/>
                    <a:p>
                      <a:pPr algn="ctr" fontAlgn="ctr">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211 (min.)</a:t>
                      </a:r>
                      <a:endParaRPr lang="lv-LV" sz="1400" b="0" i="0" u="none" strike="noStrike">
                        <a:effectLst/>
                        <a:latin typeface="Arial" panose="020B0604020202020204" pitchFamily="34" charset="0"/>
                      </a:endParaRPr>
                    </a:p>
                  </a:txBody>
                  <a:tcPr marL="73570" marR="73570" marT="36785" marB="367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FF"/>
                    </a:solidFill>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202377508"/>
                  </a:ext>
                </a:extLst>
              </a:tr>
              <a:tr h="470846">
                <a:tc>
                  <a:txBody>
                    <a:bodyPr/>
                    <a:lstStyle/>
                    <a:p>
                      <a:pPr algn="l" fontAlgn="t">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Smēķējamā tabaka, </a:t>
                      </a:r>
                      <a:endParaRPr lang="lv-LV" sz="1400" b="0" i="0" u="none" strike="noStrike">
                        <a:effectLst/>
                        <a:latin typeface="Arial" panose="020B0604020202020204" pitchFamily="34" charset="0"/>
                      </a:endParaRPr>
                    </a:p>
                    <a:p>
                      <a:pPr algn="l" fontAlgn="t">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tabakas lapas </a:t>
                      </a:r>
                      <a:endParaRPr lang="lv-LV" sz="1400" b="0" i="0" u="none" strike="noStrike">
                        <a:effectLst/>
                        <a:latin typeface="Arial" panose="020B0604020202020204" pitchFamily="34" charset="0"/>
                      </a:endParaRPr>
                    </a:p>
                    <a:p>
                      <a:pPr algn="l" fontAlgn="t">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(par 1000g)</a:t>
                      </a:r>
                      <a:endParaRPr lang="lv-LV" sz="1400" b="0" i="0" u="none" strike="noStrike">
                        <a:effectLst/>
                        <a:latin typeface="Arial" panose="020B0604020202020204" pitchFamily="34" charset="0"/>
                      </a:endParaRPr>
                    </a:p>
                  </a:txBody>
                  <a:tcPr marL="73570" marR="73570" marT="36785" marB="367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CD2"/>
                    </a:solidFill>
                  </a:tcPr>
                </a:tc>
                <a:tc>
                  <a:txBody>
                    <a:bodyPr/>
                    <a:lstStyle/>
                    <a:p>
                      <a:pPr algn="ctr" fontAlgn="ctr">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80,25</a:t>
                      </a:r>
                      <a:endParaRPr lang="lv-LV" sz="1400" b="0" i="0" u="none" strike="noStrike">
                        <a:effectLst/>
                        <a:latin typeface="Arial" panose="020B0604020202020204" pitchFamily="34" charset="0"/>
                      </a:endParaRPr>
                    </a:p>
                  </a:txBody>
                  <a:tcPr marL="73570" marR="73570" marT="36785" marB="367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CD2"/>
                    </a:solidFill>
                  </a:tcPr>
                </a:tc>
                <a:tc>
                  <a:txBody>
                    <a:bodyPr/>
                    <a:lstStyle/>
                    <a:p>
                      <a:pPr algn="ctr" fontAlgn="ctr">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85,9</a:t>
                      </a:r>
                      <a:endParaRPr lang="lv-LV" sz="1400" b="0" i="0" u="none" strike="noStrike">
                        <a:effectLst/>
                        <a:latin typeface="Arial" panose="020B0604020202020204" pitchFamily="34" charset="0"/>
                      </a:endParaRPr>
                    </a:p>
                  </a:txBody>
                  <a:tcPr marL="73570" marR="73570" marT="36785" marB="367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CD2"/>
                    </a:solidFill>
                  </a:tcPr>
                </a:tc>
                <a:tc>
                  <a:txBody>
                    <a:bodyPr/>
                    <a:lstStyle/>
                    <a:p>
                      <a:pPr algn="ctr" fontAlgn="ctr">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91,9</a:t>
                      </a:r>
                      <a:endParaRPr lang="lv-LV" sz="1400" b="0" i="0" u="none" strike="noStrike">
                        <a:effectLst/>
                        <a:latin typeface="Arial" panose="020B0604020202020204" pitchFamily="34" charset="0"/>
                      </a:endParaRPr>
                    </a:p>
                  </a:txBody>
                  <a:tcPr marL="73570" marR="73570" marT="36785" marB="367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CD2"/>
                    </a:solidFill>
                  </a:tcPr>
                </a:tc>
                <a:tc>
                  <a:txBody>
                    <a:bodyPr/>
                    <a:lstStyle/>
                    <a:p>
                      <a:pPr algn="ctr" fontAlgn="ctr">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90</a:t>
                      </a:r>
                      <a:endParaRPr lang="lv-LV" sz="1400" b="0" i="0" u="none" strike="noStrike">
                        <a:effectLst/>
                        <a:latin typeface="Arial" panose="020B0604020202020204" pitchFamily="34" charset="0"/>
                      </a:endParaRPr>
                    </a:p>
                  </a:txBody>
                  <a:tcPr marL="73570" marR="73570" marT="36785" marB="367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F7E7"/>
                    </a:solidFill>
                  </a:tcPr>
                </a:tc>
                <a:tc>
                  <a:txBody>
                    <a:bodyPr/>
                    <a:lstStyle/>
                    <a:p>
                      <a:pPr algn="ctr" fontAlgn="ctr">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97</a:t>
                      </a:r>
                      <a:endParaRPr lang="lv-LV" sz="1400" b="0" i="0" u="none" strike="noStrike">
                        <a:effectLst/>
                        <a:latin typeface="Arial" panose="020B0604020202020204" pitchFamily="34" charset="0"/>
                      </a:endParaRPr>
                    </a:p>
                  </a:txBody>
                  <a:tcPr marL="73570" marR="73570" marT="36785" marB="367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F7E7"/>
                    </a:solidFill>
                  </a:tcPr>
                </a:tc>
                <a:tc>
                  <a:txBody>
                    <a:bodyPr/>
                    <a:lstStyle/>
                    <a:p>
                      <a:pPr algn="ctr" fontAlgn="ctr">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104,6</a:t>
                      </a:r>
                      <a:endParaRPr lang="lv-LV" sz="1400" b="0" i="0" u="none" strike="noStrike">
                        <a:effectLst/>
                        <a:latin typeface="Arial" panose="020B0604020202020204" pitchFamily="34" charset="0"/>
                      </a:endParaRPr>
                    </a:p>
                  </a:txBody>
                  <a:tcPr marL="73570" marR="73570" marT="36785" marB="367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F7E7"/>
                    </a:solidFill>
                  </a:tcPr>
                </a:tc>
                <a:tc>
                  <a:txBody>
                    <a:bodyPr/>
                    <a:lstStyle/>
                    <a:p>
                      <a:pPr algn="ctr" fontAlgn="ctr">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97,1</a:t>
                      </a:r>
                      <a:endParaRPr lang="lv-LV" sz="1400" b="0" i="0" u="none" strike="noStrike">
                        <a:effectLst/>
                        <a:latin typeface="Arial" panose="020B0604020202020204" pitchFamily="34" charset="0"/>
                      </a:endParaRPr>
                    </a:p>
                  </a:txBody>
                  <a:tcPr marL="73570" marR="73570" marT="36785" marB="367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FF"/>
                    </a:solidFill>
                  </a:tcPr>
                </a:tc>
                <a:tc>
                  <a:txBody>
                    <a:bodyPr/>
                    <a:lstStyle/>
                    <a:p>
                      <a:pPr algn="ctr" fontAlgn="ctr">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101,9</a:t>
                      </a:r>
                      <a:endParaRPr lang="lv-LV" sz="1400" b="0" i="0" u="none" strike="noStrike">
                        <a:effectLst/>
                        <a:latin typeface="Arial" panose="020B0604020202020204" pitchFamily="34" charset="0"/>
                      </a:endParaRPr>
                    </a:p>
                  </a:txBody>
                  <a:tcPr marL="73570" marR="73570" marT="36785" marB="367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FF"/>
                    </a:solidFill>
                  </a:tcPr>
                </a:tc>
                <a:tc>
                  <a:txBody>
                    <a:bodyPr/>
                    <a:lstStyle/>
                    <a:p>
                      <a:pPr algn="ctr" fontAlgn="ctr">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107,0</a:t>
                      </a:r>
                      <a:endParaRPr lang="lv-LV" sz="1400" b="0" i="0" u="none" strike="noStrike">
                        <a:effectLst/>
                        <a:latin typeface="Arial" panose="020B0604020202020204" pitchFamily="34" charset="0"/>
                      </a:endParaRPr>
                    </a:p>
                  </a:txBody>
                  <a:tcPr marL="73570" marR="73570" marT="36785" marB="367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FF"/>
                    </a:solidFill>
                  </a:tcPr>
                </a:tc>
                <a:extLst>
                  <a:ext uri="{0D108BD9-81ED-4DB2-BD59-A6C34878D82A}">
                    <a16:rowId xmlns:a16="http://schemas.microsoft.com/office/drawing/2014/main" val="2921248959"/>
                  </a:ext>
                </a:extLst>
              </a:tr>
              <a:tr h="348230">
                <a:tc>
                  <a:txBody>
                    <a:bodyPr/>
                    <a:lstStyle/>
                    <a:p>
                      <a:pPr algn="l" fontAlgn="t">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Karsējamā tabaka </a:t>
                      </a:r>
                      <a:endParaRPr lang="lv-LV" sz="1400" b="0" i="0" u="none" strike="noStrike">
                        <a:effectLst/>
                        <a:latin typeface="Arial" panose="020B0604020202020204" pitchFamily="34" charset="0"/>
                      </a:endParaRPr>
                    </a:p>
                    <a:p>
                      <a:pPr algn="l" fontAlgn="t">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(par 1000g)</a:t>
                      </a:r>
                      <a:endParaRPr lang="lv-LV" sz="1400" b="0" i="0" u="none" strike="noStrike">
                        <a:effectLst/>
                        <a:latin typeface="Arial" panose="020B0604020202020204" pitchFamily="34" charset="0"/>
                      </a:endParaRPr>
                    </a:p>
                  </a:txBody>
                  <a:tcPr marL="73570" marR="73570" marT="36785" marB="367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A"/>
                    </a:solidFill>
                  </a:tcPr>
                </a:tc>
                <a:tc>
                  <a:txBody>
                    <a:bodyPr/>
                    <a:lstStyle/>
                    <a:p>
                      <a:pPr algn="ctr" fontAlgn="ctr">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160</a:t>
                      </a:r>
                      <a:endParaRPr lang="lv-LV" sz="1400" b="0" i="0" u="none" strike="noStrike">
                        <a:effectLst/>
                        <a:latin typeface="Arial" panose="020B0604020202020204" pitchFamily="34" charset="0"/>
                      </a:endParaRPr>
                    </a:p>
                  </a:txBody>
                  <a:tcPr marL="73570" marR="73570" marT="36785" marB="367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A"/>
                    </a:solidFill>
                  </a:tcPr>
                </a:tc>
                <a:tc>
                  <a:txBody>
                    <a:bodyPr/>
                    <a:lstStyle/>
                    <a:p>
                      <a:pPr algn="ctr" fontAlgn="ctr">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207</a:t>
                      </a:r>
                      <a:endParaRPr lang="lv-LV" sz="1400" b="0" i="0" u="none" strike="noStrike">
                        <a:effectLst/>
                        <a:latin typeface="Arial" panose="020B0604020202020204" pitchFamily="34" charset="0"/>
                      </a:endParaRPr>
                    </a:p>
                  </a:txBody>
                  <a:tcPr marL="73570" marR="73570" marT="36785" marB="367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A"/>
                    </a:solidFill>
                  </a:tcPr>
                </a:tc>
                <a:tc>
                  <a:txBody>
                    <a:bodyPr/>
                    <a:lstStyle/>
                    <a:p>
                      <a:pPr algn="ctr" fontAlgn="ctr">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218</a:t>
                      </a:r>
                      <a:endParaRPr lang="lv-LV" sz="1400" b="0" i="0" u="none" strike="noStrike">
                        <a:effectLst/>
                        <a:latin typeface="Arial" panose="020B0604020202020204" pitchFamily="34" charset="0"/>
                      </a:endParaRPr>
                    </a:p>
                  </a:txBody>
                  <a:tcPr marL="73570" marR="73570" marT="36785" marB="367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A"/>
                    </a:solidFill>
                  </a:tcPr>
                </a:tc>
                <a:tc>
                  <a:txBody>
                    <a:bodyPr/>
                    <a:lstStyle/>
                    <a:p>
                      <a:pPr algn="ctr" fontAlgn="ctr">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113,2</a:t>
                      </a:r>
                      <a:endParaRPr lang="lv-LV" sz="1400" b="0" i="0" u="none" strike="noStrike">
                        <a:effectLst/>
                        <a:latin typeface="Arial" panose="020B0604020202020204" pitchFamily="34" charset="0"/>
                      </a:endParaRPr>
                    </a:p>
                  </a:txBody>
                  <a:tcPr marL="73570" marR="73570" marT="36785" marB="367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F7E7"/>
                    </a:solidFill>
                  </a:tcPr>
                </a:tc>
                <a:tc>
                  <a:txBody>
                    <a:bodyPr/>
                    <a:lstStyle/>
                    <a:p>
                      <a:pPr algn="ctr" fontAlgn="ctr">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45,6 </a:t>
                      </a:r>
                      <a:endParaRPr lang="lv-LV" sz="1400" b="0" i="0" u="none" strike="noStrike">
                        <a:effectLst/>
                        <a:latin typeface="Arial" panose="020B0604020202020204" pitchFamily="34" charset="0"/>
                      </a:endParaRPr>
                    </a:p>
                    <a:p>
                      <a:pPr algn="ctr" fontAlgn="ctr">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par 1000 gab.</a:t>
                      </a:r>
                      <a:endParaRPr lang="lv-LV" sz="1400" b="0" i="0" u="none" strike="noStrike">
                        <a:effectLst/>
                        <a:latin typeface="Arial" panose="020B0604020202020204" pitchFamily="34" charset="0"/>
                      </a:endParaRPr>
                    </a:p>
                  </a:txBody>
                  <a:tcPr marL="73570" marR="73570" marT="36785" marB="367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F7E7"/>
                    </a:solidFill>
                  </a:tcPr>
                </a:tc>
                <a:tc>
                  <a:txBody>
                    <a:bodyPr/>
                    <a:lstStyle/>
                    <a:p>
                      <a:pPr algn="ctr" fontAlgn="ctr">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60,2</a:t>
                      </a:r>
                      <a:endParaRPr lang="lv-LV" sz="1400" b="0" i="0" u="none" strike="noStrike">
                        <a:effectLst/>
                        <a:latin typeface="Arial" panose="020B0604020202020204" pitchFamily="34" charset="0"/>
                      </a:endParaRPr>
                    </a:p>
                  </a:txBody>
                  <a:tcPr marL="73570" marR="73570" marT="36785" marB="367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F7E7"/>
                    </a:solidFill>
                  </a:tcPr>
                </a:tc>
                <a:tc>
                  <a:txBody>
                    <a:bodyPr/>
                    <a:lstStyle/>
                    <a:p>
                      <a:pPr algn="ctr" fontAlgn="ctr">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97,1</a:t>
                      </a:r>
                      <a:endParaRPr lang="lv-LV" sz="1400" b="0" i="0" u="none" strike="noStrike">
                        <a:effectLst/>
                        <a:latin typeface="Arial" panose="020B0604020202020204" pitchFamily="34" charset="0"/>
                      </a:endParaRPr>
                    </a:p>
                  </a:txBody>
                  <a:tcPr marL="73570" marR="73570" marT="36785" marB="367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FF"/>
                    </a:solidFill>
                  </a:tcPr>
                </a:tc>
                <a:tc>
                  <a:txBody>
                    <a:bodyPr/>
                    <a:lstStyle/>
                    <a:p>
                      <a:pPr algn="ctr" fontAlgn="ctr">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101,9</a:t>
                      </a:r>
                      <a:endParaRPr lang="lv-LV" sz="1400" b="0" i="0" u="none" strike="noStrike">
                        <a:effectLst/>
                        <a:latin typeface="Arial" panose="020B0604020202020204" pitchFamily="34" charset="0"/>
                      </a:endParaRPr>
                    </a:p>
                  </a:txBody>
                  <a:tcPr marL="73570" marR="73570" marT="36785" marB="367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FF"/>
                    </a:solidFill>
                  </a:tcPr>
                </a:tc>
                <a:tc>
                  <a:txBody>
                    <a:bodyPr/>
                    <a:lstStyle/>
                    <a:p>
                      <a:pPr algn="ctr" fontAlgn="ctr">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107,0</a:t>
                      </a:r>
                      <a:endParaRPr lang="lv-LV" sz="1400" b="0" i="0" u="none" strike="noStrike">
                        <a:effectLst/>
                        <a:latin typeface="Arial" panose="020B0604020202020204" pitchFamily="34" charset="0"/>
                      </a:endParaRPr>
                    </a:p>
                  </a:txBody>
                  <a:tcPr marL="73570" marR="73570" marT="36785" marB="367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FF"/>
                    </a:solidFill>
                  </a:tcPr>
                </a:tc>
                <a:extLst>
                  <a:ext uri="{0D108BD9-81ED-4DB2-BD59-A6C34878D82A}">
                    <a16:rowId xmlns:a16="http://schemas.microsoft.com/office/drawing/2014/main" val="3778639974"/>
                  </a:ext>
                </a:extLst>
              </a:tr>
              <a:tr h="593463">
                <a:tc>
                  <a:txBody>
                    <a:bodyPr/>
                    <a:lstStyle/>
                    <a:p>
                      <a:pPr algn="l" fontAlgn="t">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E-šķidrumi </a:t>
                      </a:r>
                      <a:endParaRPr lang="lv-LV" sz="1400" b="0" i="0" u="none" strike="noStrike">
                        <a:effectLst/>
                        <a:latin typeface="Arial" panose="020B0604020202020204" pitchFamily="34" charset="0"/>
                      </a:endParaRPr>
                    </a:p>
                    <a:p>
                      <a:pPr algn="l" fontAlgn="t">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un to sagatavošanas sastāvdaļas </a:t>
                      </a:r>
                      <a:endParaRPr lang="lv-LV" sz="1400" b="0" i="0" u="none" strike="noStrike">
                        <a:effectLst/>
                        <a:latin typeface="Arial" panose="020B0604020202020204" pitchFamily="34" charset="0"/>
                      </a:endParaRPr>
                    </a:p>
                    <a:p>
                      <a:pPr algn="l" fontAlgn="t">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(par 1ml)</a:t>
                      </a:r>
                      <a:endParaRPr lang="lv-LV" sz="1400" b="0" i="0" u="none" strike="noStrike">
                        <a:effectLst/>
                        <a:latin typeface="Arial" panose="020B0604020202020204" pitchFamily="34" charset="0"/>
                      </a:endParaRPr>
                    </a:p>
                  </a:txBody>
                  <a:tcPr marL="73570" marR="73570" marT="36785" marB="367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CD2"/>
                    </a:solidFill>
                  </a:tcPr>
                </a:tc>
                <a:tc>
                  <a:txBody>
                    <a:bodyPr/>
                    <a:lstStyle/>
                    <a:p>
                      <a:pPr algn="ctr" fontAlgn="ctr">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0,12</a:t>
                      </a:r>
                      <a:endParaRPr lang="lv-LV" sz="1400" b="0" i="0" u="none" strike="noStrike">
                        <a:effectLst/>
                        <a:latin typeface="Arial" panose="020B0604020202020204" pitchFamily="34" charset="0"/>
                      </a:endParaRPr>
                    </a:p>
                  </a:txBody>
                  <a:tcPr marL="73570" marR="73570" marT="36785" marB="367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CD2"/>
                    </a:solidFill>
                  </a:tcPr>
                </a:tc>
                <a:tc>
                  <a:txBody>
                    <a:bodyPr/>
                    <a:lstStyle/>
                    <a:p>
                      <a:pPr algn="ctr" fontAlgn="ctr">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0,16</a:t>
                      </a:r>
                      <a:endParaRPr lang="lv-LV" sz="1400" b="0" i="0" u="none" strike="noStrike">
                        <a:effectLst/>
                        <a:latin typeface="Arial" panose="020B0604020202020204" pitchFamily="34" charset="0"/>
                      </a:endParaRPr>
                    </a:p>
                  </a:txBody>
                  <a:tcPr marL="73570" marR="73570" marT="36785" marB="367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CD2"/>
                    </a:solidFill>
                  </a:tcPr>
                </a:tc>
                <a:tc>
                  <a:txBody>
                    <a:bodyPr/>
                    <a:lstStyle/>
                    <a:p>
                      <a:pPr algn="ctr" fontAlgn="ctr">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0,20</a:t>
                      </a:r>
                      <a:endParaRPr lang="lv-LV" sz="1400" b="0" i="0" u="none" strike="noStrike">
                        <a:effectLst/>
                        <a:latin typeface="Arial" panose="020B0604020202020204" pitchFamily="34" charset="0"/>
                      </a:endParaRPr>
                    </a:p>
                  </a:txBody>
                  <a:tcPr marL="73570" marR="73570" marT="36785" marB="367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CD2"/>
                    </a:solidFill>
                  </a:tcPr>
                </a:tc>
                <a:tc>
                  <a:txBody>
                    <a:bodyPr/>
                    <a:lstStyle/>
                    <a:p>
                      <a:pPr algn="ctr" fontAlgn="ctr">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0,12</a:t>
                      </a:r>
                      <a:endParaRPr lang="lv-LV" sz="1400" b="0" i="0" u="none" strike="noStrike">
                        <a:effectLst/>
                        <a:latin typeface="Arial" panose="020B0604020202020204" pitchFamily="34" charset="0"/>
                      </a:endParaRPr>
                    </a:p>
                  </a:txBody>
                  <a:tcPr marL="73570" marR="73570" marT="36785" marB="367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F7E7"/>
                    </a:solidFill>
                  </a:tcPr>
                </a:tc>
                <a:tc>
                  <a:txBody>
                    <a:bodyPr/>
                    <a:lstStyle/>
                    <a:p>
                      <a:pPr algn="ctr" fontAlgn="ctr">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0,15</a:t>
                      </a:r>
                      <a:endParaRPr lang="lv-LV" sz="1400" b="0" i="0" u="none" strike="noStrike">
                        <a:effectLst/>
                        <a:latin typeface="Arial" panose="020B0604020202020204" pitchFamily="34" charset="0"/>
                      </a:endParaRPr>
                    </a:p>
                  </a:txBody>
                  <a:tcPr marL="73570" marR="73570" marT="36785" marB="367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F7E7"/>
                    </a:solidFill>
                  </a:tcPr>
                </a:tc>
                <a:tc>
                  <a:txBody>
                    <a:bodyPr/>
                    <a:lstStyle/>
                    <a:p>
                      <a:pPr algn="ctr" fontAlgn="ctr">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0,19</a:t>
                      </a:r>
                      <a:endParaRPr lang="lv-LV" sz="1400" b="0" i="0" u="none" strike="noStrike">
                        <a:effectLst/>
                        <a:latin typeface="Arial" panose="020B0604020202020204" pitchFamily="34" charset="0"/>
                      </a:endParaRPr>
                    </a:p>
                  </a:txBody>
                  <a:tcPr marL="73570" marR="73570" marT="36785" marB="367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F7E7"/>
                    </a:solidFill>
                  </a:tcPr>
                </a:tc>
                <a:tc gridSpan="2">
                  <a:txBody>
                    <a:bodyPr/>
                    <a:lstStyle/>
                    <a:p>
                      <a:pPr algn="ctr" fontAlgn="ctr">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*01.04.2021.-31.12.2022. netiek aplikti ar akcīzes nodokli</a:t>
                      </a:r>
                      <a:endParaRPr lang="lv-LV" sz="1400" b="0" i="0" u="none" strike="noStrike">
                        <a:effectLst/>
                        <a:latin typeface="Arial" panose="020B0604020202020204" pitchFamily="34" charset="0"/>
                      </a:endParaRPr>
                    </a:p>
                  </a:txBody>
                  <a:tcPr marL="73570" marR="73570" marT="36785" marB="367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FF"/>
                    </a:solidFill>
                  </a:tcPr>
                </a:tc>
                <a:tc hMerge="1">
                  <a:txBody>
                    <a:bodyPr/>
                    <a:lstStyle/>
                    <a:p>
                      <a:endParaRPr lang="lv-LV"/>
                    </a:p>
                  </a:txBody>
                  <a:tcPr/>
                </a:tc>
                <a:tc>
                  <a:txBody>
                    <a:bodyPr/>
                    <a:lstStyle/>
                    <a:p>
                      <a:pPr algn="ctr" fontAlgn="ctr">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0,20</a:t>
                      </a:r>
                      <a:endParaRPr lang="lv-LV" sz="1400" b="0" i="0" u="none" strike="noStrike">
                        <a:effectLst/>
                        <a:latin typeface="Arial" panose="020B0604020202020204" pitchFamily="34" charset="0"/>
                      </a:endParaRPr>
                    </a:p>
                  </a:txBody>
                  <a:tcPr marL="73570" marR="73570" marT="36785" marB="367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FF"/>
                    </a:solidFill>
                  </a:tcPr>
                </a:tc>
                <a:extLst>
                  <a:ext uri="{0D108BD9-81ED-4DB2-BD59-A6C34878D82A}">
                    <a16:rowId xmlns:a16="http://schemas.microsoft.com/office/drawing/2014/main" val="1125769462"/>
                  </a:ext>
                </a:extLst>
              </a:tr>
              <a:tr h="225614">
                <a:tc rowSpan="2">
                  <a:txBody>
                    <a:bodyPr/>
                    <a:lstStyle/>
                    <a:p>
                      <a:pPr algn="l" fontAlgn="t">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Tabakas aizstājējprodukti </a:t>
                      </a:r>
                      <a:endParaRPr lang="lv-LV" sz="1400" b="0" i="0" u="none" strike="noStrike">
                        <a:effectLst/>
                        <a:latin typeface="Arial" panose="020B0604020202020204" pitchFamily="34" charset="0"/>
                      </a:endParaRPr>
                    </a:p>
                    <a:p>
                      <a:pPr algn="l" fontAlgn="t">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(par 1000g)</a:t>
                      </a:r>
                      <a:endParaRPr lang="lv-LV" sz="1400" b="0" i="0" u="none" strike="noStrike">
                        <a:effectLst/>
                        <a:latin typeface="Arial" panose="020B0604020202020204" pitchFamily="34" charset="0"/>
                      </a:endParaRPr>
                    </a:p>
                  </a:txBody>
                  <a:tcPr marL="73570" marR="73570" marT="36785" marB="367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A"/>
                    </a:solidFill>
                  </a:tcPr>
                </a:tc>
                <a:tc rowSpan="2">
                  <a:txBody>
                    <a:bodyPr/>
                    <a:lstStyle/>
                    <a:p>
                      <a:pPr algn="ctr" fontAlgn="ctr">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80</a:t>
                      </a:r>
                      <a:endParaRPr lang="lv-LV" sz="1400" b="0" i="0" u="none" strike="noStrike">
                        <a:effectLst/>
                        <a:latin typeface="Arial" panose="020B0604020202020204" pitchFamily="34" charset="0"/>
                      </a:endParaRPr>
                    </a:p>
                  </a:txBody>
                  <a:tcPr marL="73570" marR="73570" marT="36785" marB="367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A"/>
                    </a:solidFill>
                  </a:tcPr>
                </a:tc>
                <a:tc rowSpan="2">
                  <a:txBody>
                    <a:bodyPr/>
                    <a:lstStyle/>
                    <a:p>
                      <a:pPr algn="ctr" fontAlgn="ctr">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100</a:t>
                      </a:r>
                      <a:endParaRPr lang="lv-LV" sz="1400" b="0" i="0" u="none" strike="noStrike">
                        <a:effectLst/>
                        <a:latin typeface="Arial" panose="020B0604020202020204" pitchFamily="34" charset="0"/>
                      </a:endParaRPr>
                    </a:p>
                  </a:txBody>
                  <a:tcPr marL="73570" marR="73570" marT="36785" marB="367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A"/>
                    </a:solidFill>
                  </a:tcPr>
                </a:tc>
                <a:tc rowSpan="2">
                  <a:txBody>
                    <a:bodyPr/>
                    <a:lstStyle/>
                    <a:p>
                      <a:pPr algn="ctr" fontAlgn="ctr">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120</a:t>
                      </a:r>
                      <a:endParaRPr lang="lv-LV" sz="1400" b="0" i="0" u="none" strike="noStrike">
                        <a:effectLst/>
                        <a:latin typeface="Arial" panose="020B0604020202020204" pitchFamily="34" charset="0"/>
                      </a:endParaRPr>
                    </a:p>
                  </a:txBody>
                  <a:tcPr marL="73570" marR="73570" marT="36785" marB="367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A"/>
                    </a:solidFill>
                  </a:tcPr>
                </a:tc>
                <a:tc rowSpan="2">
                  <a:txBody>
                    <a:bodyPr/>
                    <a:lstStyle/>
                    <a:p>
                      <a:pPr algn="ctr" fontAlgn="ctr">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a:t>
                      </a:r>
                      <a:endParaRPr lang="lv-LV" sz="1400" b="0" i="0" u="none" strike="noStrike">
                        <a:effectLst/>
                        <a:latin typeface="Arial" panose="020B0604020202020204" pitchFamily="34" charset="0"/>
                      </a:endParaRPr>
                    </a:p>
                  </a:txBody>
                  <a:tcPr marL="73570" marR="73570" marT="36785" marB="367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F7E7"/>
                    </a:solidFill>
                  </a:tcPr>
                </a:tc>
                <a:tc rowSpan="2">
                  <a:txBody>
                    <a:bodyPr/>
                    <a:lstStyle/>
                    <a:p>
                      <a:pPr algn="ctr" fontAlgn="ctr">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a:t>
                      </a:r>
                      <a:endParaRPr lang="lv-LV" sz="1400" b="0" i="0" u="none" strike="noStrike">
                        <a:effectLst/>
                        <a:latin typeface="Arial" panose="020B0604020202020204" pitchFamily="34" charset="0"/>
                      </a:endParaRPr>
                    </a:p>
                  </a:txBody>
                  <a:tcPr marL="73570" marR="73570" marT="36785" marB="367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F7E7"/>
                    </a:solidFill>
                  </a:tcPr>
                </a:tc>
                <a:tc rowSpan="2">
                  <a:txBody>
                    <a:bodyPr/>
                    <a:lstStyle/>
                    <a:p>
                      <a:pPr algn="ctr" fontAlgn="ctr">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a:t>
                      </a:r>
                      <a:endParaRPr lang="lv-LV" sz="1400" b="0" i="0" u="none" strike="noStrike">
                        <a:effectLst/>
                        <a:latin typeface="Arial" panose="020B0604020202020204" pitchFamily="34" charset="0"/>
                      </a:endParaRPr>
                    </a:p>
                  </a:txBody>
                  <a:tcPr marL="73570" marR="73570" marT="36785" marB="367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F7E7"/>
                    </a:solidFill>
                  </a:tcPr>
                </a:tc>
                <a:tc>
                  <a:txBody>
                    <a:bodyPr/>
                    <a:lstStyle/>
                    <a:p>
                      <a:pPr algn="ctr" fontAlgn="ctr">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97,10 (cietie)</a:t>
                      </a:r>
                      <a:endParaRPr lang="lv-LV" sz="1400" b="0" i="0" u="none" strike="noStrike">
                        <a:effectLst/>
                        <a:latin typeface="Arial" panose="020B0604020202020204" pitchFamily="34" charset="0"/>
                      </a:endParaRPr>
                    </a:p>
                  </a:txBody>
                  <a:tcPr marL="73570" marR="73570" marT="36785" marB="367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FF"/>
                    </a:solidFill>
                  </a:tcPr>
                </a:tc>
                <a:tc>
                  <a:txBody>
                    <a:bodyPr/>
                    <a:lstStyle/>
                    <a:p>
                      <a:pPr algn="ctr" fontAlgn="ctr">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101,9 (cietie)</a:t>
                      </a:r>
                      <a:endParaRPr lang="lv-LV" sz="1400" b="0" i="0" u="none" strike="noStrike">
                        <a:effectLst/>
                        <a:latin typeface="Arial" panose="020B0604020202020204" pitchFamily="34" charset="0"/>
                      </a:endParaRPr>
                    </a:p>
                  </a:txBody>
                  <a:tcPr marL="73570" marR="73570" marT="36785" marB="367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FF"/>
                    </a:solidFill>
                  </a:tcPr>
                </a:tc>
                <a:tc>
                  <a:txBody>
                    <a:bodyPr/>
                    <a:lstStyle/>
                    <a:p>
                      <a:pPr algn="ctr" fontAlgn="ctr">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107 (cietie)</a:t>
                      </a:r>
                      <a:endParaRPr lang="lv-LV" sz="1400" b="0" i="0" u="none" strike="noStrike">
                        <a:effectLst/>
                        <a:latin typeface="Arial" panose="020B0604020202020204" pitchFamily="34" charset="0"/>
                      </a:endParaRPr>
                    </a:p>
                  </a:txBody>
                  <a:tcPr marL="73570" marR="73570" marT="36785" marB="367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FF"/>
                    </a:solidFill>
                  </a:tcPr>
                </a:tc>
                <a:extLst>
                  <a:ext uri="{0D108BD9-81ED-4DB2-BD59-A6C34878D82A}">
                    <a16:rowId xmlns:a16="http://schemas.microsoft.com/office/drawing/2014/main" val="1614276642"/>
                  </a:ext>
                </a:extLst>
              </a:tr>
              <a:tr h="225614">
                <a:tc v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tc gridSpan="3">
                  <a:txBody>
                    <a:bodyPr/>
                    <a:lstStyle/>
                    <a:p>
                      <a:pPr algn="ctr" fontAlgn="ctr">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0,2 par gramu (citi alternatīvie)</a:t>
                      </a:r>
                      <a:endParaRPr lang="lv-LV" sz="1400" b="0" i="0" u="none" strike="noStrike">
                        <a:effectLst/>
                        <a:latin typeface="Arial" panose="020B0604020202020204" pitchFamily="34" charset="0"/>
                      </a:endParaRPr>
                    </a:p>
                  </a:txBody>
                  <a:tcPr marL="73570" marR="73570" marT="36785" marB="367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FF"/>
                    </a:solidFill>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2040039135"/>
                  </a:ext>
                </a:extLst>
              </a:tr>
              <a:tr h="348230">
                <a:tc>
                  <a:txBody>
                    <a:bodyPr/>
                    <a:lstStyle/>
                    <a:p>
                      <a:pPr algn="l" fontAlgn="t">
                        <a:spcBef>
                          <a:spcPts val="0"/>
                        </a:spcBef>
                        <a:spcAft>
                          <a:spcPts val="0"/>
                        </a:spcAft>
                      </a:pPr>
                      <a:endParaRPr lang="lv-LV" sz="1400" b="0" i="0" u="none" strike="noStrike">
                        <a:effectLst/>
                        <a:latin typeface="Arial" panose="020B0604020202020204" pitchFamily="34" charset="0"/>
                      </a:endParaRPr>
                    </a:p>
                  </a:txBody>
                  <a:tcPr marL="73570" marR="73570" marT="36785" marB="367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5A3FF"/>
                    </a:solidFill>
                  </a:tcPr>
                </a:tc>
                <a:tc>
                  <a:txBody>
                    <a:bodyPr/>
                    <a:lstStyle/>
                    <a:p>
                      <a:pPr algn="ctr" fontAlgn="ctr">
                        <a:spcBef>
                          <a:spcPts val="0"/>
                        </a:spcBef>
                        <a:spcAft>
                          <a:spcPts val="0"/>
                        </a:spcAft>
                      </a:pPr>
                      <a:r>
                        <a:rPr lang="lv-LV" sz="800" b="1" i="0" u="none" strike="noStrike">
                          <a:solidFill>
                            <a:srgbClr val="FFFFFF"/>
                          </a:solidFill>
                          <a:effectLst/>
                          <a:latin typeface="Verdana" panose="020B0604030504040204" pitchFamily="34" charset="0"/>
                          <a:ea typeface="Calibri" panose="020F0502020204030204" pitchFamily="34" charset="0"/>
                        </a:rPr>
                        <a:t>No 01.03.2021.</a:t>
                      </a:r>
                      <a:endParaRPr lang="lv-LV" sz="1400" b="0" i="0" u="none" strike="noStrike">
                        <a:effectLst/>
                        <a:latin typeface="Arial" panose="020B0604020202020204" pitchFamily="34" charset="0"/>
                      </a:endParaRPr>
                    </a:p>
                  </a:txBody>
                  <a:tcPr marL="73570" marR="73570" marT="36785" marB="367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5A3FF"/>
                    </a:solidFill>
                  </a:tcPr>
                </a:tc>
                <a:tc>
                  <a:txBody>
                    <a:bodyPr/>
                    <a:lstStyle/>
                    <a:p>
                      <a:pPr algn="l" fontAlgn="ctr">
                        <a:spcBef>
                          <a:spcPts val="0"/>
                        </a:spcBef>
                        <a:spcAft>
                          <a:spcPts val="0"/>
                        </a:spcAft>
                      </a:pPr>
                      <a:endParaRPr lang="lv-LV" sz="1400" b="0" i="0" u="none" strike="noStrike">
                        <a:effectLst/>
                        <a:latin typeface="Arial" panose="020B0604020202020204" pitchFamily="34" charset="0"/>
                      </a:endParaRPr>
                    </a:p>
                  </a:txBody>
                  <a:tcPr marL="73570" marR="73570" marT="36785" marB="367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algn="l" fontAlgn="ctr">
                        <a:spcBef>
                          <a:spcPts val="0"/>
                        </a:spcBef>
                        <a:spcAft>
                          <a:spcPts val="0"/>
                        </a:spcAft>
                      </a:pPr>
                      <a:endParaRPr lang="lv-LV" sz="1400" b="0" i="0" u="none" strike="noStrike">
                        <a:effectLst/>
                        <a:latin typeface="Arial" panose="020B0604020202020204" pitchFamily="34" charset="0"/>
                      </a:endParaRPr>
                    </a:p>
                  </a:txBody>
                  <a:tcPr marL="73570" marR="73570" marT="36785" marB="367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gridSpan="2">
                  <a:txBody>
                    <a:bodyPr/>
                    <a:lstStyle/>
                    <a:p>
                      <a:pPr algn="l" fontAlgn="ctr">
                        <a:spcBef>
                          <a:spcPts val="0"/>
                        </a:spcBef>
                        <a:spcAft>
                          <a:spcPts val="0"/>
                        </a:spcAft>
                      </a:pPr>
                      <a:endParaRPr lang="lv-LV" sz="1400" b="0" i="0" u="none" strike="noStrike">
                        <a:effectLst/>
                        <a:latin typeface="Arial" panose="020B0604020202020204" pitchFamily="34" charset="0"/>
                      </a:endParaRPr>
                    </a:p>
                  </a:txBody>
                  <a:tcPr marL="73570" marR="73570" marT="36785" marB="367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F7E7"/>
                    </a:solidFill>
                  </a:tcPr>
                </a:tc>
                <a:tc hMerge="1">
                  <a:txBody>
                    <a:bodyPr/>
                    <a:lstStyle/>
                    <a:p>
                      <a:endParaRPr lang="lv-LV"/>
                    </a:p>
                  </a:txBody>
                  <a:tcPr/>
                </a:tc>
                <a:tc>
                  <a:txBody>
                    <a:bodyPr/>
                    <a:lstStyle/>
                    <a:p>
                      <a:pPr algn="l" fontAlgn="ctr">
                        <a:spcBef>
                          <a:spcPts val="0"/>
                        </a:spcBef>
                        <a:spcAft>
                          <a:spcPts val="0"/>
                        </a:spcAft>
                      </a:pPr>
                      <a:endParaRPr lang="lv-LV" sz="1400" b="0" i="0" u="none" strike="noStrike">
                        <a:effectLst/>
                        <a:latin typeface="Arial" panose="020B0604020202020204" pitchFamily="34" charset="0"/>
                      </a:endParaRPr>
                    </a:p>
                  </a:txBody>
                  <a:tcPr marL="73570" marR="73570" marT="36785" marB="367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F7E7"/>
                    </a:solidFill>
                  </a:tcPr>
                </a:tc>
                <a:tc gridSpan="3">
                  <a:txBody>
                    <a:bodyPr/>
                    <a:lstStyle/>
                    <a:p>
                      <a:pPr algn="l" fontAlgn="ctr">
                        <a:spcBef>
                          <a:spcPts val="0"/>
                        </a:spcBef>
                        <a:spcAft>
                          <a:spcPts val="0"/>
                        </a:spcAft>
                      </a:pPr>
                      <a:endParaRPr lang="lv-LV" sz="1400" b="0" i="0" u="none" strike="noStrike">
                        <a:effectLst/>
                        <a:latin typeface="Arial" panose="020B0604020202020204" pitchFamily="34" charset="0"/>
                      </a:endParaRPr>
                    </a:p>
                  </a:txBody>
                  <a:tcPr marL="73570" marR="73570" marT="36785" marB="367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FF"/>
                    </a:solidFill>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3421707698"/>
                  </a:ext>
                </a:extLst>
              </a:tr>
              <a:tr h="348230">
                <a:tc>
                  <a:txBody>
                    <a:bodyPr/>
                    <a:lstStyle/>
                    <a:p>
                      <a:pPr algn="l" fontAlgn="ctr">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Cigaretes </a:t>
                      </a:r>
                      <a:endParaRPr lang="lv-LV" sz="1400" b="0" i="0" u="none" strike="noStrike">
                        <a:effectLst/>
                        <a:latin typeface="Arial" panose="020B0604020202020204" pitchFamily="34" charset="0"/>
                      </a:endParaRPr>
                    </a:p>
                    <a:p>
                      <a:pPr algn="l" fontAlgn="ctr">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(min. likme par 1000gab.)</a:t>
                      </a:r>
                      <a:endParaRPr lang="lv-LV" sz="1400" b="0" i="0" u="none" strike="noStrike">
                        <a:effectLst/>
                        <a:latin typeface="Arial" panose="020B0604020202020204" pitchFamily="34" charset="0"/>
                      </a:endParaRPr>
                    </a:p>
                  </a:txBody>
                  <a:tcPr marL="73570" marR="73570" marT="36785" marB="367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tc>
                  <a:txBody>
                    <a:bodyPr/>
                    <a:lstStyle/>
                    <a:p>
                      <a:pPr algn="ctr" fontAlgn="ctr">
                        <a:spcBef>
                          <a:spcPts val="0"/>
                        </a:spcBef>
                        <a:spcAft>
                          <a:spcPts val="0"/>
                        </a:spcAft>
                      </a:pPr>
                      <a:r>
                        <a:rPr lang="lv-LV" sz="800" b="0" i="0" u="none" strike="noStrike" dirty="0">
                          <a:solidFill>
                            <a:srgbClr val="001933"/>
                          </a:solidFill>
                          <a:effectLst/>
                          <a:latin typeface="Verdana" panose="020B0604030504040204" pitchFamily="34" charset="0"/>
                          <a:ea typeface="Calibri" panose="020F0502020204030204" pitchFamily="34" charset="0"/>
                        </a:rPr>
                        <a:t>121,4</a:t>
                      </a:r>
                      <a:endParaRPr lang="lv-LV" sz="1400" b="0" i="0" u="none" strike="noStrike" dirty="0">
                        <a:effectLst/>
                        <a:latin typeface="Arial" panose="020B0604020202020204" pitchFamily="34" charset="0"/>
                      </a:endParaRPr>
                    </a:p>
                  </a:txBody>
                  <a:tcPr marL="73570" marR="73570" marT="36785" marB="367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tc>
                  <a:txBody>
                    <a:bodyPr/>
                    <a:lstStyle/>
                    <a:p>
                      <a:pPr algn="ctr" fontAlgn="ctr">
                        <a:spcBef>
                          <a:spcPts val="0"/>
                        </a:spcBef>
                        <a:spcAft>
                          <a:spcPts val="0"/>
                        </a:spcAft>
                      </a:pPr>
                      <a:r>
                        <a:rPr lang="lv-LV" sz="800" b="0" i="0" u="none" strike="noStrike" dirty="0">
                          <a:solidFill>
                            <a:srgbClr val="001933"/>
                          </a:solidFill>
                          <a:effectLst/>
                          <a:latin typeface="Verdana" panose="020B0604030504040204" pitchFamily="34" charset="0"/>
                          <a:ea typeface="Calibri" panose="020F0502020204030204" pitchFamily="34" charset="0"/>
                        </a:rPr>
                        <a:t>128,4</a:t>
                      </a:r>
                      <a:endParaRPr lang="lv-LV" sz="1400" b="0" i="0" u="none" strike="noStrike" dirty="0">
                        <a:effectLst/>
                        <a:latin typeface="Arial" panose="020B0604020202020204" pitchFamily="34" charset="0"/>
                      </a:endParaRPr>
                    </a:p>
                  </a:txBody>
                  <a:tcPr marL="73570" marR="73570" marT="36785" marB="367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tc>
                  <a:txBody>
                    <a:bodyPr/>
                    <a:lstStyle/>
                    <a:p>
                      <a:pPr algn="ctr" fontAlgn="ctr">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135,90</a:t>
                      </a:r>
                      <a:endParaRPr lang="lv-LV" sz="1400" b="0" i="0" u="none" strike="noStrike">
                        <a:effectLst/>
                        <a:latin typeface="Arial" panose="020B0604020202020204" pitchFamily="34" charset="0"/>
                      </a:endParaRPr>
                    </a:p>
                  </a:txBody>
                  <a:tcPr marL="73570" marR="73570" marT="36785" marB="367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tc>
                  <a:txBody>
                    <a:bodyPr/>
                    <a:lstStyle/>
                    <a:p>
                      <a:pPr algn="ctr" fontAlgn="ctr">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115,5</a:t>
                      </a:r>
                      <a:endParaRPr lang="lv-LV" sz="1400" b="0" i="0" u="none" strike="noStrike">
                        <a:effectLst/>
                        <a:latin typeface="Arial" panose="020B0604020202020204" pitchFamily="34" charset="0"/>
                      </a:endParaRPr>
                    </a:p>
                  </a:txBody>
                  <a:tcPr marL="73570" marR="73570" marT="36785" marB="367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F7E7"/>
                    </a:solidFill>
                  </a:tcPr>
                </a:tc>
                <a:tc>
                  <a:txBody>
                    <a:bodyPr/>
                    <a:lstStyle/>
                    <a:p>
                      <a:pPr algn="ctr" fontAlgn="ctr">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122,5</a:t>
                      </a:r>
                      <a:endParaRPr lang="lv-LV" sz="1400" b="0" i="0" u="none" strike="noStrike">
                        <a:effectLst/>
                        <a:latin typeface="Arial" panose="020B0604020202020204" pitchFamily="34" charset="0"/>
                      </a:endParaRPr>
                    </a:p>
                  </a:txBody>
                  <a:tcPr marL="73570" marR="73570" marT="36785" marB="367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F7E7"/>
                    </a:solidFill>
                  </a:tcPr>
                </a:tc>
                <a:tc>
                  <a:txBody>
                    <a:bodyPr/>
                    <a:lstStyle/>
                    <a:p>
                      <a:pPr algn="ctr" fontAlgn="ctr">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130</a:t>
                      </a:r>
                      <a:endParaRPr lang="lv-LV" sz="1400" b="0" i="0" u="none" strike="noStrike">
                        <a:effectLst/>
                        <a:latin typeface="Arial" panose="020B0604020202020204" pitchFamily="34" charset="0"/>
                      </a:endParaRPr>
                    </a:p>
                  </a:txBody>
                  <a:tcPr marL="73570" marR="73570" marT="36785" marB="367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F7E7"/>
                    </a:solidFill>
                  </a:tcPr>
                </a:tc>
                <a:tc>
                  <a:txBody>
                    <a:bodyPr/>
                    <a:lstStyle/>
                    <a:p>
                      <a:pPr algn="ctr" fontAlgn="ctr">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145,6</a:t>
                      </a:r>
                      <a:endParaRPr lang="lv-LV" sz="1400" b="0" i="0" u="none" strike="noStrike">
                        <a:effectLst/>
                        <a:latin typeface="Arial" panose="020B0604020202020204" pitchFamily="34" charset="0"/>
                      </a:endParaRPr>
                    </a:p>
                  </a:txBody>
                  <a:tcPr marL="73570" marR="73570" marT="36785" marB="367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FF"/>
                    </a:solidFill>
                  </a:tcPr>
                </a:tc>
                <a:tc>
                  <a:txBody>
                    <a:bodyPr/>
                    <a:lstStyle/>
                    <a:p>
                      <a:pPr algn="ctr" fontAlgn="ctr">
                        <a:spcBef>
                          <a:spcPts val="0"/>
                        </a:spcBef>
                        <a:spcAft>
                          <a:spcPts val="0"/>
                        </a:spcAft>
                      </a:pPr>
                      <a:r>
                        <a:rPr lang="lv-LV" sz="800" b="0" i="0" u="none" strike="noStrike">
                          <a:solidFill>
                            <a:srgbClr val="001933"/>
                          </a:solidFill>
                          <a:effectLst/>
                          <a:latin typeface="Verdana" panose="020B0604030504040204" pitchFamily="34" charset="0"/>
                          <a:ea typeface="Calibri" panose="020F0502020204030204" pitchFamily="34" charset="0"/>
                        </a:rPr>
                        <a:t>152,85</a:t>
                      </a:r>
                      <a:endParaRPr lang="lv-LV" sz="1400" b="0" i="0" u="none" strike="noStrike">
                        <a:effectLst/>
                        <a:latin typeface="Arial" panose="020B0604020202020204" pitchFamily="34" charset="0"/>
                      </a:endParaRPr>
                    </a:p>
                  </a:txBody>
                  <a:tcPr marL="73570" marR="73570" marT="36785" marB="367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FF"/>
                    </a:solidFill>
                  </a:tcPr>
                </a:tc>
                <a:tc>
                  <a:txBody>
                    <a:bodyPr/>
                    <a:lstStyle/>
                    <a:p>
                      <a:pPr algn="ctr" fontAlgn="ctr">
                        <a:spcBef>
                          <a:spcPts val="0"/>
                        </a:spcBef>
                        <a:spcAft>
                          <a:spcPts val="0"/>
                        </a:spcAft>
                      </a:pPr>
                      <a:r>
                        <a:rPr lang="lv-LV" sz="800" b="0" i="0" u="none" strike="noStrike" dirty="0">
                          <a:solidFill>
                            <a:srgbClr val="001933"/>
                          </a:solidFill>
                          <a:effectLst/>
                          <a:latin typeface="Verdana" panose="020B0604030504040204" pitchFamily="34" charset="0"/>
                          <a:ea typeface="Calibri" panose="020F0502020204030204" pitchFamily="34" charset="0"/>
                        </a:rPr>
                        <a:t>160,50</a:t>
                      </a:r>
                      <a:endParaRPr lang="lv-LV" sz="1400" b="0" i="0" u="none" strike="noStrike" dirty="0">
                        <a:effectLst/>
                        <a:latin typeface="Arial" panose="020B0604020202020204" pitchFamily="34" charset="0"/>
                      </a:endParaRPr>
                    </a:p>
                  </a:txBody>
                  <a:tcPr marL="73570" marR="73570" marT="36785" marB="367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FF"/>
                    </a:solidFill>
                  </a:tcPr>
                </a:tc>
                <a:extLst>
                  <a:ext uri="{0D108BD9-81ED-4DB2-BD59-A6C34878D82A}">
                    <a16:rowId xmlns:a16="http://schemas.microsoft.com/office/drawing/2014/main" val="1370253045"/>
                  </a:ext>
                </a:extLst>
              </a:tr>
            </a:tbl>
          </a:graphicData>
        </a:graphic>
      </p:graphicFrame>
    </p:spTree>
    <p:extLst>
      <p:ext uri="{BB962C8B-B14F-4D97-AF65-F5344CB8AC3E}">
        <p14:creationId xmlns:p14="http://schemas.microsoft.com/office/powerpoint/2010/main" val="2168768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266557" y="361506"/>
            <a:ext cx="10515600" cy="1325563"/>
          </a:xfrm>
        </p:spPr>
        <p:txBody>
          <a:bodyPr/>
          <a:lstStyle/>
          <a:p>
            <a:r>
              <a:rPr lang="lv-LV" sz="2000" dirty="0"/>
              <a:t>Akcīzes nodokļa likmju izmaiņas Latvijā – Tabakas izstrādājumi</a:t>
            </a:r>
            <a:r>
              <a:rPr lang="lv-LV" sz="2000" dirty="0">
                <a:solidFill>
                  <a:srgbClr val="002060"/>
                </a:solidFill>
              </a:rPr>
              <a:t>, to aizstājējprodukti un e-šķidrumi</a:t>
            </a:r>
            <a:br>
              <a:rPr lang="lv-LV" dirty="0">
                <a:solidFill>
                  <a:schemeClr val="accent2">
                    <a:lumMod val="75000"/>
                  </a:schemeClr>
                </a:solidFill>
              </a:rPr>
            </a:br>
            <a:endParaRPr lang="lv-LV" sz="1400" dirty="0">
              <a:solidFill>
                <a:schemeClr val="accent2">
                  <a:lumMod val="75000"/>
                </a:schemeClr>
              </a:solidFill>
            </a:endParaRPr>
          </a:p>
        </p:txBody>
      </p:sp>
      <p:graphicFrame>
        <p:nvGraphicFramePr>
          <p:cNvPr id="10" name="Table 9">
            <a:extLst>
              <a:ext uri="{FF2B5EF4-FFF2-40B4-BE49-F238E27FC236}">
                <a16:creationId xmlns:a16="http://schemas.microsoft.com/office/drawing/2014/main" id="{3B596D64-EC24-4973-9E51-1CC6684C5A7D}"/>
              </a:ext>
            </a:extLst>
          </p:cNvPr>
          <p:cNvGraphicFramePr>
            <a:graphicFrameLocks noGrp="1"/>
          </p:cNvGraphicFramePr>
          <p:nvPr>
            <p:extLst>
              <p:ext uri="{D42A27DB-BD31-4B8C-83A1-F6EECF244321}">
                <p14:modId xmlns:p14="http://schemas.microsoft.com/office/powerpoint/2010/main" val="1864345924"/>
              </p:ext>
            </p:extLst>
          </p:nvPr>
        </p:nvGraphicFramePr>
        <p:xfrm>
          <a:off x="422099" y="1385334"/>
          <a:ext cx="9880849" cy="5153578"/>
        </p:xfrm>
        <a:graphic>
          <a:graphicData uri="http://schemas.openxmlformats.org/drawingml/2006/table">
            <a:tbl>
              <a:tblPr firstRow="1" bandRow="1">
                <a:tableStyleId>{5C22544A-7EE6-4342-B048-85BDC9FD1C3A}</a:tableStyleId>
              </a:tblPr>
              <a:tblGrid>
                <a:gridCol w="2257839">
                  <a:extLst>
                    <a:ext uri="{9D8B030D-6E8A-4147-A177-3AD203B41FA5}">
                      <a16:colId xmlns:a16="http://schemas.microsoft.com/office/drawing/2014/main" val="2236857363"/>
                    </a:ext>
                  </a:extLst>
                </a:gridCol>
                <a:gridCol w="1927856">
                  <a:extLst>
                    <a:ext uri="{9D8B030D-6E8A-4147-A177-3AD203B41FA5}">
                      <a16:colId xmlns:a16="http://schemas.microsoft.com/office/drawing/2014/main" val="658719947"/>
                    </a:ext>
                  </a:extLst>
                </a:gridCol>
                <a:gridCol w="1971174">
                  <a:extLst>
                    <a:ext uri="{9D8B030D-6E8A-4147-A177-3AD203B41FA5}">
                      <a16:colId xmlns:a16="http://schemas.microsoft.com/office/drawing/2014/main" val="2605910038"/>
                    </a:ext>
                  </a:extLst>
                </a:gridCol>
                <a:gridCol w="1550617">
                  <a:extLst>
                    <a:ext uri="{9D8B030D-6E8A-4147-A177-3AD203B41FA5}">
                      <a16:colId xmlns:a16="http://schemas.microsoft.com/office/drawing/2014/main" val="3333374466"/>
                    </a:ext>
                  </a:extLst>
                </a:gridCol>
                <a:gridCol w="2173363">
                  <a:extLst>
                    <a:ext uri="{9D8B030D-6E8A-4147-A177-3AD203B41FA5}">
                      <a16:colId xmlns:a16="http://schemas.microsoft.com/office/drawing/2014/main" val="4191387826"/>
                    </a:ext>
                  </a:extLst>
                </a:gridCol>
              </a:tblGrid>
              <a:tr h="571481">
                <a:tc>
                  <a:txBody>
                    <a:bodyPr/>
                    <a:lstStyle/>
                    <a:p>
                      <a:pPr algn="ctr"/>
                      <a:r>
                        <a:rPr lang="lv-LV" sz="1400" b="0" i="1" dirty="0"/>
                        <a:t>Akcīzes preču veids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400" dirty="0"/>
                        <a:t>No 01.01.2021.</a:t>
                      </a:r>
                    </a:p>
                    <a:p>
                      <a:pPr marL="0" marR="0" lvl="0" indent="0" algn="ctr" defTabSz="914400" rtl="0" eaLnBrk="1" fontAlgn="auto" latinLnBrk="0" hangingPunct="1">
                        <a:lnSpc>
                          <a:spcPct val="100000"/>
                        </a:lnSpc>
                        <a:spcBef>
                          <a:spcPts val="0"/>
                        </a:spcBef>
                        <a:spcAft>
                          <a:spcPts val="0"/>
                        </a:spcAft>
                        <a:buClrTx/>
                        <a:buSzTx/>
                        <a:buFontTx/>
                        <a:buNone/>
                        <a:tabLst/>
                        <a:defRPr/>
                      </a:pPr>
                      <a:r>
                        <a:rPr lang="lv-LV" sz="1400" b="0" i="1" dirty="0"/>
                        <a:t>EUR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400" dirty="0"/>
                        <a:t>No 01.01.2022.</a:t>
                      </a:r>
                    </a:p>
                    <a:p>
                      <a:pPr marL="0" marR="0" lvl="0" indent="0" algn="ctr" defTabSz="914400" rtl="0" eaLnBrk="1" fontAlgn="auto" latinLnBrk="0" hangingPunct="1">
                        <a:lnSpc>
                          <a:spcPct val="100000"/>
                        </a:lnSpc>
                        <a:spcBef>
                          <a:spcPts val="0"/>
                        </a:spcBef>
                        <a:spcAft>
                          <a:spcPts val="0"/>
                        </a:spcAft>
                        <a:buClrTx/>
                        <a:buSzTx/>
                        <a:buFontTx/>
                        <a:buNone/>
                        <a:tabLst/>
                        <a:defRPr/>
                      </a:pPr>
                      <a:r>
                        <a:rPr lang="lv-LV" sz="1400" b="0" i="1" dirty="0"/>
                        <a:t>EUR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400" b="1" i="0" dirty="0"/>
                        <a:t>Izmaiņas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400" b="1" i="0" dirty="0"/>
                        <a:t>No 01.01.2023.</a:t>
                      </a:r>
                      <a:r>
                        <a:rPr lang="lv-LV" sz="1400" b="0" i="0" dirty="0"/>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lv-LV" sz="1400" b="0" i="1" dirty="0"/>
                        <a:t>EUR</a:t>
                      </a:r>
                    </a:p>
                  </a:txBody>
                  <a:tcPr anchor="ctr"/>
                </a:tc>
                <a:extLst>
                  <a:ext uri="{0D108BD9-81ED-4DB2-BD59-A6C34878D82A}">
                    <a16:rowId xmlns:a16="http://schemas.microsoft.com/office/drawing/2014/main" val="2289473693"/>
                  </a:ext>
                </a:extLst>
              </a:tr>
              <a:tr h="483996">
                <a:tc>
                  <a:txBody>
                    <a:bodyPr/>
                    <a:lstStyle/>
                    <a:p>
                      <a:pPr algn="l"/>
                      <a:r>
                        <a:rPr lang="lv-LV" sz="1400" dirty="0"/>
                        <a:t>Cigāri un cigarillas</a:t>
                      </a:r>
                    </a:p>
                    <a:p>
                      <a:pPr algn="l"/>
                      <a:r>
                        <a:rPr lang="lv-LV" sz="1400" dirty="0"/>
                        <a:t>(par 1000g)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400" dirty="0"/>
                        <a:t>104,7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400" dirty="0"/>
                        <a:t>115,2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400" dirty="0"/>
                        <a:t>+10%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400" dirty="0"/>
                        <a:t>126,70</a:t>
                      </a:r>
                    </a:p>
                  </a:txBody>
                  <a:tcPr anchor="ctr"/>
                </a:tc>
                <a:extLst>
                  <a:ext uri="{0D108BD9-81ED-4DB2-BD59-A6C34878D82A}">
                    <a16:rowId xmlns:a16="http://schemas.microsoft.com/office/drawing/2014/main" val="3800736433"/>
                  </a:ext>
                </a:extLst>
              </a:tr>
              <a:tr h="683288">
                <a:tc>
                  <a:txBody>
                    <a:bodyPr/>
                    <a:lstStyle/>
                    <a:p>
                      <a:pPr algn="l"/>
                      <a:r>
                        <a:rPr lang="lv-LV" sz="1400" dirty="0"/>
                        <a:t>Smēķējamā tabaka, </a:t>
                      </a:r>
                    </a:p>
                    <a:p>
                      <a:pPr algn="l"/>
                      <a:r>
                        <a:rPr lang="lv-LV" sz="1400" dirty="0"/>
                        <a:t>tabakas lapas </a:t>
                      </a:r>
                    </a:p>
                    <a:p>
                      <a:pPr algn="l"/>
                      <a:r>
                        <a:rPr lang="lv-LV" sz="1400" dirty="0"/>
                        <a:t>(par 1000g)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400" dirty="0"/>
                        <a:t>80,25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400" dirty="0"/>
                        <a:t>85,9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400" dirty="0"/>
                        <a:t>+7%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400" dirty="0"/>
                        <a:t>91,9</a:t>
                      </a:r>
                    </a:p>
                  </a:txBody>
                  <a:tcPr anchor="ctr"/>
                </a:tc>
                <a:extLst>
                  <a:ext uri="{0D108BD9-81ED-4DB2-BD59-A6C34878D82A}">
                    <a16:rowId xmlns:a16="http://schemas.microsoft.com/office/drawing/2014/main" val="1981133051"/>
                  </a:ext>
                </a:extLst>
              </a:tr>
              <a:tr h="483996">
                <a:tc>
                  <a:txBody>
                    <a:bodyPr/>
                    <a:lstStyle/>
                    <a:p>
                      <a:pPr algn="l"/>
                      <a:r>
                        <a:rPr lang="lv-LV" sz="1400" dirty="0"/>
                        <a:t>Karsējamā tabaka </a:t>
                      </a:r>
                    </a:p>
                    <a:p>
                      <a:pPr algn="l"/>
                      <a:r>
                        <a:rPr lang="lv-LV" sz="1400" dirty="0"/>
                        <a:t>(par 1000g)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400" dirty="0"/>
                        <a:t>160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400" dirty="0"/>
                        <a:t>207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400" dirty="0"/>
                        <a:t>+29%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400" dirty="0"/>
                        <a:t>218</a:t>
                      </a:r>
                    </a:p>
                  </a:txBody>
                  <a:tcPr anchor="ctr"/>
                </a:tc>
                <a:extLst>
                  <a:ext uri="{0D108BD9-81ED-4DB2-BD59-A6C34878D82A}">
                    <a16:rowId xmlns:a16="http://schemas.microsoft.com/office/drawing/2014/main" val="4070078177"/>
                  </a:ext>
                </a:extLst>
              </a:tr>
              <a:tr h="882580">
                <a:tc>
                  <a:txBody>
                    <a:bodyPr/>
                    <a:lstStyle/>
                    <a:p>
                      <a:pPr algn="l"/>
                      <a:r>
                        <a:rPr lang="lv-LV" sz="1400" dirty="0"/>
                        <a:t>E-šķidrumi </a:t>
                      </a:r>
                    </a:p>
                    <a:p>
                      <a:pPr algn="l"/>
                      <a:r>
                        <a:rPr lang="lv-LV" sz="1400" dirty="0"/>
                        <a:t>un to sagatavošanas sastāvdaļas </a:t>
                      </a:r>
                    </a:p>
                    <a:p>
                      <a:pPr algn="l"/>
                      <a:r>
                        <a:rPr lang="lv-LV" sz="1400" dirty="0"/>
                        <a:t>(par 1ml)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400" dirty="0"/>
                        <a:t>0,12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400" dirty="0"/>
                        <a:t>0,16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400" dirty="0"/>
                        <a:t>+33%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400" dirty="0"/>
                        <a:t>0,20</a:t>
                      </a:r>
                    </a:p>
                  </a:txBody>
                  <a:tcPr anchor="ctr"/>
                </a:tc>
                <a:extLst>
                  <a:ext uri="{0D108BD9-81ED-4DB2-BD59-A6C34878D82A}">
                    <a16:rowId xmlns:a16="http://schemas.microsoft.com/office/drawing/2014/main" val="2678956049"/>
                  </a:ext>
                </a:extLst>
              </a:tr>
              <a:tr h="683288">
                <a:tc>
                  <a:txBody>
                    <a:bodyPr/>
                    <a:lstStyle/>
                    <a:p>
                      <a:pPr algn="l"/>
                      <a:r>
                        <a:rPr lang="lv-LV" sz="1400" dirty="0"/>
                        <a:t>Tabakas aizstājējprodukti </a:t>
                      </a:r>
                    </a:p>
                    <a:p>
                      <a:pPr algn="l"/>
                      <a:r>
                        <a:rPr lang="lv-LV" sz="1400" dirty="0"/>
                        <a:t>(par 1000g)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400" dirty="0"/>
                        <a:t>80</a:t>
                      </a:r>
                    </a:p>
                  </a:txBody>
                  <a:tcPr anchor="ctr"/>
                </a:tc>
                <a:tc>
                  <a:txBody>
                    <a:bodyPr/>
                    <a:lstStyle/>
                    <a:p>
                      <a:pPr algn="ctr"/>
                      <a:r>
                        <a:rPr lang="lv-LV" sz="1400" dirty="0"/>
                        <a:t>100</a:t>
                      </a:r>
                    </a:p>
                  </a:txBody>
                  <a:tcPr anchor="ctr"/>
                </a:tc>
                <a:tc>
                  <a:txBody>
                    <a:bodyPr/>
                    <a:lstStyle/>
                    <a:p>
                      <a:pPr algn="ctr"/>
                      <a:r>
                        <a:rPr lang="lv-LV" sz="1400" dirty="0"/>
                        <a:t>+25%</a:t>
                      </a:r>
                    </a:p>
                  </a:txBody>
                  <a:tcPr anchor="ctr"/>
                </a:tc>
                <a:tc>
                  <a:txBody>
                    <a:bodyPr/>
                    <a:lstStyle/>
                    <a:p>
                      <a:pPr algn="ctr"/>
                      <a:r>
                        <a:rPr lang="lv-LV" sz="1400" dirty="0"/>
                        <a:t>120</a:t>
                      </a:r>
                    </a:p>
                  </a:txBody>
                  <a:tcPr anchor="ctr"/>
                </a:tc>
                <a:extLst>
                  <a:ext uri="{0D108BD9-81ED-4DB2-BD59-A6C34878D82A}">
                    <a16:rowId xmlns:a16="http://schemas.microsoft.com/office/drawing/2014/main" val="1848205936"/>
                  </a:ext>
                </a:extLst>
              </a:tr>
              <a:tr h="406337">
                <a:tc>
                  <a:txBody>
                    <a:bodyPr/>
                    <a:lstStyle/>
                    <a:p>
                      <a:pPr marL="0" algn="ctr" defTabSz="914400" rtl="0" eaLnBrk="1" latinLnBrk="0" hangingPunct="1"/>
                      <a:endParaRPr lang="lv-LV" sz="1400" b="1" kern="1200" dirty="0">
                        <a:solidFill>
                          <a:schemeClr val="lt1"/>
                        </a:solidFill>
                        <a:latin typeface="+mn-lt"/>
                        <a:ea typeface="+mn-ea"/>
                        <a:cs typeface="+mn-cs"/>
                      </a:endParaRP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400" b="1" kern="1200" dirty="0">
                          <a:solidFill>
                            <a:schemeClr val="lt1"/>
                          </a:solidFill>
                          <a:latin typeface="+mn-lt"/>
                          <a:ea typeface="+mn-ea"/>
                          <a:cs typeface="+mn-cs"/>
                        </a:rPr>
                        <a:t> No 01.03.2021.</a:t>
                      </a:r>
                    </a:p>
                  </a:txBody>
                  <a:tcPr anchor="ct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lv-LV" sz="1400" b="1" kern="1200" dirty="0">
                        <a:solidFill>
                          <a:schemeClr val="lt1"/>
                        </a:solidFill>
                        <a:latin typeface="+mn-lt"/>
                        <a:ea typeface="+mn-ea"/>
                        <a:cs typeface="+mn-cs"/>
                      </a:endParaRPr>
                    </a:p>
                  </a:txBody>
                  <a:tcPr anchor="ct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lv-LV" sz="1400" b="1" kern="1200" dirty="0">
                        <a:solidFill>
                          <a:schemeClr val="lt1"/>
                        </a:solidFill>
                        <a:latin typeface="+mn-lt"/>
                        <a:ea typeface="+mn-ea"/>
                        <a:cs typeface="+mn-cs"/>
                      </a:endParaRPr>
                    </a:p>
                  </a:txBody>
                  <a:tcPr anchor="ct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lv-LV" sz="1400" b="1" kern="1200" dirty="0">
                        <a:solidFill>
                          <a:schemeClr val="lt1"/>
                        </a:solidFill>
                        <a:latin typeface="+mn-lt"/>
                        <a:ea typeface="+mn-ea"/>
                        <a:cs typeface="+mn-cs"/>
                      </a:endParaRPr>
                    </a:p>
                  </a:txBody>
                  <a:tcPr anchor="ctr">
                    <a:solidFill>
                      <a:schemeClr val="accent6">
                        <a:lumMod val="40000"/>
                        <a:lumOff val="60000"/>
                      </a:schemeClr>
                    </a:solidFill>
                  </a:tcPr>
                </a:tc>
                <a:extLst>
                  <a:ext uri="{0D108BD9-81ED-4DB2-BD59-A6C34878D82A}">
                    <a16:rowId xmlns:a16="http://schemas.microsoft.com/office/drawing/2014/main" val="2397648619"/>
                  </a:ext>
                </a:extLst>
              </a:tr>
              <a:tr h="683288">
                <a:tc>
                  <a:txBody>
                    <a:bodyPr/>
                    <a:lstStyle/>
                    <a:p>
                      <a:pPr marL="0" algn="l" defTabSz="914400" rtl="0" eaLnBrk="1" latinLnBrk="0" hangingPunct="1"/>
                      <a:r>
                        <a:rPr lang="lv-LV" sz="1400" kern="1200" dirty="0">
                          <a:solidFill>
                            <a:schemeClr val="dk1"/>
                          </a:solidFill>
                          <a:latin typeface="+mn-lt"/>
                          <a:ea typeface="+mn-ea"/>
                          <a:cs typeface="+mn-cs"/>
                        </a:rPr>
                        <a:t>Cigaretes </a:t>
                      </a:r>
                    </a:p>
                    <a:p>
                      <a:pPr marL="0" algn="l" defTabSz="914400" rtl="0" eaLnBrk="1" latinLnBrk="0" hangingPunct="1"/>
                      <a:r>
                        <a:rPr lang="lv-LV" sz="1400" kern="1200" dirty="0">
                          <a:solidFill>
                            <a:schemeClr val="dk1"/>
                          </a:solidFill>
                          <a:latin typeface="+mn-lt"/>
                          <a:ea typeface="+mn-ea"/>
                          <a:cs typeface="+mn-cs"/>
                        </a:rPr>
                        <a:t>(min. likme par 1000gab.)</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400" kern="1200" dirty="0">
                          <a:solidFill>
                            <a:schemeClr val="dk1"/>
                          </a:solidFill>
                          <a:latin typeface="+mn-lt"/>
                          <a:ea typeface="+mn-ea"/>
                          <a:cs typeface="+mn-cs"/>
                        </a:rPr>
                        <a:t>121,4</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400" kern="1200" dirty="0">
                          <a:solidFill>
                            <a:schemeClr val="dk1"/>
                          </a:solidFill>
                          <a:latin typeface="+mn-lt"/>
                          <a:ea typeface="+mn-ea"/>
                          <a:cs typeface="+mn-cs"/>
                        </a:rPr>
                        <a:t>128,4</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400" kern="1200" dirty="0">
                          <a:solidFill>
                            <a:schemeClr val="dk1"/>
                          </a:solidFill>
                          <a:latin typeface="+mn-lt"/>
                          <a:ea typeface="+mn-ea"/>
                          <a:cs typeface="+mn-cs"/>
                        </a:rPr>
                        <a:t>+5,8%</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400" kern="1200" dirty="0">
                          <a:solidFill>
                            <a:schemeClr val="dk1"/>
                          </a:solidFill>
                          <a:latin typeface="+mn-lt"/>
                          <a:ea typeface="+mn-ea"/>
                          <a:cs typeface="+mn-cs"/>
                        </a:rPr>
                        <a:t>135,90</a:t>
                      </a:r>
                    </a:p>
                  </a:txBody>
                  <a:tcPr anchor="ctr">
                    <a:solidFill>
                      <a:schemeClr val="bg2"/>
                    </a:solidFill>
                  </a:tcPr>
                </a:tc>
                <a:extLst>
                  <a:ext uri="{0D108BD9-81ED-4DB2-BD59-A6C34878D82A}">
                    <a16:rowId xmlns:a16="http://schemas.microsoft.com/office/drawing/2014/main" val="3990384800"/>
                  </a:ext>
                </a:extLst>
              </a:tr>
            </a:tbl>
          </a:graphicData>
        </a:graphic>
      </p:graphicFrame>
      <p:sp>
        <p:nvSpPr>
          <p:cNvPr id="2" name="Slide Number Placeholder 1">
            <a:extLst>
              <a:ext uri="{FF2B5EF4-FFF2-40B4-BE49-F238E27FC236}">
                <a16:creationId xmlns:a16="http://schemas.microsoft.com/office/drawing/2014/main" id="{0D4B1341-6328-4D29-9B50-63397D4D0802}"/>
              </a:ext>
            </a:extLst>
          </p:cNvPr>
          <p:cNvSpPr>
            <a:spLocks noGrp="1"/>
          </p:cNvSpPr>
          <p:nvPr>
            <p:ph type="sldNum" sz="quarter" idx="12"/>
          </p:nvPr>
        </p:nvSpPr>
        <p:spPr/>
        <p:txBody>
          <a:bodyPr/>
          <a:lstStyle/>
          <a:p>
            <a:fld id="{7509A935-DFD3-462C-ABE8-08048DC21CC9}" type="slidenum">
              <a:rPr lang="lv-LV" smtClean="0"/>
              <a:t>26</a:t>
            </a:fld>
            <a:endParaRPr lang="lv-LV"/>
          </a:p>
        </p:txBody>
      </p:sp>
    </p:spTree>
    <p:extLst>
      <p:ext uri="{BB962C8B-B14F-4D97-AF65-F5344CB8AC3E}">
        <p14:creationId xmlns:p14="http://schemas.microsoft.com/office/powerpoint/2010/main" val="188923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269300" y="212858"/>
            <a:ext cx="10515600" cy="1325563"/>
          </a:xfrm>
        </p:spPr>
        <p:txBody>
          <a:bodyPr/>
          <a:lstStyle/>
          <a:p>
            <a:r>
              <a:rPr lang="lv-LV" dirty="0"/>
              <a:t>Akcīzes nodokļa likmju izmaiņas Latvijā– </a:t>
            </a:r>
            <a:br>
              <a:rPr lang="lv-LV" dirty="0"/>
            </a:br>
            <a:r>
              <a:rPr lang="lv-LV" dirty="0">
                <a:solidFill>
                  <a:srgbClr val="002060"/>
                </a:solidFill>
              </a:rPr>
              <a:t>Bezalkoholiskie dzērieni </a:t>
            </a:r>
            <a:br>
              <a:rPr lang="lv-LV" dirty="0"/>
            </a:br>
            <a:endParaRPr lang="lv-LV" sz="1400" dirty="0"/>
          </a:p>
        </p:txBody>
      </p:sp>
      <p:sp>
        <p:nvSpPr>
          <p:cNvPr id="2" name="Slide Number Placeholder 1">
            <a:extLst>
              <a:ext uri="{FF2B5EF4-FFF2-40B4-BE49-F238E27FC236}">
                <a16:creationId xmlns:a16="http://schemas.microsoft.com/office/drawing/2014/main" id="{0D4B1341-6328-4D29-9B50-63397D4D0802}"/>
              </a:ext>
            </a:extLst>
          </p:cNvPr>
          <p:cNvSpPr>
            <a:spLocks noGrp="1"/>
          </p:cNvSpPr>
          <p:nvPr>
            <p:ph type="sldNum" sz="quarter" idx="12"/>
          </p:nvPr>
        </p:nvSpPr>
        <p:spPr/>
        <p:txBody>
          <a:bodyPr/>
          <a:lstStyle/>
          <a:p>
            <a:fld id="{7509A935-DFD3-462C-ABE8-08048DC21CC9}" type="slidenum">
              <a:rPr lang="lv-LV" smtClean="0"/>
              <a:t>27</a:t>
            </a:fld>
            <a:endParaRPr lang="lv-LV"/>
          </a:p>
        </p:txBody>
      </p:sp>
      <p:graphicFrame>
        <p:nvGraphicFramePr>
          <p:cNvPr id="6" name="Table 5">
            <a:extLst>
              <a:ext uri="{FF2B5EF4-FFF2-40B4-BE49-F238E27FC236}">
                <a16:creationId xmlns:a16="http://schemas.microsoft.com/office/drawing/2014/main" id="{C9D5FC90-B50F-4984-94C0-A9B94CFDF567}"/>
              </a:ext>
            </a:extLst>
          </p:cNvPr>
          <p:cNvGraphicFramePr>
            <a:graphicFrameLocks noGrp="1"/>
          </p:cNvGraphicFramePr>
          <p:nvPr>
            <p:extLst>
              <p:ext uri="{D42A27DB-BD31-4B8C-83A1-F6EECF244321}">
                <p14:modId xmlns:p14="http://schemas.microsoft.com/office/powerpoint/2010/main" val="3386944332"/>
              </p:ext>
            </p:extLst>
          </p:nvPr>
        </p:nvGraphicFramePr>
        <p:xfrm>
          <a:off x="638344" y="2295021"/>
          <a:ext cx="9189049" cy="3067088"/>
        </p:xfrm>
        <a:graphic>
          <a:graphicData uri="http://schemas.openxmlformats.org/drawingml/2006/table">
            <a:tbl>
              <a:tblPr firstRow="1" bandRow="1">
                <a:tableStyleId>{5C22544A-7EE6-4342-B048-85BDC9FD1C3A}</a:tableStyleId>
              </a:tblPr>
              <a:tblGrid>
                <a:gridCol w="2710746">
                  <a:extLst>
                    <a:ext uri="{9D8B030D-6E8A-4147-A177-3AD203B41FA5}">
                      <a16:colId xmlns:a16="http://schemas.microsoft.com/office/drawing/2014/main" val="2236857363"/>
                    </a:ext>
                  </a:extLst>
                </a:gridCol>
                <a:gridCol w="2502291">
                  <a:extLst>
                    <a:ext uri="{9D8B030D-6E8A-4147-A177-3AD203B41FA5}">
                      <a16:colId xmlns:a16="http://schemas.microsoft.com/office/drawing/2014/main" val="2037777874"/>
                    </a:ext>
                  </a:extLst>
                </a:gridCol>
                <a:gridCol w="1993208">
                  <a:extLst>
                    <a:ext uri="{9D8B030D-6E8A-4147-A177-3AD203B41FA5}">
                      <a16:colId xmlns:a16="http://schemas.microsoft.com/office/drawing/2014/main" val="658719947"/>
                    </a:ext>
                  </a:extLst>
                </a:gridCol>
                <a:gridCol w="1982804">
                  <a:extLst>
                    <a:ext uri="{9D8B030D-6E8A-4147-A177-3AD203B41FA5}">
                      <a16:colId xmlns:a16="http://schemas.microsoft.com/office/drawing/2014/main" val="996437160"/>
                    </a:ext>
                  </a:extLst>
                </a:gridCol>
              </a:tblGrid>
              <a:tr h="312552">
                <a:tc gridSpan="2">
                  <a:txBody>
                    <a:bodyPr/>
                    <a:lstStyle/>
                    <a:p>
                      <a:r>
                        <a:rPr lang="lv-LV" b="0" i="1" dirty="0"/>
                        <a:t>Akcīzes preču veids</a:t>
                      </a:r>
                    </a:p>
                  </a:txBody>
                  <a:tcPr anchor="ctr"/>
                </a:tc>
                <a:tc hMerge="1">
                  <a:txBody>
                    <a:bodyPr/>
                    <a:lstStyle/>
                    <a:p>
                      <a:pPr algn="ctr"/>
                      <a:endParaRPr lang="lv-LV" dirty="0"/>
                    </a:p>
                  </a:txBody>
                  <a:tcPr anchor="ctr"/>
                </a:tc>
                <a:tc>
                  <a:txBody>
                    <a:bodyPr/>
                    <a:lstStyle/>
                    <a:p>
                      <a:pPr algn="ctr"/>
                      <a:r>
                        <a:rPr lang="lv-LV" dirty="0"/>
                        <a:t>Līdz 31.12.2021. </a:t>
                      </a:r>
                    </a:p>
                    <a:p>
                      <a:pPr algn="ctr"/>
                      <a:r>
                        <a:rPr lang="lv-LV" b="0" i="1" dirty="0"/>
                        <a:t>EUR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dirty="0"/>
                        <a:t>No 01.01.2022.</a:t>
                      </a:r>
                    </a:p>
                    <a:p>
                      <a:pPr marL="0" marR="0" lvl="0" indent="0" algn="ctr" defTabSz="914400" rtl="0" eaLnBrk="1" fontAlgn="auto" latinLnBrk="0" hangingPunct="1">
                        <a:lnSpc>
                          <a:spcPct val="100000"/>
                        </a:lnSpc>
                        <a:spcBef>
                          <a:spcPts val="0"/>
                        </a:spcBef>
                        <a:spcAft>
                          <a:spcPts val="0"/>
                        </a:spcAft>
                        <a:buClrTx/>
                        <a:buSzTx/>
                        <a:buFontTx/>
                        <a:buNone/>
                        <a:tabLst/>
                        <a:defRPr/>
                      </a:pPr>
                      <a:r>
                        <a:rPr lang="lv-LV" b="0" i="1" dirty="0"/>
                        <a:t>EUR</a:t>
                      </a:r>
                    </a:p>
                  </a:txBody>
                  <a:tcPr anchor="ctr"/>
                </a:tc>
                <a:extLst>
                  <a:ext uri="{0D108BD9-81ED-4DB2-BD59-A6C34878D82A}">
                    <a16:rowId xmlns:a16="http://schemas.microsoft.com/office/drawing/2014/main" val="2289473693"/>
                  </a:ext>
                </a:extLst>
              </a:tr>
              <a:tr h="1076344">
                <a:tc rowSpan="2">
                  <a:txBody>
                    <a:bodyPr/>
                    <a:lstStyle/>
                    <a:p>
                      <a:pPr algn="l"/>
                      <a:r>
                        <a:rPr lang="lv-LV" sz="1600" dirty="0"/>
                        <a:t>Bezalkoholiskie dzērieni</a:t>
                      </a:r>
                    </a:p>
                    <a:p>
                      <a:pPr algn="l"/>
                      <a:r>
                        <a:rPr lang="lv-LV" sz="1600" dirty="0"/>
                        <a:t>(par 100 litriem)</a:t>
                      </a:r>
                    </a:p>
                  </a:txBody>
                  <a:tcPr anchor="ctr"/>
                </a:tc>
                <a:tc>
                  <a:txBody>
                    <a:bodyPr/>
                    <a:lstStyle/>
                    <a:p>
                      <a:pPr algn="l"/>
                      <a:r>
                        <a:rPr lang="lv-LV" sz="1400" dirty="0"/>
                        <a:t>ar cukura saturu līdz 8  gramiem (neieskaitot) uz 100 mililitriem </a:t>
                      </a:r>
                    </a:p>
                  </a:txBody>
                  <a:tcPr anchor="ctr">
                    <a:solidFill>
                      <a:schemeClr val="accent2">
                        <a:lumMod val="40000"/>
                        <a:lumOff val="60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600" dirty="0"/>
                        <a:t>7,4</a:t>
                      </a:r>
                    </a:p>
                  </a:txBody>
                  <a:tcPr anchor="ct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600" dirty="0"/>
                        <a:t>7,4</a:t>
                      </a:r>
                    </a:p>
                  </a:txBody>
                  <a:tcPr anchor="ctr">
                    <a:solidFill>
                      <a:schemeClr val="accent3">
                        <a:lumMod val="60000"/>
                        <a:lumOff val="40000"/>
                      </a:schemeClr>
                    </a:solidFill>
                  </a:tcPr>
                </a:tc>
                <a:extLst>
                  <a:ext uri="{0D108BD9-81ED-4DB2-BD59-A6C34878D82A}">
                    <a16:rowId xmlns:a16="http://schemas.microsoft.com/office/drawing/2014/main" val="3800736433"/>
                  </a:ext>
                </a:extLst>
              </a:tr>
              <a:tr h="1076344">
                <a:tc vMerge="1">
                  <a:txBody>
                    <a:bodyPr/>
                    <a:lstStyle/>
                    <a:p>
                      <a:endParaRPr lang="lv-LV"/>
                    </a:p>
                  </a:txBody>
                  <a:tcPr/>
                </a:tc>
                <a:tc>
                  <a:txBody>
                    <a:bodyPr/>
                    <a:lstStyle/>
                    <a:p>
                      <a:pPr algn="l"/>
                      <a:r>
                        <a:rPr lang="lv-LV" sz="1400" dirty="0"/>
                        <a:t>ar cukura saturu no 8  gramiem (ieskaitot) uz 100 mililitriem</a:t>
                      </a:r>
                    </a:p>
                  </a:txBody>
                  <a:tcPr anchor="ctr">
                    <a:solidFill>
                      <a:schemeClr val="accent2">
                        <a:lumMod val="40000"/>
                        <a:lumOff val="60000"/>
                      </a:scheme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lv-LV"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600" dirty="0"/>
                        <a:t>14,0</a:t>
                      </a:r>
                    </a:p>
                  </a:txBody>
                  <a:tcPr anchor="ctr">
                    <a:solidFill>
                      <a:schemeClr val="accent3">
                        <a:lumMod val="60000"/>
                        <a:lumOff val="40000"/>
                      </a:schemeClr>
                    </a:solidFill>
                  </a:tcPr>
                </a:tc>
                <a:extLst>
                  <a:ext uri="{0D108BD9-81ED-4DB2-BD59-A6C34878D82A}">
                    <a16:rowId xmlns:a16="http://schemas.microsoft.com/office/drawing/2014/main" val="1085726918"/>
                  </a:ext>
                </a:extLst>
              </a:tr>
            </a:tbl>
          </a:graphicData>
        </a:graphic>
      </p:graphicFrame>
    </p:spTree>
    <p:extLst>
      <p:ext uri="{BB962C8B-B14F-4D97-AF65-F5344CB8AC3E}">
        <p14:creationId xmlns:p14="http://schemas.microsoft.com/office/powerpoint/2010/main" val="343314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49C94F-EA2F-4318-9AFC-BC55BD444C15}"/>
              </a:ext>
            </a:extLst>
          </p:cNvPr>
          <p:cNvSpPr>
            <a:spLocks noGrp="1"/>
          </p:cNvSpPr>
          <p:nvPr>
            <p:ph type="sldNum" sz="quarter" idx="12"/>
          </p:nvPr>
        </p:nvSpPr>
        <p:spPr/>
        <p:txBody>
          <a:bodyPr/>
          <a:lstStyle/>
          <a:p>
            <a:fld id="{7509A935-DFD3-462C-ABE8-08048DC21CC9}" type="slidenum">
              <a:rPr lang="lv-LV" smtClean="0"/>
              <a:t>28</a:t>
            </a:fld>
            <a:endParaRPr lang="lv-LV"/>
          </a:p>
        </p:txBody>
      </p:sp>
      <p:sp>
        <p:nvSpPr>
          <p:cNvPr id="4" name="TextBox 3">
            <a:extLst>
              <a:ext uri="{FF2B5EF4-FFF2-40B4-BE49-F238E27FC236}">
                <a16:creationId xmlns:a16="http://schemas.microsoft.com/office/drawing/2014/main" id="{2BB9E3EA-7A2B-49E1-8C19-8925337E6893}"/>
              </a:ext>
            </a:extLst>
          </p:cNvPr>
          <p:cNvSpPr txBox="1"/>
          <p:nvPr/>
        </p:nvSpPr>
        <p:spPr>
          <a:xfrm>
            <a:off x="2127380" y="2767280"/>
            <a:ext cx="7549242" cy="1323439"/>
          </a:xfrm>
          <a:prstGeom prst="rect">
            <a:avLst/>
          </a:prstGeom>
          <a:noFill/>
        </p:spPr>
        <p:txBody>
          <a:bodyPr wrap="square">
            <a:spAutoFit/>
          </a:bodyPr>
          <a:lstStyle/>
          <a:p>
            <a:pPr algn="ctr"/>
            <a:r>
              <a:rPr lang="lv-LV" sz="4000" b="1" i="1" dirty="0">
                <a:solidFill>
                  <a:srgbClr val="002060"/>
                </a:solidFill>
                <a:effectLst>
                  <a:outerShdw blurRad="38100" dist="38100" dir="2700000" algn="tl">
                    <a:srgbClr val="000000">
                      <a:alpha val="43137"/>
                    </a:srgbClr>
                  </a:outerShdw>
                </a:effectLst>
                <a:latin typeface="+mj-lt"/>
              </a:rPr>
              <a:t>Izmaiņas normatīvajos aktos</a:t>
            </a:r>
          </a:p>
        </p:txBody>
      </p:sp>
    </p:spTree>
    <p:extLst>
      <p:ext uri="{BB962C8B-B14F-4D97-AF65-F5344CB8AC3E}">
        <p14:creationId xmlns:p14="http://schemas.microsoft.com/office/powerpoint/2010/main" val="548436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A230767-B421-44D1-8A01-E6A7099BF923}"/>
              </a:ext>
            </a:extLst>
          </p:cNvPr>
          <p:cNvSpPr>
            <a:spLocks noGrp="1"/>
          </p:cNvSpPr>
          <p:nvPr>
            <p:ph type="sldNum" sz="quarter" idx="12"/>
          </p:nvPr>
        </p:nvSpPr>
        <p:spPr/>
        <p:txBody>
          <a:bodyPr/>
          <a:lstStyle/>
          <a:p>
            <a:fld id="{7509A935-DFD3-462C-ABE8-08048DC21CC9}" type="slidenum">
              <a:rPr lang="lv-LV" smtClean="0"/>
              <a:t>29</a:t>
            </a:fld>
            <a:endParaRPr lang="lv-LV"/>
          </a:p>
        </p:txBody>
      </p:sp>
      <p:sp>
        <p:nvSpPr>
          <p:cNvPr id="5" name="TextBox 4">
            <a:extLst>
              <a:ext uri="{FF2B5EF4-FFF2-40B4-BE49-F238E27FC236}">
                <a16:creationId xmlns:a16="http://schemas.microsoft.com/office/drawing/2014/main" id="{1D166139-76CD-4646-87A3-7A3A0F773420}"/>
              </a:ext>
            </a:extLst>
          </p:cNvPr>
          <p:cNvSpPr txBox="1"/>
          <p:nvPr/>
        </p:nvSpPr>
        <p:spPr>
          <a:xfrm>
            <a:off x="1039331" y="1787398"/>
            <a:ext cx="9540064" cy="400110"/>
          </a:xfrm>
          <a:prstGeom prst="rect">
            <a:avLst/>
          </a:prstGeom>
          <a:noFill/>
        </p:spPr>
        <p:txBody>
          <a:bodyPr wrap="square">
            <a:spAutoFit/>
          </a:bodyPr>
          <a:lstStyle/>
          <a:p>
            <a:r>
              <a:rPr lang="lv-LV" sz="2000" dirty="0">
                <a:solidFill>
                  <a:srgbClr val="002060"/>
                </a:solidFill>
              </a:rPr>
              <a:t>Izmaiņas akcīzes nodokļa atmaksas kārtībā no 2022.gada 1.janvāra </a:t>
            </a:r>
            <a:endParaRPr lang="lv-LV" sz="2000" dirty="0"/>
          </a:p>
        </p:txBody>
      </p:sp>
      <p:sp>
        <p:nvSpPr>
          <p:cNvPr id="7" name="TextBox 6">
            <a:extLst>
              <a:ext uri="{FF2B5EF4-FFF2-40B4-BE49-F238E27FC236}">
                <a16:creationId xmlns:a16="http://schemas.microsoft.com/office/drawing/2014/main" id="{C2C9D3DF-855F-4130-9254-FE2CA4D0D40F}"/>
              </a:ext>
            </a:extLst>
          </p:cNvPr>
          <p:cNvSpPr txBox="1"/>
          <p:nvPr/>
        </p:nvSpPr>
        <p:spPr>
          <a:xfrm>
            <a:off x="1039330" y="2349484"/>
            <a:ext cx="9540063" cy="2532809"/>
          </a:xfrm>
          <a:prstGeom prst="rect">
            <a:avLst/>
          </a:prstGeom>
          <a:noFill/>
        </p:spPr>
        <p:txBody>
          <a:bodyPr wrap="square">
            <a:spAutoFit/>
          </a:bodyPr>
          <a:lstStyle/>
          <a:p>
            <a:pPr marL="17100" algn="just">
              <a:spcBef>
                <a:spcPts val="600"/>
              </a:spcBef>
              <a:spcAft>
                <a:spcPts val="1200"/>
              </a:spcAft>
            </a:pPr>
            <a:r>
              <a:rPr lang="lv-LV" dirty="0">
                <a:solidFill>
                  <a:srgbClr val="002060"/>
                </a:solidFill>
                <a:effectLst/>
                <a:ea typeface="Calibri" panose="020F0502020204030204" pitchFamily="34" charset="0"/>
                <a:cs typeface="Times New Roman" panose="02020603050405020304" pitchFamily="18" charset="0"/>
              </a:rPr>
              <a:t>MK 11.01.2022. pieņēma noteikumus Nr.9 "Kārtība, kādā par akcīzes precēm samaksāto akcīzes nodokli pārskaita nodokļu parādu segšanai vai turpmākajiem nodokļu maksājumiem vai atmaksā" (spēkā no 14.01.2022.)</a:t>
            </a:r>
          </a:p>
          <a:p>
            <a:pPr lvl="0" algn="just">
              <a:lnSpc>
                <a:spcPct val="107000"/>
              </a:lnSpc>
            </a:pPr>
            <a:r>
              <a:rPr lang="lv-LV" dirty="0">
                <a:solidFill>
                  <a:srgbClr val="002060"/>
                </a:solidFill>
                <a:effectLst/>
                <a:ea typeface="Calibri" panose="020F0502020204030204" pitchFamily="34" charset="0"/>
                <a:cs typeface="Times New Roman" panose="02020603050405020304" pitchFamily="18" charset="0"/>
              </a:rPr>
              <a:t>Noteikumi aizstāj līdz tam spēkā esošos MK 30.03.2010. noteikumus Nr. 310 "Kārtība, kādā par akcīzes precēm samaksāto akcīzes nodokli pārskaita nodokļu parādu segšanai, turpmākajiem akcīzes nodokļa maksājumiem vai citu nodokļu maksājumiem vai atmaksā, un kārtība, kādā veic alkoholisko dzērienu vai tabakas izstrādājumu iznīcināšanu vai pārstrādi" </a:t>
            </a:r>
          </a:p>
        </p:txBody>
      </p:sp>
    </p:spTree>
    <p:extLst>
      <p:ext uri="{BB962C8B-B14F-4D97-AF65-F5344CB8AC3E}">
        <p14:creationId xmlns:p14="http://schemas.microsoft.com/office/powerpoint/2010/main" val="125936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AF3B114-293C-4E1B-B39C-5688E0DB0CDA}"/>
              </a:ext>
            </a:extLst>
          </p:cNvPr>
          <p:cNvSpPr>
            <a:spLocks noGrp="1"/>
          </p:cNvSpPr>
          <p:nvPr>
            <p:ph type="sldNum" sz="quarter" idx="12"/>
          </p:nvPr>
        </p:nvSpPr>
        <p:spPr/>
        <p:txBody>
          <a:bodyPr/>
          <a:lstStyle/>
          <a:p>
            <a:fld id="{7509A935-DFD3-462C-ABE8-08048DC21CC9}" type="slidenum">
              <a:rPr lang="lv-LV" smtClean="0"/>
              <a:t>3</a:t>
            </a:fld>
            <a:endParaRPr lang="lv-LV" dirty="0"/>
          </a:p>
        </p:txBody>
      </p:sp>
      <p:sp>
        <p:nvSpPr>
          <p:cNvPr id="7" name="Content Placeholder 2">
            <a:extLst>
              <a:ext uri="{FF2B5EF4-FFF2-40B4-BE49-F238E27FC236}">
                <a16:creationId xmlns:a16="http://schemas.microsoft.com/office/drawing/2014/main" id="{F247BBC9-BC61-444A-96BF-974C6BA0D60F}"/>
              </a:ext>
            </a:extLst>
          </p:cNvPr>
          <p:cNvSpPr txBox="1">
            <a:spLocks/>
          </p:cNvSpPr>
          <p:nvPr/>
        </p:nvSpPr>
        <p:spPr>
          <a:xfrm>
            <a:off x="643468" y="1782980"/>
            <a:ext cx="4355251" cy="457336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000000"/>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rgbClr val="000000"/>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rgbClr val="000000"/>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rgbClr val="000000"/>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rgbClr val="000000"/>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pPr>
            <a:r>
              <a:rPr lang="lv-LV" altLang="lv-LV" sz="2000" dirty="0">
                <a:solidFill>
                  <a:srgbClr val="002060"/>
                </a:solidFill>
                <a:latin typeface="Times New Roman" panose="02020603050405020304" pitchFamily="18" charset="0"/>
              </a:rPr>
              <a:t>Akcīzes nodokļa ieņēmumi ir būtisks valsts budžeta ieņēmumu avots – ceturtais lielākais VID iekasētais nodoklis. </a:t>
            </a:r>
          </a:p>
          <a:p>
            <a:pPr algn="just">
              <a:spcBef>
                <a:spcPts val="600"/>
              </a:spcBef>
            </a:pPr>
            <a:endParaRPr lang="lv-LV" altLang="lv-LV" sz="2000" b="1" dirty="0">
              <a:solidFill>
                <a:srgbClr val="002060"/>
              </a:solidFill>
              <a:latin typeface="Times New Roman" panose="02020603050405020304" pitchFamily="18" charset="0"/>
            </a:endParaRPr>
          </a:p>
          <a:p>
            <a:pPr algn="just">
              <a:spcBef>
                <a:spcPts val="600"/>
              </a:spcBef>
            </a:pPr>
            <a:r>
              <a:rPr lang="lv-LV" altLang="lv-LV" sz="2000" b="1" dirty="0">
                <a:solidFill>
                  <a:srgbClr val="002060"/>
                </a:solidFill>
                <a:latin typeface="Times New Roman" panose="02020603050405020304" pitchFamily="18" charset="0"/>
              </a:rPr>
              <a:t>2022.gada 5 mēnešos </a:t>
            </a:r>
            <a:r>
              <a:rPr lang="lv-LV" altLang="lv-LV" sz="2000" dirty="0">
                <a:solidFill>
                  <a:srgbClr val="002060"/>
                </a:solidFill>
                <a:latin typeface="Times New Roman" panose="02020603050405020304" pitchFamily="18" charset="0"/>
              </a:rPr>
              <a:t>iekasēti</a:t>
            </a:r>
            <a:r>
              <a:rPr lang="lv-LV" altLang="lv-LV" sz="2000" b="1" dirty="0">
                <a:solidFill>
                  <a:srgbClr val="002060"/>
                </a:solidFill>
                <a:latin typeface="Times New Roman" panose="02020603050405020304" pitchFamily="18" charset="0"/>
              </a:rPr>
              <a:t> 446,5 miljoni </a:t>
            </a:r>
            <a:r>
              <a:rPr lang="lv-LV" altLang="lv-LV" sz="2000" b="1" i="1" dirty="0" err="1">
                <a:solidFill>
                  <a:srgbClr val="002060"/>
                </a:solidFill>
                <a:latin typeface="Times New Roman" panose="02020603050405020304" pitchFamily="18" charset="0"/>
              </a:rPr>
              <a:t>euro</a:t>
            </a:r>
            <a:r>
              <a:rPr lang="lv-LV" altLang="lv-LV" sz="2000" b="1" i="1" dirty="0">
                <a:solidFill>
                  <a:srgbClr val="002060"/>
                </a:solidFill>
                <a:latin typeface="Times New Roman" panose="02020603050405020304" pitchFamily="18" charset="0"/>
              </a:rPr>
              <a:t> </a:t>
            </a:r>
            <a:r>
              <a:rPr lang="lv-LV" altLang="lv-LV" sz="2000" dirty="0">
                <a:solidFill>
                  <a:srgbClr val="002060"/>
                </a:solidFill>
                <a:latin typeface="Times New Roman" panose="02020603050405020304" pitchFamily="18" charset="0"/>
              </a:rPr>
              <a:t>jeb 10% no kopējiem VID administrētajiem nodokļu ieņēmumiem, kas ir par 0,9 milj. mazāk kā plānots un par 28,2 milj. vairāk kā pērn attiecīgajā periodā</a:t>
            </a:r>
            <a:endParaRPr lang="lv-LV" sz="2000" dirty="0">
              <a:solidFill>
                <a:schemeClr val="tx1"/>
              </a:solidFill>
              <a:latin typeface="+mn-lt"/>
              <a:ea typeface="+mn-ea"/>
            </a:endParaRPr>
          </a:p>
          <a:p>
            <a:endParaRPr lang="en-US" sz="2000" dirty="0">
              <a:solidFill>
                <a:schemeClr val="tx1"/>
              </a:solidFill>
              <a:latin typeface="+mn-lt"/>
              <a:ea typeface="+mn-ea"/>
            </a:endParaRPr>
          </a:p>
          <a:p>
            <a:r>
              <a:rPr lang="en-US" sz="2000" dirty="0">
                <a:solidFill>
                  <a:schemeClr val="tx1"/>
                </a:solidFill>
                <a:latin typeface="+mn-lt"/>
                <a:ea typeface="+mn-ea"/>
              </a:rPr>
              <a:t>	</a:t>
            </a:r>
          </a:p>
        </p:txBody>
      </p:sp>
      <p:sp>
        <p:nvSpPr>
          <p:cNvPr id="10" name="Title 4">
            <a:extLst>
              <a:ext uri="{FF2B5EF4-FFF2-40B4-BE49-F238E27FC236}">
                <a16:creationId xmlns:a16="http://schemas.microsoft.com/office/drawing/2014/main" id="{8885C49E-B8A2-47A3-B09B-EEF7EA6A1152}"/>
              </a:ext>
            </a:extLst>
          </p:cNvPr>
          <p:cNvSpPr>
            <a:spLocks noGrp="1"/>
          </p:cNvSpPr>
          <p:nvPr>
            <p:ph type="title"/>
          </p:nvPr>
        </p:nvSpPr>
        <p:spPr>
          <a:xfrm>
            <a:off x="838200" y="365125"/>
            <a:ext cx="10515600" cy="806129"/>
          </a:xfrm>
        </p:spPr>
        <p:txBody>
          <a:bodyPr vert="horz" lIns="91440" tIns="45720" rIns="91440" bIns="45720" rtlCol="0" anchor="ctr">
            <a:normAutofit/>
          </a:bodyPr>
          <a:lstStyle/>
          <a:p>
            <a:r>
              <a:rPr lang="en-US" kern="1200" dirty="0" err="1">
                <a:solidFill>
                  <a:srgbClr val="002060"/>
                </a:solidFill>
                <a:latin typeface="+mj-lt"/>
                <a:ea typeface="+mj-ea"/>
                <a:cs typeface="+mj-cs"/>
              </a:rPr>
              <a:t>Valsts</a:t>
            </a:r>
            <a:r>
              <a:rPr lang="en-US" kern="1200" dirty="0">
                <a:solidFill>
                  <a:srgbClr val="002060"/>
                </a:solidFill>
                <a:latin typeface="+mj-lt"/>
                <a:ea typeface="+mj-ea"/>
                <a:cs typeface="+mj-cs"/>
              </a:rPr>
              <a:t> </a:t>
            </a:r>
            <a:r>
              <a:rPr lang="en-US" kern="1200" dirty="0" err="1">
                <a:solidFill>
                  <a:srgbClr val="002060"/>
                </a:solidFill>
                <a:latin typeface="+mj-lt"/>
                <a:ea typeface="+mj-ea"/>
                <a:cs typeface="+mj-cs"/>
              </a:rPr>
              <a:t>budžeta</a:t>
            </a:r>
            <a:r>
              <a:rPr lang="en-US" kern="1200" dirty="0">
                <a:solidFill>
                  <a:srgbClr val="002060"/>
                </a:solidFill>
                <a:latin typeface="+mj-lt"/>
                <a:ea typeface="+mj-ea"/>
                <a:cs typeface="+mj-cs"/>
              </a:rPr>
              <a:t> </a:t>
            </a:r>
            <a:r>
              <a:rPr lang="en-US" kern="1200" dirty="0" err="1">
                <a:solidFill>
                  <a:srgbClr val="002060"/>
                </a:solidFill>
                <a:latin typeface="+mj-lt"/>
                <a:ea typeface="+mj-ea"/>
                <a:cs typeface="+mj-cs"/>
              </a:rPr>
              <a:t>ieņēmumi</a:t>
            </a:r>
            <a:r>
              <a:rPr lang="lv-LV" kern="1200" dirty="0">
                <a:solidFill>
                  <a:srgbClr val="002060"/>
                </a:solidFill>
                <a:latin typeface="+mj-lt"/>
                <a:ea typeface="+mj-ea"/>
                <a:cs typeface="+mj-cs"/>
              </a:rPr>
              <a:t> </a:t>
            </a:r>
            <a:endParaRPr lang="en-US" b="0" i="1" kern="1200" dirty="0">
              <a:solidFill>
                <a:srgbClr val="002060"/>
              </a:solidFill>
              <a:latin typeface="+mj-lt"/>
              <a:ea typeface="+mj-ea"/>
              <a:cs typeface="+mj-cs"/>
            </a:endParaRPr>
          </a:p>
        </p:txBody>
      </p:sp>
      <p:graphicFrame>
        <p:nvGraphicFramePr>
          <p:cNvPr id="8" name="Chart 7">
            <a:extLst>
              <a:ext uri="{FF2B5EF4-FFF2-40B4-BE49-F238E27FC236}">
                <a16:creationId xmlns:a16="http://schemas.microsoft.com/office/drawing/2014/main" id="{9F5E2CAC-354E-4850-8F75-F0245AFB056D}"/>
              </a:ext>
            </a:extLst>
          </p:cNvPr>
          <p:cNvGraphicFramePr>
            <a:graphicFrameLocks/>
          </p:cNvGraphicFramePr>
          <p:nvPr>
            <p:extLst>
              <p:ext uri="{D42A27DB-BD31-4B8C-83A1-F6EECF244321}">
                <p14:modId xmlns:p14="http://schemas.microsoft.com/office/powerpoint/2010/main" val="2375831212"/>
              </p:ext>
            </p:extLst>
          </p:nvPr>
        </p:nvGraphicFramePr>
        <p:xfrm>
          <a:off x="3590925" y="1909292"/>
          <a:ext cx="8601075" cy="3608170"/>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a:extLst>
              <a:ext uri="{FF2B5EF4-FFF2-40B4-BE49-F238E27FC236}">
                <a16:creationId xmlns:a16="http://schemas.microsoft.com/office/drawing/2014/main" id="{872215DA-E44A-4D30-BB6E-B5125DFF28A6}"/>
              </a:ext>
            </a:extLst>
          </p:cNvPr>
          <p:cNvSpPr txBox="1">
            <a:spLocks/>
          </p:cNvSpPr>
          <p:nvPr/>
        </p:nvSpPr>
        <p:spPr>
          <a:xfrm>
            <a:off x="5370078" y="1491823"/>
            <a:ext cx="6352736" cy="10366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012269"/>
                </a:solidFill>
                <a:latin typeface="Verdana" panose="020B0604030504040204" pitchFamily="34" charset="0"/>
                <a:ea typeface="Verdana" panose="020B0604030504040204" pitchFamily="34" charset="0"/>
                <a:cs typeface="+mj-cs"/>
              </a:defRPr>
            </a:lvl1pPr>
          </a:lstStyle>
          <a:p>
            <a:r>
              <a:rPr lang="lv-LV" altLang="lv-LV" sz="1600" dirty="0">
                <a:solidFill>
                  <a:schemeClr val="accent5">
                    <a:lumMod val="60000"/>
                    <a:lumOff val="40000"/>
                  </a:schemeClr>
                </a:solidFill>
                <a:latin typeface="Palatino Linotype" panose="02040502050505030304" pitchFamily="18" charset="0"/>
              </a:rPr>
              <a:t>VID administrētie nodokļu ieņēmumi 2022.gada 5 mēnešos</a:t>
            </a:r>
          </a:p>
        </p:txBody>
      </p:sp>
    </p:spTree>
    <p:extLst>
      <p:ext uri="{BB962C8B-B14F-4D97-AF65-F5344CB8AC3E}">
        <p14:creationId xmlns:p14="http://schemas.microsoft.com/office/powerpoint/2010/main" val="4304081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AC24AC-E99E-4768-8134-929F9B7BC335}"/>
              </a:ext>
            </a:extLst>
          </p:cNvPr>
          <p:cNvSpPr>
            <a:spLocks noGrp="1"/>
          </p:cNvSpPr>
          <p:nvPr>
            <p:ph type="sldNum" sz="quarter" idx="12"/>
          </p:nvPr>
        </p:nvSpPr>
        <p:spPr/>
        <p:txBody>
          <a:bodyPr/>
          <a:lstStyle/>
          <a:p>
            <a:fld id="{7509A935-DFD3-462C-ABE8-08048DC21CC9}" type="slidenum">
              <a:rPr lang="lv-LV" smtClean="0"/>
              <a:t>30</a:t>
            </a:fld>
            <a:endParaRPr lang="lv-LV"/>
          </a:p>
        </p:txBody>
      </p:sp>
      <p:sp>
        <p:nvSpPr>
          <p:cNvPr id="6" name="TextBox 5">
            <a:extLst>
              <a:ext uri="{FF2B5EF4-FFF2-40B4-BE49-F238E27FC236}">
                <a16:creationId xmlns:a16="http://schemas.microsoft.com/office/drawing/2014/main" id="{5FF303F4-CA24-4338-932E-3702929FAB60}"/>
              </a:ext>
            </a:extLst>
          </p:cNvPr>
          <p:cNvSpPr txBox="1"/>
          <p:nvPr/>
        </p:nvSpPr>
        <p:spPr>
          <a:xfrm>
            <a:off x="1809109" y="2802546"/>
            <a:ext cx="8306656" cy="1938992"/>
          </a:xfrm>
          <a:prstGeom prst="rect">
            <a:avLst/>
          </a:prstGeom>
          <a:noFill/>
        </p:spPr>
        <p:txBody>
          <a:bodyPr wrap="square">
            <a:spAutoFit/>
          </a:bodyPr>
          <a:lstStyle/>
          <a:p>
            <a:pPr algn="ctr"/>
            <a:r>
              <a:rPr lang="lv-LV" sz="4000" b="1" i="1" dirty="0">
                <a:solidFill>
                  <a:srgbClr val="002060"/>
                </a:solidFill>
                <a:effectLst>
                  <a:outerShdw blurRad="38100" dist="38100" dir="2700000" algn="tl">
                    <a:srgbClr val="000000">
                      <a:alpha val="43137"/>
                    </a:srgbClr>
                  </a:outerShdw>
                </a:effectLst>
                <a:latin typeface="+mj-lt"/>
                <a:ea typeface="+mj-ea"/>
                <a:cs typeface="+mj-cs"/>
              </a:rPr>
              <a:t>Akcīzes nodokļa atvieglojumi no 2022.gada 1.jūlija</a:t>
            </a:r>
            <a:endParaRPr lang="lv-LV" sz="4000" b="1" i="1" dirty="0">
              <a:solidFill>
                <a:srgbClr val="00206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6349310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A230767-B421-44D1-8A01-E6A7099BF923}"/>
              </a:ext>
            </a:extLst>
          </p:cNvPr>
          <p:cNvSpPr>
            <a:spLocks noGrp="1"/>
          </p:cNvSpPr>
          <p:nvPr>
            <p:ph type="sldNum" sz="quarter" idx="12"/>
          </p:nvPr>
        </p:nvSpPr>
        <p:spPr/>
        <p:txBody>
          <a:bodyPr/>
          <a:lstStyle/>
          <a:p>
            <a:fld id="{7509A935-DFD3-462C-ABE8-08048DC21CC9}" type="slidenum">
              <a:rPr lang="lv-LV" smtClean="0"/>
              <a:t>31</a:t>
            </a:fld>
            <a:endParaRPr lang="lv-LV"/>
          </a:p>
        </p:txBody>
      </p:sp>
      <p:sp>
        <p:nvSpPr>
          <p:cNvPr id="5" name="TextBox 4">
            <a:extLst>
              <a:ext uri="{FF2B5EF4-FFF2-40B4-BE49-F238E27FC236}">
                <a16:creationId xmlns:a16="http://schemas.microsoft.com/office/drawing/2014/main" id="{1D166139-76CD-4646-87A3-7A3A0F773420}"/>
              </a:ext>
            </a:extLst>
          </p:cNvPr>
          <p:cNvSpPr txBox="1"/>
          <p:nvPr/>
        </p:nvSpPr>
        <p:spPr>
          <a:xfrm>
            <a:off x="950121" y="716060"/>
            <a:ext cx="9540064" cy="892552"/>
          </a:xfrm>
          <a:prstGeom prst="rect">
            <a:avLst/>
          </a:prstGeom>
          <a:noFill/>
        </p:spPr>
        <p:txBody>
          <a:bodyPr wrap="square">
            <a:spAutoFit/>
          </a:bodyPr>
          <a:lstStyle/>
          <a:p>
            <a:r>
              <a:rPr lang="lv-LV" sz="2800" b="1" dirty="0">
                <a:solidFill>
                  <a:srgbClr val="002060"/>
                </a:solidFill>
                <a:latin typeface="+mj-lt"/>
              </a:rPr>
              <a:t>Akcīzes nodokļa atvieglojumi </a:t>
            </a:r>
          </a:p>
          <a:p>
            <a:r>
              <a:rPr lang="lv-LV" sz="2400" b="1" dirty="0">
                <a:solidFill>
                  <a:srgbClr val="002060"/>
                </a:solidFill>
                <a:latin typeface="+mj-lt"/>
              </a:rPr>
              <a:t>no 2022.gada 1.jūlija</a:t>
            </a:r>
          </a:p>
        </p:txBody>
      </p:sp>
      <p:sp>
        <p:nvSpPr>
          <p:cNvPr id="7" name="TextBox 6">
            <a:extLst>
              <a:ext uri="{FF2B5EF4-FFF2-40B4-BE49-F238E27FC236}">
                <a16:creationId xmlns:a16="http://schemas.microsoft.com/office/drawing/2014/main" id="{C2C9D3DF-855F-4130-9254-FE2CA4D0D40F}"/>
              </a:ext>
            </a:extLst>
          </p:cNvPr>
          <p:cNvSpPr txBox="1"/>
          <p:nvPr/>
        </p:nvSpPr>
        <p:spPr>
          <a:xfrm>
            <a:off x="938765" y="2494449"/>
            <a:ext cx="10314470" cy="2169825"/>
          </a:xfrm>
          <a:prstGeom prst="rect">
            <a:avLst/>
          </a:prstGeom>
          <a:noFill/>
        </p:spPr>
        <p:txBody>
          <a:bodyPr wrap="square">
            <a:spAutoFit/>
          </a:bodyPr>
          <a:lstStyle/>
          <a:p>
            <a:pPr marL="17100" algn="just">
              <a:spcBef>
                <a:spcPts val="600"/>
              </a:spcBef>
              <a:spcAft>
                <a:spcPts val="1200"/>
              </a:spcAft>
            </a:pPr>
            <a:r>
              <a:rPr lang="lv-LV" dirty="0">
                <a:solidFill>
                  <a:srgbClr val="002060"/>
                </a:solidFill>
                <a:effectLst/>
                <a:ea typeface="Calibri" panose="020F0502020204030204" pitchFamily="34" charset="0"/>
                <a:cs typeface="Times New Roman" panose="02020603050405020304" pitchFamily="18" charset="0"/>
              </a:rPr>
              <a:t>Alkoholiskajiem dzērieniem var tik piemērota </a:t>
            </a:r>
            <a:r>
              <a:rPr lang="lv-LV" b="1" dirty="0">
                <a:solidFill>
                  <a:srgbClr val="002060"/>
                </a:solidFill>
                <a:effectLst/>
                <a:ea typeface="Calibri" panose="020F0502020204030204" pitchFamily="34" charset="0"/>
                <a:cs typeface="Times New Roman" panose="02020603050405020304" pitchFamily="18" charset="0"/>
              </a:rPr>
              <a:t>samazināta (50%) akcīzes nodokļa likme Latvijā </a:t>
            </a:r>
            <a:r>
              <a:rPr lang="lv-LV" dirty="0">
                <a:solidFill>
                  <a:srgbClr val="002060"/>
                </a:solidFill>
                <a:effectLst/>
                <a:ea typeface="Calibri" panose="020F0502020204030204" pitchFamily="34" charset="0"/>
                <a:cs typeface="Times New Roman" panose="02020603050405020304" pitchFamily="18" charset="0"/>
              </a:rPr>
              <a:t>šādiem alkoholisko dzērienu ražotājiem:</a:t>
            </a:r>
          </a:p>
          <a:p>
            <a:pPr marL="817200" lvl="1" indent="-342900" algn="just">
              <a:spcBef>
                <a:spcPts val="600"/>
              </a:spcBef>
              <a:spcAft>
                <a:spcPts val="1200"/>
              </a:spcAft>
              <a:buAutoNum type="arabicPeriod"/>
            </a:pPr>
            <a:r>
              <a:rPr lang="lv-LV" dirty="0">
                <a:solidFill>
                  <a:srgbClr val="002060"/>
                </a:solidFill>
                <a:ea typeface="Calibri" panose="020F0502020204030204" pitchFamily="34" charset="0"/>
                <a:cs typeface="Times New Roman" panose="02020603050405020304" pitchFamily="18" charset="0"/>
              </a:rPr>
              <a:t>Līdzšinējai mazai alkoholisko dzērienu darītavai</a:t>
            </a:r>
          </a:p>
          <a:p>
            <a:pPr marL="817200" lvl="1" indent="-342900" algn="just">
              <a:spcBef>
                <a:spcPts val="600"/>
              </a:spcBef>
              <a:spcAft>
                <a:spcPts val="1200"/>
              </a:spcAft>
              <a:buFontTx/>
              <a:buAutoNum type="arabicPeriod"/>
            </a:pPr>
            <a:r>
              <a:rPr lang="lv-LV" dirty="0">
                <a:solidFill>
                  <a:srgbClr val="002060"/>
                </a:solidFill>
                <a:ea typeface="Calibri" panose="020F0502020204030204" pitchFamily="34" charset="0"/>
                <a:cs typeface="Times New Roman" panose="02020603050405020304" pitchFamily="18" charset="0"/>
              </a:rPr>
              <a:t>Līdzšinējam patstāvīgajam mazam alus ražotājam</a:t>
            </a:r>
          </a:p>
          <a:p>
            <a:pPr marL="817200" lvl="1" indent="-342900" algn="just">
              <a:spcBef>
                <a:spcPts val="600"/>
              </a:spcBef>
              <a:spcAft>
                <a:spcPts val="1200"/>
              </a:spcAft>
              <a:buAutoNum type="arabicPeriod"/>
            </a:pPr>
            <a:r>
              <a:rPr lang="lv-LV" dirty="0">
                <a:solidFill>
                  <a:srgbClr val="002060"/>
                </a:solidFill>
                <a:effectLst/>
                <a:ea typeface="Calibri" panose="020F0502020204030204" pitchFamily="34" charset="0"/>
                <a:cs typeface="Times New Roman" panose="02020603050405020304" pitchFamily="18" charset="0"/>
              </a:rPr>
              <a:t>Vidējam alkoholisko dzērienu ražotājam</a:t>
            </a:r>
          </a:p>
        </p:txBody>
      </p:sp>
    </p:spTree>
    <p:extLst>
      <p:ext uri="{BB962C8B-B14F-4D97-AF65-F5344CB8AC3E}">
        <p14:creationId xmlns:p14="http://schemas.microsoft.com/office/powerpoint/2010/main" val="2427957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FDD96-BE3C-4222-849F-260506C1525B}"/>
              </a:ext>
            </a:extLst>
          </p:cNvPr>
          <p:cNvSpPr>
            <a:spLocks noGrp="1"/>
          </p:cNvSpPr>
          <p:nvPr>
            <p:ph type="title"/>
          </p:nvPr>
        </p:nvSpPr>
        <p:spPr>
          <a:xfrm>
            <a:off x="838200" y="365125"/>
            <a:ext cx="9661989" cy="1325563"/>
          </a:xfrm>
        </p:spPr>
        <p:txBody>
          <a:bodyPr>
            <a:normAutofit/>
          </a:bodyPr>
          <a:lstStyle/>
          <a:p>
            <a:r>
              <a:rPr lang="lv-LV" altLang="lv-LV" sz="2400" dirty="0">
                <a:solidFill>
                  <a:srgbClr val="002060"/>
                </a:solidFill>
                <a:latin typeface="+mn-lt"/>
              </a:rPr>
              <a:t>Samazinātās akcīzes nodokļa likmes patstāvīgam vidējam vīna, raudzēto dzērienu vai starpproduktu ražotājam</a:t>
            </a:r>
            <a:endParaRPr lang="lv-LV" sz="2400" dirty="0">
              <a:latin typeface="+mn-lt"/>
            </a:endParaRPr>
          </a:p>
        </p:txBody>
      </p:sp>
      <p:graphicFrame>
        <p:nvGraphicFramePr>
          <p:cNvPr id="5" name="Table 5">
            <a:extLst>
              <a:ext uri="{FF2B5EF4-FFF2-40B4-BE49-F238E27FC236}">
                <a16:creationId xmlns:a16="http://schemas.microsoft.com/office/drawing/2014/main" id="{D7C51D1D-D904-4885-B6BC-4B556DC0D27D}"/>
              </a:ext>
            </a:extLst>
          </p:cNvPr>
          <p:cNvGraphicFramePr>
            <a:graphicFrameLocks noGrp="1"/>
          </p:cNvGraphicFramePr>
          <p:nvPr>
            <p:ph idx="1"/>
            <p:extLst>
              <p:ext uri="{D42A27DB-BD31-4B8C-83A1-F6EECF244321}">
                <p14:modId xmlns:p14="http://schemas.microsoft.com/office/powerpoint/2010/main" val="4042480768"/>
              </p:ext>
            </p:extLst>
          </p:nvPr>
        </p:nvGraphicFramePr>
        <p:xfrm>
          <a:off x="838200" y="1551464"/>
          <a:ext cx="9661989" cy="1770855"/>
        </p:xfrm>
        <a:graphic>
          <a:graphicData uri="http://schemas.openxmlformats.org/drawingml/2006/table">
            <a:tbl>
              <a:tblPr firstRow="1" bandRow="1">
                <a:tableStyleId>{5C22544A-7EE6-4342-B048-85BDC9FD1C3A}</a:tableStyleId>
              </a:tblPr>
              <a:tblGrid>
                <a:gridCol w="9661989">
                  <a:extLst>
                    <a:ext uri="{9D8B030D-6E8A-4147-A177-3AD203B41FA5}">
                      <a16:colId xmlns:a16="http://schemas.microsoft.com/office/drawing/2014/main" val="71471385"/>
                    </a:ext>
                  </a:extLst>
                </a:gridCol>
              </a:tblGrid>
              <a:tr h="472601">
                <a:tc>
                  <a:txBody>
                    <a:bodyPr/>
                    <a:lstStyle/>
                    <a:p>
                      <a:pPr algn="ctr"/>
                      <a:r>
                        <a:rPr lang="lv-LV" sz="1800" dirty="0"/>
                        <a:t>kurš saņēmis patstāvīga sīkražotāja sertifikātu, – ar ražošanas apjomu sertifikātā, kas nepārsniedz Latvijā noteiktos ražošanas apjoma limitus</a:t>
                      </a:r>
                    </a:p>
                  </a:txBody>
                  <a:tcPr/>
                </a:tc>
                <a:extLst>
                  <a:ext uri="{0D108BD9-81ED-4DB2-BD59-A6C34878D82A}">
                    <a16:rowId xmlns:a16="http://schemas.microsoft.com/office/drawing/2014/main" val="2841071116"/>
                  </a:ext>
                </a:extLst>
              </a:tr>
              <a:tr h="1130775">
                <a:tc>
                  <a:txBody>
                    <a:bodyPr/>
                    <a:lstStyle/>
                    <a:p>
                      <a:pPr marL="342900" indent="-342900">
                        <a:buFont typeface="Wingdings" panose="05000000000000000000" pitchFamily="2" charset="2"/>
                        <a:buChar char="Ø"/>
                      </a:pPr>
                      <a:r>
                        <a:rPr lang="lv-LV" sz="2000" dirty="0">
                          <a:solidFill>
                            <a:srgbClr val="002060"/>
                          </a:solidFill>
                        </a:rPr>
                        <a:t>vīns </a:t>
                      </a:r>
                      <a:r>
                        <a:rPr lang="lv-LV" sz="1800" dirty="0">
                          <a:solidFill>
                            <a:srgbClr val="002060"/>
                          </a:solidFill>
                        </a:rPr>
                        <a:t>– </a:t>
                      </a:r>
                      <a:r>
                        <a:rPr lang="lv-LV" sz="1800" b="1" dirty="0">
                          <a:solidFill>
                            <a:srgbClr val="002060"/>
                          </a:solidFill>
                        </a:rPr>
                        <a:t>10 000 </a:t>
                      </a:r>
                      <a:r>
                        <a:rPr lang="lv-LV" sz="1800" dirty="0">
                          <a:solidFill>
                            <a:srgbClr val="002060"/>
                          </a:solidFill>
                        </a:rPr>
                        <a:t>litri</a:t>
                      </a:r>
                      <a:endParaRPr lang="lv-LV" sz="2000" dirty="0">
                        <a:solidFill>
                          <a:srgbClr val="002060"/>
                        </a:solidFill>
                      </a:endParaRPr>
                    </a:p>
                    <a:p>
                      <a:pPr marL="342900" indent="-342900">
                        <a:buFont typeface="Wingdings" panose="05000000000000000000" pitchFamily="2" charset="2"/>
                        <a:buChar char="Ø"/>
                      </a:pPr>
                      <a:r>
                        <a:rPr lang="lv-LV" sz="2000" dirty="0">
                          <a:solidFill>
                            <a:srgbClr val="002060"/>
                          </a:solidFill>
                        </a:rPr>
                        <a:t>raudzētie dzērieni – </a:t>
                      </a:r>
                      <a:r>
                        <a:rPr lang="lv-LV" sz="2000" b="1" dirty="0">
                          <a:solidFill>
                            <a:srgbClr val="002060"/>
                          </a:solidFill>
                        </a:rPr>
                        <a:t>150 000 </a:t>
                      </a:r>
                      <a:r>
                        <a:rPr lang="lv-LV" sz="2000" dirty="0">
                          <a:solidFill>
                            <a:srgbClr val="002060"/>
                          </a:solidFill>
                        </a:rPr>
                        <a:t>litri</a:t>
                      </a:r>
                    </a:p>
                    <a:p>
                      <a:pPr marL="342900" indent="-342900">
                        <a:buFont typeface="Wingdings" panose="05000000000000000000" pitchFamily="2" charset="2"/>
                        <a:buChar char="Ø"/>
                      </a:pPr>
                      <a:r>
                        <a:rPr lang="lv-LV" sz="2000" dirty="0">
                          <a:solidFill>
                            <a:srgbClr val="002060"/>
                          </a:solidFill>
                        </a:rPr>
                        <a:t>starpprodukti – </a:t>
                      </a:r>
                      <a:r>
                        <a:rPr lang="lv-LV" sz="2000" b="1" dirty="0">
                          <a:solidFill>
                            <a:srgbClr val="002060"/>
                          </a:solidFill>
                        </a:rPr>
                        <a:t>8000 </a:t>
                      </a:r>
                      <a:r>
                        <a:rPr lang="lv-LV" sz="2000" b="0" dirty="0">
                          <a:solidFill>
                            <a:srgbClr val="002060"/>
                          </a:solidFill>
                        </a:rPr>
                        <a:t>litri</a:t>
                      </a:r>
                      <a:r>
                        <a:rPr lang="lv-LV" sz="2000" dirty="0">
                          <a:solidFill>
                            <a:srgbClr val="002060"/>
                          </a:solidFill>
                        </a:rPr>
                        <a:t>.</a:t>
                      </a:r>
                    </a:p>
                  </a:txBody>
                  <a:tcPr/>
                </a:tc>
                <a:extLst>
                  <a:ext uri="{0D108BD9-81ED-4DB2-BD59-A6C34878D82A}">
                    <a16:rowId xmlns:a16="http://schemas.microsoft.com/office/drawing/2014/main" val="370538336"/>
                  </a:ext>
                </a:extLst>
              </a:tr>
            </a:tbl>
          </a:graphicData>
        </a:graphic>
      </p:graphicFrame>
      <p:sp>
        <p:nvSpPr>
          <p:cNvPr id="4" name="Slide Number Placeholder 3">
            <a:extLst>
              <a:ext uri="{FF2B5EF4-FFF2-40B4-BE49-F238E27FC236}">
                <a16:creationId xmlns:a16="http://schemas.microsoft.com/office/drawing/2014/main" id="{107296D2-5889-44E7-94FE-2EA1C477A1D5}"/>
              </a:ext>
            </a:extLst>
          </p:cNvPr>
          <p:cNvSpPr>
            <a:spLocks noGrp="1"/>
          </p:cNvSpPr>
          <p:nvPr>
            <p:ph type="sldNum" sz="quarter" idx="12"/>
          </p:nvPr>
        </p:nvSpPr>
        <p:spPr/>
        <p:txBody>
          <a:bodyPr/>
          <a:lstStyle/>
          <a:p>
            <a:fld id="{7509A935-DFD3-462C-ABE8-08048DC21CC9}" type="slidenum">
              <a:rPr lang="lv-LV" smtClean="0"/>
              <a:t>32</a:t>
            </a:fld>
            <a:endParaRPr lang="lv-LV"/>
          </a:p>
        </p:txBody>
      </p:sp>
      <p:sp>
        <p:nvSpPr>
          <p:cNvPr id="6" name="Title 1">
            <a:extLst>
              <a:ext uri="{FF2B5EF4-FFF2-40B4-BE49-F238E27FC236}">
                <a16:creationId xmlns:a16="http://schemas.microsoft.com/office/drawing/2014/main" id="{5E110554-0582-4E19-985A-4D1DA213AD1E}"/>
              </a:ext>
            </a:extLst>
          </p:cNvPr>
          <p:cNvSpPr txBox="1">
            <a:spLocks/>
          </p:cNvSpPr>
          <p:nvPr/>
        </p:nvSpPr>
        <p:spPr>
          <a:xfrm>
            <a:off x="735459" y="3233478"/>
            <a:ext cx="9661989" cy="8924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012269"/>
                </a:solidFill>
                <a:latin typeface="Verdana" panose="020B0604030504040204" pitchFamily="34" charset="0"/>
                <a:ea typeface="Verdana" panose="020B0604030504040204" pitchFamily="34" charset="0"/>
                <a:cs typeface="+mj-cs"/>
              </a:defRPr>
            </a:lvl1pPr>
          </a:lstStyle>
          <a:p>
            <a:r>
              <a:rPr lang="lv-LV" sz="2400" dirty="0"/>
              <a:t>Patstāvīgais mazais alus ražotājs</a:t>
            </a:r>
          </a:p>
        </p:txBody>
      </p:sp>
      <p:graphicFrame>
        <p:nvGraphicFramePr>
          <p:cNvPr id="8" name="Table 5">
            <a:extLst>
              <a:ext uri="{FF2B5EF4-FFF2-40B4-BE49-F238E27FC236}">
                <a16:creationId xmlns:a16="http://schemas.microsoft.com/office/drawing/2014/main" id="{F6947CC0-3F74-47F6-9357-1E4489A6B21B}"/>
              </a:ext>
            </a:extLst>
          </p:cNvPr>
          <p:cNvGraphicFramePr>
            <a:graphicFrameLocks/>
          </p:cNvGraphicFramePr>
          <p:nvPr>
            <p:extLst>
              <p:ext uri="{D42A27DB-BD31-4B8C-83A1-F6EECF244321}">
                <p14:modId xmlns:p14="http://schemas.microsoft.com/office/powerpoint/2010/main" val="351695648"/>
              </p:ext>
            </p:extLst>
          </p:nvPr>
        </p:nvGraphicFramePr>
        <p:xfrm>
          <a:off x="838200" y="3881031"/>
          <a:ext cx="9764730" cy="2720218"/>
        </p:xfrm>
        <a:graphic>
          <a:graphicData uri="http://schemas.openxmlformats.org/drawingml/2006/table">
            <a:tbl>
              <a:tblPr firstRow="1" bandRow="1">
                <a:tableStyleId>{5C22544A-7EE6-4342-B048-85BDC9FD1C3A}</a:tableStyleId>
              </a:tblPr>
              <a:tblGrid>
                <a:gridCol w="9764730">
                  <a:extLst>
                    <a:ext uri="{9D8B030D-6E8A-4147-A177-3AD203B41FA5}">
                      <a16:colId xmlns:a16="http://schemas.microsoft.com/office/drawing/2014/main" val="71471385"/>
                    </a:ext>
                  </a:extLst>
                </a:gridCol>
              </a:tblGrid>
              <a:tr h="516235">
                <a:tc>
                  <a:txBody>
                    <a:bodyPr/>
                    <a:lstStyle/>
                    <a:p>
                      <a:pPr algn="ctr"/>
                      <a:r>
                        <a:rPr lang="lv-LV" sz="1800" dirty="0"/>
                        <a:t>(ražošanas apjoms gadā nepārsniedz 5 000 000 litrus jeb 50 000 hektolitrus alus), kurš saņēmis patstāvīga sīkražotāja sertifikātu, – ar ražošanas apjomu sertifikātā, kas nepārsniedz Latvijā noteiktos ražošanas apjoma limitus</a:t>
                      </a:r>
                    </a:p>
                  </a:txBody>
                  <a:tcPr/>
                </a:tc>
                <a:extLst>
                  <a:ext uri="{0D108BD9-81ED-4DB2-BD59-A6C34878D82A}">
                    <a16:rowId xmlns:a16="http://schemas.microsoft.com/office/drawing/2014/main" val="2841071116"/>
                  </a:ext>
                </a:extLst>
              </a:tr>
              <a:tr h="1531498">
                <a:tc>
                  <a:txBody>
                    <a:bodyPr/>
                    <a:lstStyle/>
                    <a:p>
                      <a:pPr marL="342900" indent="-342900">
                        <a:buFont typeface="Wingdings" panose="05000000000000000000" pitchFamily="2" charset="2"/>
                        <a:buChar char="Ø"/>
                      </a:pPr>
                      <a:r>
                        <a:rPr lang="lv-LV" sz="1800" b="0" i="0" kern="1200" dirty="0">
                          <a:solidFill>
                            <a:srgbClr val="002060"/>
                          </a:solidFill>
                          <a:effectLst/>
                          <a:latin typeface="+mn-lt"/>
                          <a:ea typeface="+mn-ea"/>
                          <a:cs typeface="+mn-cs"/>
                        </a:rPr>
                        <a:t>alus –</a:t>
                      </a:r>
                      <a:r>
                        <a:rPr lang="lv-LV" sz="1800" b="1" i="0" kern="1200" dirty="0">
                          <a:solidFill>
                            <a:srgbClr val="002060"/>
                          </a:solidFill>
                          <a:effectLst/>
                          <a:latin typeface="+mn-lt"/>
                          <a:ea typeface="+mn-ea"/>
                          <a:cs typeface="+mn-cs"/>
                        </a:rPr>
                        <a:t> </a:t>
                      </a:r>
                      <a:r>
                        <a:rPr lang="lv-LV" sz="1800" b="0" i="0" kern="1200" dirty="0">
                          <a:solidFill>
                            <a:srgbClr val="002060"/>
                          </a:solidFill>
                          <a:effectLst/>
                          <a:latin typeface="+mn-lt"/>
                          <a:ea typeface="+mn-ea"/>
                          <a:cs typeface="+mn-cs"/>
                        </a:rPr>
                        <a:t>par</a:t>
                      </a:r>
                      <a:r>
                        <a:rPr lang="lv-LV" sz="1800" b="1" i="0" kern="1200" dirty="0">
                          <a:solidFill>
                            <a:srgbClr val="002060"/>
                          </a:solidFill>
                          <a:effectLst/>
                          <a:latin typeface="+mn-lt"/>
                          <a:ea typeface="+mn-ea"/>
                          <a:cs typeface="+mn-cs"/>
                        </a:rPr>
                        <a:t> </a:t>
                      </a:r>
                      <a:r>
                        <a:rPr lang="lv-LV" sz="1800" b="0" i="0" kern="1200" dirty="0">
                          <a:solidFill>
                            <a:srgbClr val="002060"/>
                          </a:solidFill>
                          <a:effectLst/>
                          <a:latin typeface="+mn-lt"/>
                          <a:ea typeface="+mn-ea"/>
                          <a:cs typeface="+mn-cs"/>
                        </a:rPr>
                        <a:t>vienā kalendāra gadā patstāvīgā mazā </a:t>
                      </a:r>
                      <a:r>
                        <a:rPr lang="lv-LV" sz="1800" b="1" i="0" kern="1200" dirty="0">
                          <a:solidFill>
                            <a:srgbClr val="002060"/>
                          </a:solidFill>
                          <a:effectLst/>
                          <a:latin typeface="+mn-lt"/>
                          <a:ea typeface="+mn-ea"/>
                          <a:cs typeface="+mn-cs"/>
                        </a:rPr>
                        <a:t>alus ražotāja saražotajiem 1 000 000 litru jeb 10 000 hektolitru alus piemēro likmi 50 procentu apmērā</a:t>
                      </a:r>
                      <a:r>
                        <a:rPr lang="lv-LV" sz="1800" b="0" i="0" kern="1200" dirty="0">
                          <a:solidFill>
                            <a:srgbClr val="002060"/>
                          </a:solidFill>
                          <a:effectLst/>
                          <a:latin typeface="+mn-lt"/>
                          <a:ea typeface="+mn-ea"/>
                          <a:cs typeface="+mn-cs"/>
                        </a:rPr>
                        <a:t> no pamatlikmes</a:t>
                      </a:r>
                    </a:p>
                  </a:txBody>
                  <a:tcPr/>
                </a:tc>
                <a:extLst>
                  <a:ext uri="{0D108BD9-81ED-4DB2-BD59-A6C34878D82A}">
                    <a16:rowId xmlns:a16="http://schemas.microsoft.com/office/drawing/2014/main" val="370538336"/>
                  </a:ext>
                </a:extLst>
              </a:tr>
            </a:tbl>
          </a:graphicData>
        </a:graphic>
      </p:graphicFrame>
    </p:spTree>
    <p:extLst>
      <p:ext uri="{BB962C8B-B14F-4D97-AF65-F5344CB8AC3E}">
        <p14:creationId xmlns:p14="http://schemas.microsoft.com/office/powerpoint/2010/main" val="33114378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FDD96-BE3C-4222-849F-260506C1525B}"/>
              </a:ext>
            </a:extLst>
          </p:cNvPr>
          <p:cNvSpPr>
            <a:spLocks noGrp="1"/>
          </p:cNvSpPr>
          <p:nvPr>
            <p:ph type="title"/>
          </p:nvPr>
        </p:nvSpPr>
        <p:spPr/>
        <p:txBody>
          <a:bodyPr>
            <a:normAutofit/>
          </a:bodyPr>
          <a:lstStyle/>
          <a:p>
            <a:r>
              <a:rPr lang="lv-LV" altLang="lv-LV" dirty="0">
                <a:solidFill>
                  <a:srgbClr val="002060"/>
                </a:solidFill>
                <a:latin typeface="+mj-lt"/>
              </a:rPr>
              <a:t>Samazinātās akcīzes nodokļa likmes mazajai alkoholisko dzērienu darītavai</a:t>
            </a:r>
            <a:endParaRPr lang="lv-LV" dirty="0">
              <a:latin typeface="+mj-lt"/>
            </a:endParaRPr>
          </a:p>
        </p:txBody>
      </p:sp>
      <p:graphicFrame>
        <p:nvGraphicFramePr>
          <p:cNvPr id="5" name="Table 5">
            <a:extLst>
              <a:ext uri="{FF2B5EF4-FFF2-40B4-BE49-F238E27FC236}">
                <a16:creationId xmlns:a16="http://schemas.microsoft.com/office/drawing/2014/main" id="{D7C51D1D-D904-4885-B6BC-4B556DC0D27D}"/>
              </a:ext>
            </a:extLst>
          </p:cNvPr>
          <p:cNvGraphicFramePr>
            <a:graphicFrameLocks noGrp="1"/>
          </p:cNvGraphicFramePr>
          <p:nvPr>
            <p:ph idx="1"/>
            <p:extLst>
              <p:ext uri="{D42A27DB-BD31-4B8C-83A1-F6EECF244321}">
                <p14:modId xmlns:p14="http://schemas.microsoft.com/office/powerpoint/2010/main" val="3251244190"/>
              </p:ext>
            </p:extLst>
          </p:nvPr>
        </p:nvGraphicFramePr>
        <p:xfrm>
          <a:off x="838200" y="1825624"/>
          <a:ext cx="10515600" cy="4270376"/>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71471385"/>
                    </a:ext>
                  </a:extLst>
                </a:gridCol>
              </a:tblGrid>
              <a:tr h="1076565">
                <a:tc>
                  <a:txBody>
                    <a:bodyPr/>
                    <a:lstStyle/>
                    <a:p>
                      <a:pPr algn="ctr"/>
                      <a:r>
                        <a:rPr lang="lv-LV" sz="1800" dirty="0"/>
                        <a:t>Mazā alkoholisko dzērienu darītava ir juridiski un saimnieciski neatkarīga no citiem ražotājiem un izmanto telpas, kas atrodas atsevišķi no citu ražotāju telpām un saražotais apjoms gadā nepārsniedz</a:t>
                      </a:r>
                    </a:p>
                  </a:txBody>
                  <a:tcPr/>
                </a:tc>
                <a:extLst>
                  <a:ext uri="{0D108BD9-81ED-4DB2-BD59-A6C34878D82A}">
                    <a16:rowId xmlns:a16="http://schemas.microsoft.com/office/drawing/2014/main" val="2841071116"/>
                  </a:ext>
                </a:extLst>
              </a:tr>
              <a:tr h="1543077">
                <a:tc>
                  <a:txBody>
                    <a:bodyPr/>
                    <a:lstStyle/>
                    <a:p>
                      <a:pPr marL="342900" indent="-342900">
                        <a:buFont typeface="Wingdings" panose="05000000000000000000" pitchFamily="2" charset="2"/>
                        <a:buChar char="Ø"/>
                      </a:pPr>
                      <a:r>
                        <a:rPr lang="lv-LV" sz="2000" dirty="0">
                          <a:solidFill>
                            <a:srgbClr val="002060"/>
                          </a:solidFill>
                        </a:rPr>
                        <a:t>vīns vai raudzētie dzērieni – </a:t>
                      </a:r>
                      <a:r>
                        <a:rPr lang="lv-LV" sz="2000" b="1" dirty="0">
                          <a:solidFill>
                            <a:srgbClr val="002060"/>
                          </a:solidFill>
                        </a:rPr>
                        <a:t>15 000 </a:t>
                      </a:r>
                      <a:r>
                        <a:rPr lang="lv-LV" sz="2000" dirty="0">
                          <a:solidFill>
                            <a:srgbClr val="002060"/>
                          </a:solidFill>
                        </a:rPr>
                        <a:t>litri</a:t>
                      </a:r>
                    </a:p>
                    <a:p>
                      <a:pPr marL="342900" indent="-342900">
                        <a:buFont typeface="Wingdings" panose="05000000000000000000" pitchFamily="2" charset="2"/>
                        <a:buChar char="Ø"/>
                      </a:pPr>
                      <a:r>
                        <a:rPr lang="lv-LV" sz="2000" dirty="0">
                          <a:solidFill>
                            <a:srgbClr val="002060"/>
                          </a:solidFill>
                        </a:rPr>
                        <a:t>absolūtā alkohola daudzums pārējos alkoholiskajos dzērienos nepārsniedz </a:t>
                      </a:r>
                      <a:r>
                        <a:rPr lang="lv-LV" sz="2000" b="1" dirty="0">
                          <a:solidFill>
                            <a:srgbClr val="002060"/>
                          </a:solidFill>
                        </a:rPr>
                        <a:t>1000</a:t>
                      </a:r>
                      <a:r>
                        <a:rPr lang="lv-LV" sz="2000" dirty="0">
                          <a:solidFill>
                            <a:srgbClr val="002060"/>
                          </a:solidFill>
                        </a:rPr>
                        <a:t> litru;</a:t>
                      </a:r>
                    </a:p>
                    <a:p>
                      <a:pPr marL="342900" indent="-342900">
                        <a:buFont typeface="Wingdings" panose="05000000000000000000" pitchFamily="2" charset="2"/>
                        <a:buChar char="Ø"/>
                      </a:pPr>
                      <a:r>
                        <a:rPr lang="lv-LV" sz="2000" dirty="0">
                          <a:solidFill>
                            <a:srgbClr val="002060"/>
                          </a:solidFill>
                        </a:rPr>
                        <a:t>starpprodukti – </a:t>
                      </a:r>
                      <a:r>
                        <a:rPr lang="lv-LV" sz="2000" b="1" dirty="0">
                          <a:solidFill>
                            <a:srgbClr val="002060"/>
                          </a:solidFill>
                        </a:rPr>
                        <a:t>1000 </a:t>
                      </a:r>
                      <a:r>
                        <a:rPr lang="lv-LV" sz="2000" b="0" dirty="0">
                          <a:solidFill>
                            <a:srgbClr val="002060"/>
                          </a:solidFill>
                        </a:rPr>
                        <a:t>litri</a:t>
                      </a:r>
                      <a:r>
                        <a:rPr lang="lv-LV" sz="2000" dirty="0">
                          <a:solidFill>
                            <a:srgbClr val="002060"/>
                          </a:solidFill>
                        </a:rPr>
                        <a:t>.</a:t>
                      </a:r>
                    </a:p>
                  </a:txBody>
                  <a:tcPr/>
                </a:tc>
                <a:extLst>
                  <a:ext uri="{0D108BD9-81ED-4DB2-BD59-A6C34878D82A}">
                    <a16:rowId xmlns:a16="http://schemas.microsoft.com/office/drawing/2014/main" val="370538336"/>
                  </a:ext>
                </a:extLst>
              </a:tr>
              <a:tr h="466512">
                <a:tc>
                  <a:txBody>
                    <a:bodyPr/>
                    <a:lstStyle/>
                    <a:p>
                      <a:pPr algn="ctr"/>
                      <a:r>
                        <a:rPr lang="lv-LV" sz="2000" dirty="0">
                          <a:solidFill>
                            <a:srgbClr val="002060"/>
                          </a:solidFill>
                        </a:rPr>
                        <a:t>akcīzes nodokli 50% no pamatlikmes piemēro šādiem daudzumiem:</a:t>
                      </a:r>
                    </a:p>
                  </a:txBody>
                  <a:tcPr/>
                </a:tc>
                <a:extLst>
                  <a:ext uri="{0D108BD9-81ED-4DB2-BD59-A6C34878D82A}">
                    <a16:rowId xmlns:a16="http://schemas.microsoft.com/office/drawing/2014/main" val="116944141"/>
                  </a:ext>
                </a:extLst>
              </a:tr>
              <a:tr h="1184222">
                <a:tc>
                  <a:txBody>
                    <a:bodyPr/>
                    <a:lstStyle/>
                    <a:p>
                      <a:pPr marL="342900" indent="-342900">
                        <a:buFont typeface="Wingdings" panose="05000000000000000000" pitchFamily="2" charset="2"/>
                        <a:buChar char="Ø"/>
                      </a:pPr>
                      <a:r>
                        <a:rPr lang="lv-LV" sz="2000" dirty="0">
                          <a:solidFill>
                            <a:srgbClr val="002060"/>
                          </a:solidFill>
                        </a:rPr>
                        <a:t>vīnam vai raudzētiem dzērieniem – </a:t>
                      </a:r>
                      <a:r>
                        <a:rPr lang="lv-LV" sz="2000" b="1" dirty="0">
                          <a:solidFill>
                            <a:srgbClr val="002060"/>
                          </a:solidFill>
                        </a:rPr>
                        <a:t>15 000</a:t>
                      </a:r>
                      <a:r>
                        <a:rPr lang="lv-LV" sz="2000" dirty="0">
                          <a:solidFill>
                            <a:srgbClr val="002060"/>
                          </a:solidFill>
                        </a:rPr>
                        <a:t> litri;</a:t>
                      </a:r>
                    </a:p>
                    <a:p>
                      <a:pPr marL="342900" indent="-342900">
                        <a:buFont typeface="Wingdings" panose="05000000000000000000" pitchFamily="2" charset="2"/>
                        <a:buChar char="Ø"/>
                      </a:pPr>
                      <a:r>
                        <a:rPr lang="lv-LV" sz="2000" dirty="0">
                          <a:solidFill>
                            <a:srgbClr val="002060"/>
                          </a:solidFill>
                        </a:rPr>
                        <a:t>pārējiem alkoholiskajiem dzērieniem – </a:t>
                      </a:r>
                      <a:r>
                        <a:rPr lang="lv-LV" sz="2000" b="1" dirty="0">
                          <a:solidFill>
                            <a:srgbClr val="002060"/>
                          </a:solidFill>
                        </a:rPr>
                        <a:t>1000</a:t>
                      </a:r>
                      <a:r>
                        <a:rPr lang="lv-LV" sz="2000" dirty="0">
                          <a:solidFill>
                            <a:srgbClr val="002060"/>
                          </a:solidFill>
                        </a:rPr>
                        <a:t> litri absolūtā alkohola;</a:t>
                      </a:r>
                    </a:p>
                    <a:p>
                      <a:pPr marL="342900" indent="-342900">
                        <a:buFont typeface="Wingdings" panose="05000000000000000000" pitchFamily="2" charset="2"/>
                        <a:buChar char="Ø"/>
                      </a:pPr>
                      <a:r>
                        <a:rPr lang="lv-LV" sz="2000" dirty="0">
                          <a:solidFill>
                            <a:srgbClr val="002060"/>
                          </a:solidFill>
                        </a:rPr>
                        <a:t>Starpproduktiem – </a:t>
                      </a:r>
                      <a:r>
                        <a:rPr lang="lv-LV" sz="2000" b="1" dirty="0">
                          <a:solidFill>
                            <a:srgbClr val="002060"/>
                          </a:solidFill>
                        </a:rPr>
                        <a:t>1000 </a:t>
                      </a:r>
                      <a:r>
                        <a:rPr lang="lv-LV" sz="2000" b="0" dirty="0">
                          <a:solidFill>
                            <a:srgbClr val="002060"/>
                          </a:solidFill>
                        </a:rPr>
                        <a:t>l</a:t>
                      </a:r>
                      <a:r>
                        <a:rPr lang="lv-LV" sz="2000" dirty="0">
                          <a:solidFill>
                            <a:srgbClr val="002060"/>
                          </a:solidFill>
                        </a:rPr>
                        <a:t>itri.</a:t>
                      </a:r>
                    </a:p>
                  </a:txBody>
                  <a:tcPr/>
                </a:tc>
                <a:extLst>
                  <a:ext uri="{0D108BD9-81ED-4DB2-BD59-A6C34878D82A}">
                    <a16:rowId xmlns:a16="http://schemas.microsoft.com/office/drawing/2014/main" val="1401719258"/>
                  </a:ext>
                </a:extLst>
              </a:tr>
            </a:tbl>
          </a:graphicData>
        </a:graphic>
      </p:graphicFrame>
      <p:sp>
        <p:nvSpPr>
          <p:cNvPr id="4" name="Slide Number Placeholder 3">
            <a:extLst>
              <a:ext uri="{FF2B5EF4-FFF2-40B4-BE49-F238E27FC236}">
                <a16:creationId xmlns:a16="http://schemas.microsoft.com/office/drawing/2014/main" id="{107296D2-5889-44E7-94FE-2EA1C477A1D5}"/>
              </a:ext>
            </a:extLst>
          </p:cNvPr>
          <p:cNvSpPr>
            <a:spLocks noGrp="1"/>
          </p:cNvSpPr>
          <p:nvPr>
            <p:ph type="sldNum" sz="quarter" idx="12"/>
          </p:nvPr>
        </p:nvSpPr>
        <p:spPr/>
        <p:txBody>
          <a:bodyPr/>
          <a:lstStyle/>
          <a:p>
            <a:fld id="{7509A935-DFD3-462C-ABE8-08048DC21CC9}" type="slidenum">
              <a:rPr lang="lv-LV" smtClean="0"/>
              <a:t>33</a:t>
            </a:fld>
            <a:endParaRPr lang="lv-LV"/>
          </a:p>
        </p:txBody>
      </p:sp>
    </p:spTree>
    <p:extLst>
      <p:ext uri="{BB962C8B-B14F-4D97-AF65-F5344CB8AC3E}">
        <p14:creationId xmlns:p14="http://schemas.microsoft.com/office/powerpoint/2010/main" val="39015872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1783AA-3DBA-4F1F-8A82-F7CCEBED8238}"/>
              </a:ext>
            </a:extLst>
          </p:cNvPr>
          <p:cNvSpPr>
            <a:spLocks noGrp="1"/>
          </p:cNvSpPr>
          <p:nvPr>
            <p:ph type="sldNum" sz="quarter" idx="12"/>
          </p:nvPr>
        </p:nvSpPr>
        <p:spPr/>
        <p:txBody>
          <a:bodyPr/>
          <a:lstStyle/>
          <a:p>
            <a:fld id="{7509A935-DFD3-462C-ABE8-08048DC21CC9}" type="slidenum">
              <a:rPr lang="lv-LV" smtClean="0"/>
              <a:t>34</a:t>
            </a:fld>
            <a:endParaRPr lang="lv-LV"/>
          </a:p>
        </p:txBody>
      </p:sp>
      <p:sp>
        <p:nvSpPr>
          <p:cNvPr id="4" name="TextBox 3">
            <a:extLst>
              <a:ext uri="{FF2B5EF4-FFF2-40B4-BE49-F238E27FC236}">
                <a16:creationId xmlns:a16="http://schemas.microsoft.com/office/drawing/2014/main" id="{AAAB345B-E626-47AF-99A5-59F68CC15917}"/>
              </a:ext>
            </a:extLst>
          </p:cNvPr>
          <p:cNvSpPr txBox="1"/>
          <p:nvPr/>
        </p:nvSpPr>
        <p:spPr>
          <a:xfrm>
            <a:off x="2196101" y="519315"/>
            <a:ext cx="7786098" cy="954107"/>
          </a:xfrm>
          <a:prstGeom prst="rect">
            <a:avLst/>
          </a:prstGeom>
          <a:noFill/>
        </p:spPr>
        <p:txBody>
          <a:bodyPr wrap="square">
            <a:spAutoFit/>
          </a:bodyPr>
          <a:lstStyle/>
          <a:p>
            <a:r>
              <a:rPr lang="lv-LV" sz="2800" b="1" dirty="0">
                <a:solidFill>
                  <a:srgbClr val="002060"/>
                </a:solidFill>
                <a:latin typeface="+mj-lt"/>
                <a:ea typeface="Calibri" panose="020F0502020204030204" pitchFamily="34" charset="0"/>
                <a:cs typeface="Times New Roman" panose="02020603050405020304" pitchFamily="18" charset="0"/>
              </a:rPr>
              <a:t>S</a:t>
            </a:r>
            <a:r>
              <a:rPr lang="lv-LV" sz="2800" b="1" dirty="0">
                <a:solidFill>
                  <a:srgbClr val="002060"/>
                </a:solidFill>
                <a:effectLst/>
                <a:latin typeface="+mj-lt"/>
                <a:ea typeface="Calibri" panose="020F0502020204030204" pitchFamily="34" charset="0"/>
                <a:cs typeface="Times New Roman" panose="02020603050405020304" pitchFamily="18" charset="0"/>
              </a:rPr>
              <a:t>ertifikāts alkoholisko dzērienu patstāvīgajiem sīkražotājiem</a:t>
            </a:r>
            <a:endParaRPr lang="lv-LV" sz="2800" b="1" dirty="0">
              <a:solidFill>
                <a:srgbClr val="002060"/>
              </a:solidFill>
              <a:latin typeface="+mj-lt"/>
            </a:endParaRPr>
          </a:p>
        </p:txBody>
      </p:sp>
      <p:sp>
        <p:nvSpPr>
          <p:cNvPr id="6" name="TextBox 5">
            <a:extLst>
              <a:ext uri="{FF2B5EF4-FFF2-40B4-BE49-F238E27FC236}">
                <a16:creationId xmlns:a16="http://schemas.microsoft.com/office/drawing/2014/main" id="{9048308F-7877-497D-9CC9-392B4FE405E8}"/>
              </a:ext>
            </a:extLst>
          </p:cNvPr>
          <p:cNvSpPr txBox="1"/>
          <p:nvPr/>
        </p:nvSpPr>
        <p:spPr>
          <a:xfrm>
            <a:off x="2196100" y="1810701"/>
            <a:ext cx="7786099" cy="4014689"/>
          </a:xfrm>
          <a:prstGeom prst="rect">
            <a:avLst/>
          </a:prstGeom>
          <a:noFill/>
        </p:spPr>
        <p:txBody>
          <a:bodyPr wrap="square">
            <a:spAutoFit/>
          </a:bodyPr>
          <a:lstStyle/>
          <a:p>
            <a:pPr algn="just"/>
            <a:r>
              <a:rPr lang="lv-LV" dirty="0">
                <a:solidFill>
                  <a:srgbClr val="002060"/>
                </a:solidFill>
                <a:ea typeface="Calibri" panose="020F0502020204030204" pitchFamily="34" charset="0"/>
                <a:cs typeface="Times New Roman" panose="02020603050405020304" pitchFamily="18" charset="0"/>
              </a:rPr>
              <a:t>Lai ar 2022.gada 1.jūliju varētu piemērot samazinātu akcīzes nodokļa likmi alum, vīnam, raudzētajiem dzērieniem, starpproduktiem vai pārējiem alkoholiskajiem dzērieniem, jāsaņem </a:t>
            </a:r>
            <a:r>
              <a:rPr lang="lv-LV" b="1" dirty="0">
                <a:solidFill>
                  <a:srgbClr val="002060"/>
                </a:solidFill>
                <a:ea typeface="Calibri" panose="020F0502020204030204" pitchFamily="34" charset="0"/>
                <a:cs typeface="Times New Roman" panose="02020603050405020304" pitchFamily="18" charset="0"/>
              </a:rPr>
              <a:t>Sertifikāts alkoholisko dzērienu patstāvīgajiem sīkražotājiem.</a:t>
            </a:r>
          </a:p>
          <a:p>
            <a:pPr algn="just"/>
            <a:endParaRPr lang="lv-LV" dirty="0">
              <a:solidFill>
                <a:srgbClr val="002060"/>
              </a:solidFill>
              <a:cs typeface="Times New Roman" panose="02020603050405020304" pitchFamily="18" charset="0"/>
            </a:endParaRPr>
          </a:p>
          <a:p>
            <a:pPr algn="just">
              <a:lnSpc>
                <a:spcPct val="107000"/>
              </a:lnSpc>
              <a:spcAft>
                <a:spcPts val="800"/>
              </a:spcAft>
            </a:pPr>
            <a:r>
              <a:rPr lang="lv-LV" dirty="0">
                <a:solidFill>
                  <a:srgbClr val="002060"/>
                </a:solidFill>
                <a:ea typeface="Calibri" panose="020F0502020204030204" pitchFamily="34" charset="0"/>
                <a:cs typeface="Times New Roman" panose="02020603050405020304" pitchFamily="18" charset="0"/>
              </a:rPr>
              <a:t>Lai saņemtu sertifikātu, jāiesniedz iesniegums Elektroniskās deklarēšanas sistēmā (EDS) – sadaļā Dokumentu grupa: Akcīzes preču licenču un sertifikātu iesniegumi.</a:t>
            </a:r>
          </a:p>
          <a:p>
            <a:pPr algn="just">
              <a:lnSpc>
                <a:spcPct val="107000"/>
              </a:lnSpc>
              <a:spcAft>
                <a:spcPts val="800"/>
              </a:spcAft>
            </a:pPr>
            <a:r>
              <a:rPr lang="lv-LV" dirty="0">
                <a:solidFill>
                  <a:srgbClr val="002060"/>
                </a:solidFill>
                <a:ea typeface="Calibri" panose="020F0502020204030204" pitchFamily="34" charset="0"/>
                <a:cs typeface="Times New Roman" panose="02020603050405020304" pitchFamily="18" charset="0"/>
              </a:rPr>
              <a:t>Sertifikāts tiek izsniegts elektroniskā veidā un būs derīgs līdz kalendārā gada beigām. Par katru kalendāro gadu būs jāsaņem jauns sertifikāts.</a:t>
            </a:r>
          </a:p>
          <a:p>
            <a:pPr algn="just"/>
            <a:r>
              <a:rPr lang="lv-LV" dirty="0">
                <a:solidFill>
                  <a:srgbClr val="002060"/>
                </a:solidFill>
                <a:ea typeface="Calibri" panose="020F0502020204030204" pitchFamily="34" charset="0"/>
              </a:rPr>
              <a:t>Par sertifikāta izsniegšanu valsts nodeva netiek iekasēta.</a:t>
            </a:r>
            <a:endParaRPr lang="lv-LV" dirty="0">
              <a:solidFill>
                <a:srgbClr val="002060"/>
              </a:solidFill>
            </a:endParaRPr>
          </a:p>
        </p:txBody>
      </p:sp>
    </p:spTree>
    <p:extLst>
      <p:ext uri="{BB962C8B-B14F-4D97-AF65-F5344CB8AC3E}">
        <p14:creationId xmlns:p14="http://schemas.microsoft.com/office/powerpoint/2010/main" val="33666210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0145A6-ECB5-47B4-8CCE-C8D3A5DDC806}"/>
              </a:ext>
            </a:extLst>
          </p:cNvPr>
          <p:cNvSpPr>
            <a:spLocks noGrp="1"/>
          </p:cNvSpPr>
          <p:nvPr>
            <p:ph type="sldNum" sz="quarter" idx="12"/>
          </p:nvPr>
        </p:nvSpPr>
        <p:spPr/>
        <p:txBody>
          <a:bodyPr/>
          <a:lstStyle/>
          <a:p>
            <a:fld id="{7509A935-DFD3-462C-ABE8-08048DC21CC9}" type="slidenum">
              <a:rPr lang="lv-LV" smtClean="0"/>
              <a:t>35</a:t>
            </a:fld>
            <a:endParaRPr lang="lv-LV"/>
          </a:p>
        </p:txBody>
      </p:sp>
      <p:sp>
        <p:nvSpPr>
          <p:cNvPr id="4" name="TextBox 3">
            <a:extLst>
              <a:ext uri="{FF2B5EF4-FFF2-40B4-BE49-F238E27FC236}">
                <a16:creationId xmlns:a16="http://schemas.microsoft.com/office/drawing/2014/main" id="{CE2ABB8B-9044-4651-B1D6-41FC8B6332A4}"/>
              </a:ext>
            </a:extLst>
          </p:cNvPr>
          <p:cNvSpPr txBox="1"/>
          <p:nvPr/>
        </p:nvSpPr>
        <p:spPr>
          <a:xfrm>
            <a:off x="1741715" y="645663"/>
            <a:ext cx="8349342" cy="954107"/>
          </a:xfrm>
          <a:prstGeom prst="rect">
            <a:avLst/>
          </a:prstGeom>
          <a:noFill/>
        </p:spPr>
        <p:txBody>
          <a:bodyPr wrap="square">
            <a:spAutoFit/>
          </a:bodyPr>
          <a:lstStyle/>
          <a:p>
            <a:r>
              <a:rPr lang="lv-LV" sz="2800" b="1" dirty="0">
                <a:solidFill>
                  <a:srgbClr val="002060"/>
                </a:solidFill>
                <a:latin typeface="+mj-lt"/>
                <a:ea typeface="Calibri" panose="020F0502020204030204" pitchFamily="34" charset="0"/>
                <a:cs typeface="Times New Roman" panose="02020603050405020304" pitchFamily="18" charset="0"/>
              </a:rPr>
              <a:t>S</a:t>
            </a:r>
            <a:r>
              <a:rPr lang="lv-LV" sz="2800" b="1" dirty="0">
                <a:solidFill>
                  <a:srgbClr val="002060"/>
                </a:solidFill>
                <a:effectLst/>
                <a:latin typeface="+mj-lt"/>
                <a:ea typeface="Calibri" panose="020F0502020204030204" pitchFamily="34" charset="0"/>
                <a:cs typeface="Times New Roman" panose="02020603050405020304" pitchFamily="18" charset="0"/>
              </a:rPr>
              <a:t>ertifikāts alkoholisko dzērienu patstāvīgajiem sīkražotājiem</a:t>
            </a:r>
            <a:endParaRPr lang="lv-LV" sz="2800" b="1" dirty="0">
              <a:solidFill>
                <a:srgbClr val="002060"/>
              </a:solidFill>
              <a:latin typeface="+mj-lt"/>
            </a:endParaRPr>
          </a:p>
        </p:txBody>
      </p:sp>
      <p:sp>
        <p:nvSpPr>
          <p:cNvPr id="6" name="TextBox 5">
            <a:extLst>
              <a:ext uri="{FF2B5EF4-FFF2-40B4-BE49-F238E27FC236}">
                <a16:creationId xmlns:a16="http://schemas.microsoft.com/office/drawing/2014/main" id="{5DEDBD93-00BB-4095-9849-B36AF7E7DC78}"/>
              </a:ext>
            </a:extLst>
          </p:cNvPr>
          <p:cNvSpPr txBox="1"/>
          <p:nvPr/>
        </p:nvSpPr>
        <p:spPr>
          <a:xfrm>
            <a:off x="965790" y="2083514"/>
            <a:ext cx="10260417" cy="3293209"/>
          </a:xfrm>
          <a:prstGeom prst="rect">
            <a:avLst/>
          </a:prstGeom>
          <a:noFill/>
        </p:spPr>
        <p:txBody>
          <a:bodyPr wrap="square">
            <a:spAutoFit/>
          </a:bodyPr>
          <a:lstStyle/>
          <a:p>
            <a:pPr algn="just">
              <a:spcBef>
                <a:spcPts val="1200"/>
              </a:spcBef>
              <a:spcAft>
                <a:spcPts val="1200"/>
              </a:spcAft>
            </a:pPr>
            <a:r>
              <a:rPr lang="lv-LV" dirty="0">
                <a:solidFill>
                  <a:srgbClr val="002060"/>
                </a:solidFill>
                <a:latin typeface="Verdana" panose="020B0604030504040204" pitchFamily="34" charset="0"/>
                <a:ea typeface="Calibri" panose="020F0502020204030204" pitchFamily="34" charset="0"/>
                <a:cs typeface="Times New Roman" panose="02020603050405020304" pitchFamily="18" charset="0"/>
              </a:rPr>
              <a:t>Sertifikāts tiks izsniegts, ja </a:t>
            </a:r>
            <a:r>
              <a:rPr lang="lv-LV" b="1" dirty="0">
                <a:solidFill>
                  <a:srgbClr val="002060"/>
                </a:solidFill>
                <a:latin typeface="Verdana" panose="020B0604030504040204" pitchFamily="34" charset="0"/>
                <a:ea typeface="Calibri" panose="020F0502020204030204" pitchFamily="34" charset="0"/>
                <a:cs typeface="Times New Roman" panose="02020603050405020304" pitchFamily="18" charset="0"/>
              </a:rPr>
              <a:t>saražoto alkoholisko dzērienu apjoms</a:t>
            </a:r>
            <a:r>
              <a:rPr lang="lv-LV" dirty="0">
                <a:solidFill>
                  <a:srgbClr val="002060"/>
                </a:solidFill>
                <a:latin typeface="Verdana" panose="020B0604030504040204" pitchFamily="34" charset="0"/>
                <a:ea typeface="Calibri" panose="020F0502020204030204" pitchFamily="34" charset="0"/>
                <a:cs typeface="Times New Roman" panose="02020603050405020304" pitchFamily="18" charset="0"/>
              </a:rPr>
              <a:t> iepriekšējā kalendāra gadā </a:t>
            </a:r>
            <a:r>
              <a:rPr lang="lv-LV" i="1" dirty="0">
                <a:solidFill>
                  <a:srgbClr val="002060"/>
                </a:solidFill>
                <a:latin typeface="Verdana" panose="020B0604030504040204" pitchFamily="34" charset="0"/>
                <a:ea typeface="Calibri" panose="020F0502020204030204" pitchFamily="34" charset="0"/>
                <a:cs typeface="Times New Roman" panose="02020603050405020304" pitchFamily="18" charset="0"/>
              </a:rPr>
              <a:t>(ja sertifikāta saņēmējs iepriekšējā kalendāra gadā ir ražojis attiecīgo alkoholisko dzērienu veidu)</a:t>
            </a:r>
            <a:r>
              <a:rPr lang="lv-LV" dirty="0">
                <a:solidFill>
                  <a:srgbClr val="002060"/>
                </a:solidFill>
                <a:latin typeface="Verdana" panose="020B0604030504040204" pitchFamily="34" charset="0"/>
                <a:ea typeface="Calibri" panose="020F0502020204030204" pitchFamily="34" charset="0"/>
                <a:cs typeface="Times New Roman" panose="02020603050405020304" pitchFamily="18" charset="0"/>
              </a:rPr>
              <a:t> </a:t>
            </a:r>
            <a:r>
              <a:rPr lang="lv-LV" b="1" dirty="0">
                <a:solidFill>
                  <a:srgbClr val="002060"/>
                </a:solidFill>
                <a:latin typeface="Verdana" panose="020B0604030504040204" pitchFamily="34" charset="0"/>
                <a:ea typeface="Calibri" panose="020F0502020204030204" pitchFamily="34" charset="0"/>
                <a:cs typeface="Times New Roman" panose="02020603050405020304" pitchFamily="18" charset="0"/>
              </a:rPr>
              <a:t>vai plānotais ražošanas apjoms kārtējā kalendāra gadā</a:t>
            </a:r>
            <a:r>
              <a:rPr lang="lv-LV" dirty="0">
                <a:solidFill>
                  <a:srgbClr val="002060"/>
                </a:solidFill>
                <a:latin typeface="Verdana" panose="020B0604030504040204" pitchFamily="34" charset="0"/>
                <a:ea typeface="Calibri" panose="020F0502020204030204" pitchFamily="34" charset="0"/>
                <a:cs typeface="Times New Roman" panose="02020603050405020304" pitchFamily="18" charset="0"/>
              </a:rPr>
              <a:t> </a:t>
            </a:r>
            <a:r>
              <a:rPr lang="lv-LV" i="1" dirty="0">
                <a:solidFill>
                  <a:srgbClr val="002060"/>
                </a:solidFill>
                <a:latin typeface="Verdana" panose="020B0604030504040204" pitchFamily="34" charset="0"/>
                <a:ea typeface="Calibri" panose="020F0502020204030204" pitchFamily="34" charset="0"/>
                <a:cs typeface="Times New Roman" panose="02020603050405020304" pitchFamily="18" charset="0"/>
              </a:rPr>
              <a:t>(ja sertifikāta saņēmējs iepriekšējā kalendāra gadā nav ražojis attiecīgo alkoholisko dzērienu veidu)</a:t>
            </a:r>
            <a:r>
              <a:rPr lang="lv-LV" dirty="0">
                <a:solidFill>
                  <a:srgbClr val="002060"/>
                </a:solidFill>
                <a:latin typeface="Verdana" panose="020B0604030504040204" pitchFamily="34" charset="0"/>
                <a:ea typeface="Calibri" panose="020F0502020204030204" pitchFamily="34" charset="0"/>
                <a:cs typeface="Times New Roman" panose="02020603050405020304" pitchFamily="18" charset="0"/>
              </a:rPr>
              <a:t> nepārsniedz šādus apjomus :</a:t>
            </a:r>
          </a:p>
          <a:p>
            <a:pPr marL="342900" indent="-342900" algn="just">
              <a:buClr>
                <a:srgbClr val="003366"/>
              </a:buClr>
              <a:buFont typeface="Symbol" panose="05050102010706020507" pitchFamily="18" charset="2"/>
              <a:buChar char=""/>
            </a:pPr>
            <a:r>
              <a:rPr lang="lv-LV" b="1" dirty="0">
                <a:solidFill>
                  <a:srgbClr val="002060"/>
                </a:solidFill>
                <a:latin typeface="Verdana" panose="020B0604030504040204" pitchFamily="34" charset="0"/>
                <a:ea typeface="Calibri" panose="020F0502020204030204" pitchFamily="34" charset="0"/>
                <a:cs typeface="Times New Roman" panose="02020603050405020304" pitchFamily="18" charset="0"/>
              </a:rPr>
              <a:t>alus </a:t>
            </a:r>
            <a:r>
              <a:rPr lang="lv-LV" dirty="0">
                <a:solidFill>
                  <a:srgbClr val="002060"/>
                </a:solidFill>
                <a:latin typeface="Verdana" panose="020B0604030504040204" pitchFamily="34" charset="0"/>
                <a:ea typeface="Calibri" panose="020F0502020204030204" pitchFamily="34" charset="0"/>
                <a:cs typeface="Times New Roman" panose="02020603050405020304" pitchFamily="18" charset="0"/>
              </a:rPr>
              <a:t>– 200 000 hektolitru,</a:t>
            </a:r>
          </a:p>
          <a:p>
            <a:pPr marL="342900" indent="-342900" algn="just">
              <a:buClr>
                <a:srgbClr val="003366"/>
              </a:buClr>
              <a:buFont typeface="Symbol" panose="05050102010706020507" pitchFamily="18" charset="2"/>
              <a:buChar char=""/>
            </a:pPr>
            <a:r>
              <a:rPr lang="lv-LV" b="1" dirty="0">
                <a:solidFill>
                  <a:srgbClr val="002060"/>
                </a:solidFill>
                <a:latin typeface="Verdana" panose="020B0604030504040204" pitchFamily="34" charset="0"/>
                <a:ea typeface="Calibri" panose="020F0502020204030204" pitchFamily="34" charset="0"/>
                <a:cs typeface="Times New Roman" panose="02020603050405020304" pitchFamily="18" charset="0"/>
              </a:rPr>
              <a:t>vīns</a:t>
            </a:r>
            <a:r>
              <a:rPr lang="lv-LV" dirty="0">
                <a:solidFill>
                  <a:srgbClr val="002060"/>
                </a:solidFill>
                <a:latin typeface="Verdana" panose="020B0604030504040204" pitchFamily="34" charset="0"/>
                <a:ea typeface="Calibri" panose="020F0502020204030204" pitchFamily="34" charset="0"/>
                <a:cs typeface="Times New Roman" panose="02020603050405020304" pitchFamily="18" charset="0"/>
              </a:rPr>
              <a:t> – 1 000 hektolitru </a:t>
            </a:r>
            <a:r>
              <a:rPr lang="lv-LV" i="1" dirty="0">
                <a:solidFill>
                  <a:srgbClr val="002060"/>
                </a:solidFill>
                <a:latin typeface="Verdana" panose="020B0604030504040204" pitchFamily="34" charset="0"/>
                <a:ea typeface="Calibri" panose="020F0502020204030204" pitchFamily="34" charset="0"/>
                <a:cs typeface="Times New Roman" panose="02020603050405020304" pitchFamily="18" charset="0"/>
              </a:rPr>
              <a:t>(ja plānosiet sūtīt  uz Maltas Republiku, tad 20 000 hektolitru),</a:t>
            </a:r>
            <a:endParaRPr lang="lv-LV" dirty="0">
              <a:solidFill>
                <a:srgbClr val="002060"/>
              </a:solidFill>
              <a:latin typeface="Verdana" panose="020B0604030504040204" pitchFamily="34" charset="0"/>
              <a:ea typeface="Calibri" panose="020F0502020204030204" pitchFamily="34" charset="0"/>
              <a:cs typeface="Times New Roman" panose="02020603050405020304" pitchFamily="18" charset="0"/>
            </a:endParaRPr>
          </a:p>
          <a:p>
            <a:pPr marL="342900" indent="-342900" algn="just">
              <a:buClr>
                <a:srgbClr val="003366"/>
              </a:buClr>
              <a:buFont typeface="Symbol" panose="05050102010706020507" pitchFamily="18" charset="2"/>
              <a:buChar char=""/>
            </a:pPr>
            <a:r>
              <a:rPr lang="lv-LV" b="1" dirty="0">
                <a:solidFill>
                  <a:srgbClr val="002060"/>
                </a:solidFill>
                <a:latin typeface="Verdana" panose="020B0604030504040204" pitchFamily="34" charset="0"/>
                <a:ea typeface="Calibri" panose="020F0502020204030204" pitchFamily="34" charset="0"/>
                <a:cs typeface="Times New Roman" panose="02020603050405020304" pitchFamily="18" charset="0"/>
              </a:rPr>
              <a:t>raudzētie dzērieni, izņemot vīnu un alu </a:t>
            </a:r>
            <a:r>
              <a:rPr lang="lv-LV" dirty="0">
                <a:solidFill>
                  <a:srgbClr val="002060"/>
                </a:solidFill>
                <a:latin typeface="Verdana" panose="020B0604030504040204" pitchFamily="34" charset="0"/>
                <a:ea typeface="Calibri" panose="020F0502020204030204" pitchFamily="34" charset="0"/>
                <a:cs typeface="Times New Roman" panose="02020603050405020304" pitchFamily="18" charset="0"/>
              </a:rPr>
              <a:t>– 150 000 hektolitru,</a:t>
            </a:r>
          </a:p>
          <a:p>
            <a:pPr marL="342900" indent="-342900" algn="just">
              <a:buClr>
                <a:srgbClr val="003366"/>
              </a:buClr>
              <a:buFont typeface="Symbol" panose="05050102010706020507" pitchFamily="18" charset="2"/>
              <a:buChar char=""/>
            </a:pPr>
            <a:r>
              <a:rPr lang="lv-LV" b="1" dirty="0">
                <a:solidFill>
                  <a:srgbClr val="002060"/>
                </a:solidFill>
                <a:latin typeface="Verdana" panose="020B0604030504040204" pitchFamily="34" charset="0"/>
                <a:ea typeface="Calibri" panose="020F0502020204030204" pitchFamily="34" charset="0"/>
                <a:cs typeface="Times New Roman" panose="02020603050405020304" pitchFamily="18" charset="0"/>
              </a:rPr>
              <a:t>starpprodukti</a:t>
            </a:r>
            <a:r>
              <a:rPr lang="lv-LV" dirty="0">
                <a:solidFill>
                  <a:srgbClr val="002060"/>
                </a:solidFill>
                <a:latin typeface="Verdana" panose="020B0604030504040204" pitchFamily="34" charset="0"/>
                <a:ea typeface="Calibri" panose="020F0502020204030204" pitchFamily="34" charset="0"/>
                <a:cs typeface="Times New Roman" panose="02020603050405020304" pitchFamily="18" charset="0"/>
              </a:rPr>
              <a:t> – 250 hektolitru,</a:t>
            </a:r>
          </a:p>
          <a:p>
            <a:pPr marL="342900" indent="-342900" algn="just">
              <a:buClr>
                <a:srgbClr val="003366"/>
              </a:buClr>
              <a:buFont typeface="Symbol" panose="05050102010706020507" pitchFamily="18" charset="2"/>
              <a:buChar char=""/>
            </a:pPr>
            <a:r>
              <a:rPr lang="lv-LV" b="1" dirty="0">
                <a:solidFill>
                  <a:srgbClr val="002060"/>
                </a:solidFill>
                <a:latin typeface="Verdana" panose="020B0604030504040204" pitchFamily="34" charset="0"/>
                <a:ea typeface="Calibri" panose="020F0502020204030204" pitchFamily="34" charset="0"/>
                <a:cs typeface="Times New Roman" panose="02020603050405020304" pitchFamily="18" charset="0"/>
              </a:rPr>
              <a:t>pārējie alkoholiskie dzērieni</a:t>
            </a:r>
            <a:r>
              <a:rPr lang="lv-LV" dirty="0">
                <a:solidFill>
                  <a:srgbClr val="002060"/>
                </a:solidFill>
                <a:latin typeface="Verdana" panose="020B0604030504040204" pitchFamily="34" charset="0"/>
                <a:ea typeface="Calibri" panose="020F0502020204030204" pitchFamily="34" charset="0"/>
                <a:cs typeface="Times New Roman" panose="02020603050405020304" pitchFamily="18" charset="0"/>
              </a:rPr>
              <a:t> – 20 hektolitru absolūtā alkohola.</a:t>
            </a:r>
          </a:p>
        </p:txBody>
      </p:sp>
      <p:sp>
        <p:nvSpPr>
          <p:cNvPr id="7" name="TextBox 6">
            <a:extLst>
              <a:ext uri="{FF2B5EF4-FFF2-40B4-BE49-F238E27FC236}">
                <a16:creationId xmlns:a16="http://schemas.microsoft.com/office/drawing/2014/main" id="{6746A40E-C3E7-4CD7-8DC7-CC3EE20CE92C}"/>
              </a:ext>
            </a:extLst>
          </p:cNvPr>
          <p:cNvSpPr txBox="1"/>
          <p:nvPr/>
        </p:nvSpPr>
        <p:spPr>
          <a:xfrm>
            <a:off x="965790" y="5623069"/>
            <a:ext cx="10260418" cy="1323439"/>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lv-LV" sz="1600" i="1" dirty="0">
                <a:solidFill>
                  <a:srgbClr val="002060"/>
                </a:solidFill>
                <a:effectLst/>
                <a:latin typeface="Verdana" panose="020B0604030504040204" pitchFamily="34" charset="0"/>
                <a:ea typeface="Calibri" panose="020F0502020204030204" pitchFamily="34" charset="0"/>
                <a:cs typeface="Times New Roman" panose="02020603050405020304" pitchFamily="18" charset="0"/>
              </a:rPr>
              <a:t>Šie ir maksimālie alkoholisko dzērienu ražošanas apjomi, kas dod tiesības piemērot samazinātu akcīzes nodokļa likmi Eiropas Savienībā un katrā valstī, tai skaitā Latvijā, tie var būt atšķirīgi. </a:t>
            </a:r>
          </a:p>
          <a:p>
            <a:pPr>
              <a:defRPr/>
            </a:pPr>
            <a:r>
              <a:rPr lang="lv-LV" sz="1600" i="1" dirty="0">
                <a:solidFill>
                  <a:srgbClr val="002060"/>
                </a:solidFill>
                <a:ea typeface="Calibri" panose="020F0502020204030204" pitchFamily="34" charset="0"/>
                <a:cs typeface="Times New Roman" panose="02020603050405020304" pitchFamily="18" charset="0"/>
              </a:rPr>
              <a:t>Latvijas ražotājs var saņemt Sīkražotāja sertifikātu </a:t>
            </a:r>
            <a:r>
              <a:rPr lang="lv-LV" sz="1600" b="1" i="1" dirty="0">
                <a:solidFill>
                  <a:srgbClr val="002060"/>
                </a:solidFill>
                <a:ea typeface="Calibri" panose="020F0502020204030204" pitchFamily="34" charset="0"/>
                <a:cs typeface="Times New Roman" panose="02020603050405020304" pitchFamily="18" charset="0"/>
              </a:rPr>
              <a:t>samazinātas</a:t>
            </a:r>
            <a:r>
              <a:rPr lang="lv-LV" sz="1600" i="1" dirty="0">
                <a:solidFill>
                  <a:srgbClr val="002060"/>
                </a:solidFill>
                <a:ea typeface="Calibri" panose="020F0502020204030204" pitchFamily="34" charset="0"/>
                <a:cs typeface="Times New Roman" panose="02020603050405020304" pitchFamily="18" charset="0"/>
              </a:rPr>
              <a:t> </a:t>
            </a:r>
            <a:r>
              <a:rPr lang="lv-LV" sz="1600" b="1" i="1" dirty="0">
                <a:solidFill>
                  <a:srgbClr val="002060"/>
                </a:solidFill>
                <a:ea typeface="Calibri" panose="020F0502020204030204" pitchFamily="34" charset="0"/>
                <a:cs typeface="Times New Roman" panose="02020603050405020304" pitchFamily="18" charset="0"/>
              </a:rPr>
              <a:t>akcīzes nodokļa likmes piemērošanai citā ES dalībvalstī.</a:t>
            </a:r>
            <a:endParaRPr lang="lv-LV" sz="1600" i="1" dirty="0">
              <a:solidFill>
                <a:srgbClr val="002060"/>
              </a:solidFill>
              <a:cs typeface="Times New Roman" panose="02020603050405020304"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lang="lv-LV" altLang="lv-LV" sz="1600" i="1" dirty="0">
              <a:solidFill>
                <a:srgbClr val="002060"/>
              </a:solidFill>
            </a:endParaRPr>
          </a:p>
        </p:txBody>
      </p:sp>
      <p:pic>
        <p:nvPicPr>
          <p:cNvPr id="8" name="Picture 7">
            <a:extLst>
              <a:ext uri="{FF2B5EF4-FFF2-40B4-BE49-F238E27FC236}">
                <a16:creationId xmlns:a16="http://schemas.microsoft.com/office/drawing/2014/main" id="{C8CA5A60-12E5-48FD-92AC-3E9D42D8EA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641" y="5891769"/>
            <a:ext cx="632150" cy="632150"/>
          </a:xfrm>
          <a:prstGeom prst="rect">
            <a:avLst/>
          </a:prstGeom>
        </p:spPr>
      </p:pic>
    </p:spTree>
    <p:extLst>
      <p:ext uri="{BB962C8B-B14F-4D97-AF65-F5344CB8AC3E}">
        <p14:creationId xmlns:p14="http://schemas.microsoft.com/office/powerpoint/2010/main" val="36813702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F91331-A204-4EE7-B3FD-35521FE99766}"/>
              </a:ext>
            </a:extLst>
          </p:cNvPr>
          <p:cNvSpPr>
            <a:spLocks noGrp="1"/>
          </p:cNvSpPr>
          <p:nvPr>
            <p:ph type="sldNum" sz="quarter" idx="12"/>
          </p:nvPr>
        </p:nvSpPr>
        <p:spPr/>
        <p:txBody>
          <a:bodyPr/>
          <a:lstStyle/>
          <a:p>
            <a:fld id="{7509A935-DFD3-462C-ABE8-08048DC21CC9}" type="slidenum">
              <a:rPr lang="lv-LV" smtClean="0"/>
              <a:t>36</a:t>
            </a:fld>
            <a:endParaRPr lang="lv-LV"/>
          </a:p>
        </p:txBody>
      </p:sp>
      <p:sp>
        <p:nvSpPr>
          <p:cNvPr id="4" name="TextBox 3">
            <a:extLst>
              <a:ext uri="{FF2B5EF4-FFF2-40B4-BE49-F238E27FC236}">
                <a16:creationId xmlns:a16="http://schemas.microsoft.com/office/drawing/2014/main" id="{35408A26-AD0A-4129-B355-9F46295839DD}"/>
              </a:ext>
            </a:extLst>
          </p:cNvPr>
          <p:cNvSpPr txBox="1"/>
          <p:nvPr/>
        </p:nvSpPr>
        <p:spPr>
          <a:xfrm>
            <a:off x="1632857" y="555563"/>
            <a:ext cx="8599714" cy="523220"/>
          </a:xfrm>
          <a:prstGeom prst="rect">
            <a:avLst/>
          </a:prstGeom>
          <a:noFill/>
        </p:spPr>
        <p:txBody>
          <a:bodyPr wrap="square">
            <a:spAutoFit/>
          </a:bodyPr>
          <a:lstStyle/>
          <a:p>
            <a:r>
              <a:rPr lang="lv-LV" altLang="lv-LV" sz="2800" b="1" dirty="0">
                <a:solidFill>
                  <a:srgbClr val="17375E"/>
                </a:solidFill>
                <a:latin typeface="+mj-lt"/>
              </a:rPr>
              <a:t>Akcīzes nodokļa marku saņemšana</a:t>
            </a:r>
            <a:endParaRPr lang="lv-LV" sz="2800" b="1" dirty="0">
              <a:latin typeface="+mj-lt"/>
            </a:endParaRPr>
          </a:p>
        </p:txBody>
      </p:sp>
      <p:sp>
        <p:nvSpPr>
          <p:cNvPr id="6" name="TextBox 5">
            <a:extLst>
              <a:ext uri="{FF2B5EF4-FFF2-40B4-BE49-F238E27FC236}">
                <a16:creationId xmlns:a16="http://schemas.microsoft.com/office/drawing/2014/main" id="{B9428561-5F32-4DD0-8F1D-38C1F3538CBF}"/>
              </a:ext>
            </a:extLst>
          </p:cNvPr>
          <p:cNvSpPr txBox="1"/>
          <p:nvPr/>
        </p:nvSpPr>
        <p:spPr>
          <a:xfrm>
            <a:off x="1632857" y="1859339"/>
            <a:ext cx="8599714" cy="3693319"/>
          </a:xfrm>
          <a:prstGeom prst="rect">
            <a:avLst/>
          </a:prstGeom>
          <a:noFill/>
        </p:spPr>
        <p:txBody>
          <a:bodyPr wrap="square">
            <a:spAutoFit/>
          </a:bodyPr>
          <a:lstStyle/>
          <a:p>
            <a:pPr algn="just"/>
            <a:r>
              <a:rPr lang="lv-LV" altLang="lv-LV" b="1" dirty="0">
                <a:solidFill>
                  <a:srgbClr val="002060"/>
                </a:solidFill>
              </a:rPr>
              <a:t>Visiem</a:t>
            </a:r>
            <a:r>
              <a:rPr lang="lv-LV" altLang="lv-LV" dirty="0">
                <a:solidFill>
                  <a:srgbClr val="002060"/>
                </a:solidFill>
              </a:rPr>
              <a:t> komersantiem, </a:t>
            </a:r>
            <a:r>
              <a:rPr lang="lv-LV" altLang="lv-LV" b="1" dirty="0">
                <a:solidFill>
                  <a:srgbClr val="002060"/>
                </a:solidFill>
              </a:rPr>
              <a:t>kuri saņēmuši </a:t>
            </a:r>
            <a:r>
              <a:rPr lang="lv-LV" altLang="lv-LV" dirty="0">
                <a:solidFill>
                  <a:srgbClr val="002060"/>
                </a:solidFill>
              </a:rPr>
              <a:t>patstāvīga sīkražotāja </a:t>
            </a:r>
            <a:r>
              <a:rPr lang="lv-LV" altLang="lv-LV" b="1" dirty="0">
                <a:solidFill>
                  <a:srgbClr val="002060"/>
                </a:solidFill>
              </a:rPr>
              <a:t>sertifikātu</a:t>
            </a:r>
            <a:r>
              <a:rPr lang="lv-LV" altLang="lv-LV" dirty="0">
                <a:solidFill>
                  <a:srgbClr val="002060"/>
                </a:solidFill>
              </a:rPr>
              <a:t> – ar ražošanas apjomu sertifikātā, </a:t>
            </a:r>
            <a:r>
              <a:rPr lang="lv-LV" altLang="lv-LV" b="1" dirty="0">
                <a:solidFill>
                  <a:srgbClr val="002060"/>
                </a:solidFill>
              </a:rPr>
              <a:t>kas nepārsniedz Latvijā noteiktos limitus</a:t>
            </a:r>
            <a:r>
              <a:rPr lang="lv-LV" altLang="lv-LV" dirty="0">
                <a:solidFill>
                  <a:srgbClr val="002060"/>
                </a:solidFill>
              </a:rPr>
              <a:t>, iesniegumā akcīzes nodokļa marku saņemšanai jāizvēlas alkoholisko dzērienu grupa ar samazināto nodokli, piemēram, “raudzētie dzērieni, spirta saturs virs 6 %, </a:t>
            </a:r>
            <a:r>
              <a:rPr lang="lv-LV" altLang="lv-LV" b="1" dirty="0">
                <a:solidFill>
                  <a:srgbClr val="002060"/>
                </a:solidFill>
              </a:rPr>
              <a:t>50 % no likmes”. </a:t>
            </a:r>
          </a:p>
          <a:p>
            <a:pPr algn="just"/>
            <a:endParaRPr lang="lv-LV" altLang="lv-LV" dirty="0">
              <a:solidFill>
                <a:srgbClr val="002060"/>
              </a:solidFill>
            </a:endParaRPr>
          </a:p>
          <a:p>
            <a:pPr algn="just"/>
            <a:endParaRPr lang="lv-LV" altLang="lv-LV" dirty="0">
              <a:solidFill>
                <a:srgbClr val="002060"/>
              </a:solidFill>
            </a:endParaRPr>
          </a:p>
          <a:p>
            <a:pPr algn="just"/>
            <a:r>
              <a:rPr lang="lv-LV" altLang="lv-LV" b="1" dirty="0">
                <a:solidFill>
                  <a:srgbClr val="002060"/>
                </a:solidFill>
              </a:rPr>
              <a:t>Mazajai alkoholisko dzērienu darītavai </a:t>
            </a:r>
            <a:r>
              <a:rPr lang="lv-LV" altLang="lv-LV" dirty="0">
                <a:solidFill>
                  <a:srgbClr val="002060"/>
                </a:solidFill>
              </a:rPr>
              <a:t>(līdz 1000 litriem (vīns, raudzētie dzērieni, starpprodukti) kalendāra gadā), </a:t>
            </a:r>
            <a:r>
              <a:rPr lang="lv-LV" altLang="lv-LV" b="1" dirty="0">
                <a:solidFill>
                  <a:srgbClr val="002060"/>
                </a:solidFill>
              </a:rPr>
              <a:t>kura saņēmusi </a:t>
            </a:r>
            <a:r>
              <a:rPr lang="lv-LV" altLang="lv-LV" dirty="0">
                <a:solidFill>
                  <a:srgbClr val="002060"/>
                </a:solidFill>
              </a:rPr>
              <a:t>patstāvīga sīkražotāja </a:t>
            </a:r>
            <a:r>
              <a:rPr lang="lv-LV" altLang="lv-LV" b="1" dirty="0">
                <a:solidFill>
                  <a:srgbClr val="002060"/>
                </a:solidFill>
              </a:rPr>
              <a:t>sertifikātu</a:t>
            </a:r>
            <a:r>
              <a:rPr lang="lv-LV" altLang="lv-LV" dirty="0">
                <a:solidFill>
                  <a:srgbClr val="002060"/>
                </a:solidFill>
              </a:rPr>
              <a:t> un akcīzes nodokli maksā </a:t>
            </a:r>
            <a:r>
              <a:rPr lang="lv-LV" altLang="lv-LV" b="1" dirty="0">
                <a:solidFill>
                  <a:srgbClr val="002060"/>
                </a:solidFill>
              </a:rPr>
              <a:t>pirms</a:t>
            </a:r>
            <a:r>
              <a:rPr lang="lv-LV" altLang="lv-LV" dirty="0">
                <a:solidFill>
                  <a:srgbClr val="002060"/>
                </a:solidFill>
              </a:rPr>
              <a:t> akcīzes nodokļa </a:t>
            </a:r>
            <a:r>
              <a:rPr lang="lv-LV" altLang="lv-LV" b="1" dirty="0">
                <a:solidFill>
                  <a:srgbClr val="002060"/>
                </a:solidFill>
              </a:rPr>
              <a:t>marku saņemšanas</a:t>
            </a:r>
            <a:r>
              <a:rPr lang="lv-LV" altLang="lv-LV" dirty="0">
                <a:solidFill>
                  <a:srgbClr val="002060"/>
                </a:solidFill>
              </a:rPr>
              <a:t>, akcīzes nodoklis </a:t>
            </a:r>
            <a:r>
              <a:rPr lang="lv-LV" altLang="lv-LV" b="1" dirty="0">
                <a:solidFill>
                  <a:srgbClr val="002060"/>
                </a:solidFill>
              </a:rPr>
              <a:t>ir jāmaksā ar samazināto likmi.</a:t>
            </a:r>
          </a:p>
        </p:txBody>
      </p:sp>
    </p:spTree>
    <p:extLst>
      <p:ext uri="{BB962C8B-B14F-4D97-AF65-F5344CB8AC3E}">
        <p14:creationId xmlns:p14="http://schemas.microsoft.com/office/powerpoint/2010/main" val="36373803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62A1C-C219-46F2-833E-B1F98ACBCB82}"/>
              </a:ext>
            </a:extLst>
          </p:cNvPr>
          <p:cNvSpPr>
            <a:spLocks noGrp="1"/>
          </p:cNvSpPr>
          <p:nvPr>
            <p:ph type="title"/>
          </p:nvPr>
        </p:nvSpPr>
        <p:spPr>
          <a:xfrm>
            <a:off x="402265" y="638507"/>
            <a:ext cx="10515600" cy="942680"/>
          </a:xfrm>
        </p:spPr>
        <p:txBody>
          <a:bodyPr>
            <a:normAutofit fontScale="90000"/>
          </a:bodyPr>
          <a:lstStyle/>
          <a:p>
            <a:r>
              <a:rPr lang="lv-LV" altLang="lv-LV" sz="2700" dirty="0">
                <a:solidFill>
                  <a:srgbClr val="002060"/>
                </a:solidFill>
                <a:latin typeface="+mj-lt"/>
              </a:rPr>
              <a:t>Izmaiņas alkoholisko dzērienu akcīzes nodokļa deklarācijā </a:t>
            </a:r>
            <a:br>
              <a:rPr lang="lv-LV" altLang="lv-LV" dirty="0">
                <a:solidFill>
                  <a:srgbClr val="002060"/>
                </a:solidFill>
                <a:latin typeface="+mj-lt"/>
              </a:rPr>
            </a:br>
            <a:endParaRPr lang="lv-LV" dirty="0">
              <a:latin typeface="+mj-lt"/>
            </a:endParaRPr>
          </a:p>
        </p:txBody>
      </p:sp>
      <p:sp>
        <p:nvSpPr>
          <p:cNvPr id="3" name="Content Placeholder 2">
            <a:extLst>
              <a:ext uri="{FF2B5EF4-FFF2-40B4-BE49-F238E27FC236}">
                <a16:creationId xmlns:a16="http://schemas.microsoft.com/office/drawing/2014/main" id="{07606400-EB8B-445B-80ED-7AC9A376E824}"/>
              </a:ext>
            </a:extLst>
          </p:cNvPr>
          <p:cNvSpPr>
            <a:spLocks noGrp="1"/>
          </p:cNvSpPr>
          <p:nvPr>
            <p:ph idx="1"/>
          </p:nvPr>
        </p:nvSpPr>
        <p:spPr>
          <a:xfrm>
            <a:off x="838200" y="1868155"/>
            <a:ext cx="10515600" cy="4351338"/>
          </a:xfrm>
        </p:spPr>
        <p:txBody>
          <a:bodyPr/>
          <a:lstStyle/>
          <a:p>
            <a:pPr algn="just">
              <a:spcBef>
                <a:spcPts val="600"/>
              </a:spcBef>
              <a:spcAft>
                <a:spcPts val="600"/>
              </a:spcAft>
              <a:defRPr/>
            </a:pPr>
            <a:r>
              <a:rPr lang="lv-LV" sz="2000" dirty="0">
                <a:solidFill>
                  <a:srgbClr val="002060"/>
                </a:solidFill>
              </a:rPr>
              <a:t>Ir veikti </a:t>
            </a:r>
            <a:r>
              <a:rPr lang="lv-LV" sz="2000" b="1" dirty="0">
                <a:solidFill>
                  <a:srgbClr val="002060"/>
                </a:solidFill>
              </a:rPr>
              <a:t>grozījumi</a:t>
            </a:r>
            <a:r>
              <a:rPr lang="lv-LV" sz="2000" dirty="0">
                <a:solidFill>
                  <a:srgbClr val="002060"/>
                </a:solidFill>
              </a:rPr>
              <a:t> 30.03.2010. Ministru kabineta noteikumos Nr.300 </a:t>
            </a:r>
            <a:r>
              <a:rPr lang="lv-LV" sz="2000" dirty="0">
                <a:solidFill>
                  <a:srgbClr val="002060"/>
                </a:solidFill>
                <a:effectLst/>
                <a:ea typeface="Calibri" panose="020F0502020204030204" pitchFamily="34" charset="0"/>
                <a:cs typeface="Times New Roman" panose="02020603050405020304" pitchFamily="18" charset="0"/>
              </a:rPr>
              <a:t>"</a:t>
            </a:r>
            <a:r>
              <a:rPr lang="lv-LV" sz="2000" dirty="0">
                <a:solidFill>
                  <a:srgbClr val="002060"/>
                </a:solidFill>
              </a:rPr>
              <a:t>Noteikumi par akcīzes nodokļa deklarācijas veidlapām un to aizpildīšanas kārtību</a:t>
            </a:r>
            <a:r>
              <a:rPr lang="lv-LV" sz="2000" dirty="0">
                <a:solidFill>
                  <a:srgbClr val="002060"/>
                </a:solidFill>
                <a:effectLst/>
                <a:ea typeface="Calibri" panose="020F0502020204030204" pitchFamily="34" charset="0"/>
                <a:cs typeface="Times New Roman" panose="02020603050405020304" pitchFamily="18" charset="0"/>
              </a:rPr>
              <a:t>"</a:t>
            </a:r>
            <a:r>
              <a:rPr lang="lv-LV" sz="2000" dirty="0">
                <a:solidFill>
                  <a:srgbClr val="002060"/>
                </a:solidFill>
              </a:rPr>
              <a:t> </a:t>
            </a:r>
          </a:p>
          <a:p>
            <a:pPr marL="468313" lvl="1" algn="just">
              <a:spcBef>
                <a:spcPts val="600"/>
              </a:spcBef>
              <a:spcAft>
                <a:spcPts val="600"/>
              </a:spcAft>
              <a:defRPr/>
            </a:pPr>
            <a:r>
              <a:rPr lang="lv-LV" dirty="0">
                <a:solidFill>
                  <a:srgbClr val="002060"/>
                </a:solidFill>
              </a:rPr>
              <a:t>Jauna alkoholisko dzērienu akcīzes nodokļa deklarācijas forma </a:t>
            </a:r>
            <a:r>
              <a:rPr lang="lv-LV" u="sng" dirty="0">
                <a:hlinkClick r:id="rId2"/>
              </a:rPr>
              <a:t>2.</a:t>
            </a:r>
            <a:r>
              <a:rPr lang="lv-LV" u="sng" baseline="30000" dirty="0">
                <a:hlinkClick r:id="rId2"/>
              </a:rPr>
              <a:t>1</a:t>
            </a:r>
            <a:r>
              <a:rPr lang="lv-LV" u="sng" dirty="0">
                <a:hlinkClick r:id="rId2"/>
              </a:rPr>
              <a:t> pielikums</a:t>
            </a:r>
            <a:r>
              <a:rPr lang="lv-LV" dirty="0">
                <a:solidFill>
                  <a:srgbClr val="112843"/>
                </a:solidFill>
              </a:rPr>
              <a:t>, </a:t>
            </a:r>
            <a:r>
              <a:rPr lang="lv-LV" dirty="0">
                <a:solidFill>
                  <a:srgbClr val="002060"/>
                </a:solidFill>
              </a:rPr>
              <a:t>kas</a:t>
            </a:r>
            <a:r>
              <a:rPr lang="lv-LV" dirty="0">
                <a:solidFill>
                  <a:srgbClr val="112843"/>
                </a:solidFill>
              </a:rPr>
              <a:t> </a:t>
            </a:r>
            <a:r>
              <a:rPr lang="lv-LV" dirty="0">
                <a:solidFill>
                  <a:srgbClr val="C00000"/>
                </a:solidFill>
              </a:rPr>
              <a:t>stāsies spēkā ar 01.07.2022</a:t>
            </a:r>
            <a:r>
              <a:rPr lang="lv-LV" sz="2400" dirty="0">
                <a:solidFill>
                  <a:srgbClr val="C00000"/>
                </a:solidFill>
              </a:rPr>
              <a:t>. </a:t>
            </a:r>
            <a:r>
              <a:rPr lang="lv-LV" sz="1000" i="1" dirty="0">
                <a:solidFill>
                  <a:schemeClr val="bg1">
                    <a:lumMod val="50000"/>
                  </a:schemeClr>
                </a:solidFill>
              </a:rPr>
              <a:t>(jāskata nākotnes redakcija ar 01.07.2022.)</a:t>
            </a:r>
          </a:p>
          <a:p>
            <a:pPr marL="468313" lvl="1" algn="just">
              <a:spcBef>
                <a:spcPts val="600"/>
              </a:spcBef>
              <a:spcAft>
                <a:spcPts val="600"/>
              </a:spcAft>
              <a:defRPr/>
            </a:pPr>
            <a:endParaRPr lang="lv-LV" sz="2400" i="1" dirty="0">
              <a:solidFill>
                <a:schemeClr val="bg1">
                  <a:lumMod val="50000"/>
                </a:schemeClr>
              </a:solidFill>
            </a:endParaRPr>
          </a:p>
          <a:p>
            <a:pPr algn="just">
              <a:spcBef>
                <a:spcPts val="600"/>
              </a:spcBef>
              <a:spcAft>
                <a:spcPts val="600"/>
              </a:spcAft>
              <a:defRPr/>
            </a:pPr>
            <a:r>
              <a:rPr lang="lv-LV" sz="2000" dirty="0">
                <a:solidFill>
                  <a:srgbClr val="002060"/>
                </a:solidFill>
              </a:rPr>
              <a:t>Sākot ar taksācijas periodu 2022.gada jūlijs arī EDS būs pieejama jauna alkoholisko dzērienu akcīzes nodokļa deklarācijas veidlapa. </a:t>
            </a:r>
          </a:p>
          <a:p>
            <a:pPr algn="just">
              <a:spcBef>
                <a:spcPts val="600"/>
              </a:spcBef>
              <a:spcAft>
                <a:spcPts val="600"/>
              </a:spcAft>
              <a:defRPr/>
            </a:pPr>
            <a:endParaRPr lang="lv-LV" sz="2000" b="1" dirty="0">
              <a:solidFill>
                <a:srgbClr val="002060"/>
              </a:solidFill>
            </a:endParaRPr>
          </a:p>
          <a:p>
            <a:pPr algn="just">
              <a:spcBef>
                <a:spcPts val="600"/>
              </a:spcBef>
              <a:spcAft>
                <a:spcPts val="600"/>
              </a:spcAft>
              <a:defRPr/>
            </a:pPr>
            <a:r>
              <a:rPr lang="lv-LV" sz="2000" dirty="0">
                <a:solidFill>
                  <a:srgbClr val="002060"/>
                </a:solidFill>
              </a:rPr>
              <a:t>Alkoholisko dzērienu aprites pārskatu aizpildīšanas kārtībā izmaiņu nav.</a:t>
            </a:r>
          </a:p>
          <a:p>
            <a:endParaRPr lang="lv-LV" dirty="0"/>
          </a:p>
        </p:txBody>
      </p:sp>
      <p:sp>
        <p:nvSpPr>
          <p:cNvPr id="4" name="Slide Number Placeholder 3">
            <a:extLst>
              <a:ext uri="{FF2B5EF4-FFF2-40B4-BE49-F238E27FC236}">
                <a16:creationId xmlns:a16="http://schemas.microsoft.com/office/drawing/2014/main" id="{13B4737C-32F1-471F-A20C-633B6F14083C}"/>
              </a:ext>
            </a:extLst>
          </p:cNvPr>
          <p:cNvSpPr>
            <a:spLocks noGrp="1"/>
          </p:cNvSpPr>
          <p:nvPr>
            <p:ph type="sldNum" sz="quarter" idx="12"/>
          </p:nvPr>
        </p:nvSpPr>
        <p:spPr/>
        <p:txBody>
          <a:bodyPr/>
          <a:lstStyle/>
          <a:p>
            <a:fld id="{7509A935-DFD3-462C-ABE8-08048DC21CC9}" type="slidenum">
              <a:rPr lang="lv-LV" smtClean="0"/>
              <a:t>37</a:t>
            </a:fld>
            <a:endParaRPr lang="lv-LV"/>
          </a:p>
        </p:txBody>
      </p:sp>
      <p:pic>
        <p:nvPicPr>
          <p:cNvPr id="5" name="Picture 4">
            <a:extLst>
              <a:ext uri="{FF2B5EF4-FFF2-40B4-BE49-F238E27FC236}">
                <a16:creationId xmlns:a16="http://schemas.microsoft.com/office/drawing/2014/main" id="{4427490F-CEB6-4F8E-9204-21A7C39640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824" y="4111071"/>
            <a:ext cx="590376" cy="590376"/>
          </a:xfrm>
          <a:prstGeom prst="rect">
            <a:avLst/>
          </a:prstGeom>
        </p:spPr>
      </p:pic>
    </p:spTree>
    <p:extLst>
      <p:ext uri="{BB962C8B-B14F-4D97-AF65-F5344CB8AC3E}">
        <p14:creationId xmlns:p14="http://schemas.microsoft.com/office/powerpoint/2010/main" val="9111889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F1A1E-19DA-45CE-A9DC-D4BE77AF9D77}"/>
              </a:ext>
            </a:extLst>
          </p:cNvPr>
          <p:cNvSpPr>
            <a:spLocks noGrp="1"/>
          </p:cNvSpPr>
          <p:nvPr>
            <p:ph type="title"/>
          </p:nvPr>
        </p:nvSpPr>
        <p:spPr>
          <a:xfrm>
            <a:off x="223284" y="615492"/>
            <a:ext cx="10885967" cy="733647"/>
          </a:xfrm>
        </p:spPr>
        <p:txBody>
          <a:bodyPr>
            <a:noAutofit/>
          </a:bodyPr>
          <a:lstStyle/>
          <a:p>
            <a:r>
              <a:rPr lang="lv-LV" altLang="lv-LV" sz="2400" dirty="0">
                <a:solidFill>
                  <a:srgbClr val="002060"/>
                </a:solidFill>
                <a:latin typeface="+mj-lt"/>
              </a:rPr>
              <a:t>Izmaiņas alkoholisko dzērienu akcīzes nodokļa deklarācijā </a:t>
            </a:r>
            <a:br>
              <a:rPr lang="lv-LV" altLang="lv-LV" sz="2400" b="0" dirty="0">
                <a:solidFill>
                  <a:srgbClr val="002060"/>
                </a:solidFill>
                <a:latin typeface="+mj-lt"/>
              </a:rPr>
            </a:br>
            <a:endParaRPr lang="lv-LV" sz="2400" b="0" dirty="0">
              <a:latin typeface="+mj-lt"/>
            </a:endParaRPr>
          </a:p>
        </p:txBody>
      </p:sp>
      <p:pic>
        <p:nvPicPr>
          <p:cNvPr id="5" name="Content Placeholder 4">
            <a:extLst>
              <a:ext uri="{FF2B5EF4-FFF2-40B4-BE49-F238E27FC236}">
                <a16:creationId xmlns:a16="http://schemas.microsoft.com/office/drawing/2014/main" id="{8D9BAD17-998C-4FD9-9B96-C5DD7D65FA9C}"/>
              </a:ext>
            </a:extLst>
          </p:cNvPr>
          <p:cNvPicPr>
            <a:picLocks noGrp="1" noChangeAspect="1"/>
          </p:cNvPicPr>
          <p:nvPr>
            <p:ph idx="1"/>
          </p:nvPr>
        </p:nvPicPr>
        <p:blipFill>
          <a:blip r:embed="rId2"/>
          <a:stretch>
            <a:fillRect/>
          </a:stretch>
        </p:blipFill>
        <p:spPr>
          <a:xfrm>
            <a:off x="590550" y="1347441"/>
            <a:ext cx="9239250" cy="5008909"/>
          </a:xfrm>
          <a:prstGeom prst="rect">
            <a:avLst/>
          </a:prstGeom>
        </p:spPr>
      </p:pic>
      <p:sp>
        <p:nvSpPr>
          <p:cNvPr id="4" name="Slide Number Placeholder 3">
            <a:extLst>
              <a:ext uri="{FF2B5EF4-FFF2-40B4-BE49-F238E27FC236}">
                <a16:creationId xmlns:a16="http://schemas.microsoft.com/office/drawing/2014/main" id="{A60BE9A4-3FBA-460A-9317-DE4C50BDE72F}"/>
              </a:ext>
            </a:extLst>
          </p:cNvPr>
          <p:cNvSpPr>
            <a:spLocks noGrp="1"/>
          </p:cNvSpPr>
          <p:nvPr>
            <p:ph type="sldNum" sz="quarter" idx="12"/>
          </p:nvPr>
        </p:nvSpPr>
        <p:spPr/>
        <p:txBody>
          <a:bodyPr/>
          <a:lstStyle/>
          <a:p>
            <a:fld id="{7509A935-DFD3-462C-ABE8-08048DC21CC9}" type="slidenum">
              <a:rPr lang="lv-LV" smtClean="0"/>
              <a:t>38</a:t>
            </a:fld>
            <a:endParaRPr lang="lv-LV"/>
          </a:p>
        </p:txBody>
      </p:sp>
      <p:pic>
        <p:nvPicPr>
          <p:cNvPr id="6" name="Picture 5">
            <a:extLst>
              <a:ext uri="{FF2B5EF4-FFF2-40B4-BE49-F238E27FC236}">
                <a16:creationId xmlns:a16="http://schemas.microsoft.com/office/drawing/2014/main" id="{327FCDFB-581D-474F-B84A-78C7C304B564}"/>
              </a:ext>
            </a:extLst>
          </p:cNvPr>
          <p:cNvPicPr>
            <a:picLocks noChangeAspect="1"/>
          </p:cNvPicPr>
          <p:nvPr/>
        </p:nvPicPr>
        <p:blipFill>
          <a:blip r:embed="rId3"/>
          <a:stretch>
            <a:fillRect/>
          </a:stretch>
        </p:blipFill>
        <p:spPr>
          <a:xfrm>
            <a:off x="4686822" y="3188088"/>
            <a:ext cx="5523455" cy="2767824"/>
          </a:xfrm>
          <a:prstGeom prst="rect">
            <a:avLst/>
          </a:prstGeom>
        </p:spPr>
      </p:pic>
    </p:spTree>
    <p:extLst>
      <p:ext uri="{BB962C8B-B14F-4D97-AF65-F5344CB8AC3E}">
        <p14:creationId xmlns:p14="http://schemas.microsoft.com/office/powerpoint/2010/main" val="31614984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770447-CA7D-4E1C-BE99-54FB04BE26FD}"/>
              </a:ext>
            </a:extLst>
          </p:cNvPr>
          <p:cNvSpPr>
            <a:spLocks noGrp="1"/>
          </p:cNvSpPr>
          <p:nvPr>
            <p:ph type="sldNum" sz="quarter" idx="12"/>
          </p:nvPr>
        </p:nvSpPr>
        <p:spPr/>
        <p:txBody>
          <a:bodyPr/>
          <a:lstStyle/>
          <a:p>
            <a:fld id="{7509A935-DFD3-462C-ABE8-08048DC21CC9}" type="slidenum">
              <a:rPr lang="lv-LV" smtClean="0"/>
              <a:t>39</a:t>
            </a:fld>
            <a:endParaRPr lang="lv-LV"/>
          </a:p>
        </p:txBody>
      </p:sp>
      <p:sp>
        <p:nvSpPr>
          <p:cNvPr id="4" name="TextBox 3">
            <a:extLst>
              <a:ext uri="{FF2B5EF4-FFF2-40B4-BE49-F238E27FC236}">
                <a16:creationId xmlns:a16="http://schemas.microsoft.com/office/drawing/2014/main" id="{61AC47CA-09B5-40D6-9AC5-3C6EC9F113DE}"/>
              </a:ext>
            </a:extLst>
          </p:cNvPr>
          <p:cNvSpPr txBox="1"/>
          <p:nvPr/>
        </p:nvSpPr>
        <p:spPr>
          <a:xfrm>
            <a:off x="2403808" y="2021307"/>
            <a:ext cx="8051633" cy="2554545"/>
          </a:xfrm>
          <a:prstGeom prst="rect">
            <a:avLst/>
          </a:prstGeom>
          <a:noFill/>
        </p:spPr>
        <p:txBody>
          <a:bodyPr wrap="square">
            <a:spAutoFit/>
          </a:bodyPr>
          <a:lstStyle/>
          <a:p>
            <a:pPr algn="ctr"/>
            <a:r>
              <a:rPr lang="lv-LV" sz="4000" b="1" i="1" dirty="0">
                <a:solidFill>
                  <a:srgbClr val="002060"/>
                </a:solidFill>
                <a:effectLst>
                  <a:outerShdw blurRad="63500" dist="38100" dir="5400000" algn="t" rotWithShape="0">
                    <a:prstClr val="black">
                      <a:alpha val="25000"/>
                    </a:prstClr>
                  </a:outerShdw>
                </a:effectLst>
                <a:latin typeface="+mj-lt"/>
                <a:ea typeface="+mj-ea"/>
                <a:cs typeface="+mj-cs"/>
              </a:rPr>
              <a:t>Plānotie grozījumi likumā </a:t>
            </a:r>
            <a:r>
              <a:rPr lang="lv-LV" sz="4000" i="1" dirty="0">
                <a:solidFill>
                  <a:srgbClr val="002060"/>
                </a:solidFill>
                <a:effectLst/>
                <a:ea typeface="Calibri" panose="020F0502020204030204" pitchFamily="34" charset="0"/>
                <a:cs typeface="Times New Roman" panose="02020603050405020304" pitchFamily="18" charset="0"/>
              </a:rPr>
              <a:t>"</a:t>
            </a:r>
            <a:r>
              <a:rPr lang="lv-LV" sz="4000" b="1" i="1" dirty="0">
                <a:solidFill>
                  <a:srgbClr val="002060"/>
                </a:solidFill>
                <a:effectLst>
                  <a:outerShdw blurRad="63500" dist="38100" dir="5400000" algn="t" rotWithShape="0">
                    <a:prstClr val="black">
                      <a:alpha val="25000"/>
                    </a:prstClr>
                  </a:outerShdw>
                </a:effectLst>
                <a:latin typeface="+mj-lt"/>
                <a:ea typeface="+mj-ea"/>
                <a:cs typeface="+mj-cs"/>
              </a:rPr>
              <a:t>Par akcīzes nodokli</a:t>
            </a:r>
            <a:r>
              <a:rPr lang="lv-LV" sz="4000" i="1" dirty="0">
                <a:solidFill>
                  <a:srgbClr val="002060"/>
                </a:solidFill>
                <a:effectLst/>
                <a:ea typeface="Calibri" panose="020F0502020204030204" pitchFamily="34" charset="0"/>
                <a:cs typeface="Times New Roman" panose="02020603050405020304" pitchFamily="18" charset="0"/>
              </a:rPr>
              <a:t>"</a:t>
            </a:r>
            <a:r>
              <a:rPr lang="lv-LV" sz="4000" b="1" i="1" dirty="0">
                <a:solidFill>
                  <a:srgbClr val="002060"/>
                </a:solidFill>
                <a:effectLst>
                  <a:outerShdw blurRad="63500" dist="38100" dir="5400000" algn="t" rotWithShape="0">
                    <a:prstClr val="black">
                      <a:alpha val="25000"/>
                    </a:prstClr>
                  </a:outerShdw>
                </a:effectLst>
                <a:latin typeface="+mj-lt"/>
                <a:ea typeface="+mj-ea"/>
                <a:cs typeface="+mj-cs"/>
              </a:rPr>
              <a:t>, kas stāsies spēkā no 2023.gada 13.februāra</a:t>
            </a:r>
            <a:endParaRPr lang="lv-LV" sz="4000" b="1" i="1" dirty="0">
              <a:solidFill>
                <a:srgbClr val="002060"/>
              </a:solidFill>
              <a:latin typeface="+mj-lt"/>
            </a:endParaRPr>
          </a:p>
        </p:txBody>
      </p:sp>
    </p:spTree>
    <p:extLst>
      <p:ext uri="{BB962C8B-B14F-4D97-AF65-F5344CB8AC3E}">
        <p14:creationId xmlns:p14="http://schemas.microsoft.com/office/powerpoint/2010/main" val="2432386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552893" y="0"/>
            <a:ext cx="10800907" cy="1325563"/>
          </a:xfrm>
        </p:spPr>
        <p:txBody>
          <a:bodyPr>
            <a:normAutofit/>
          </a:bodyPr>
          <a:lstStyle/>
          <a:p>
            <a:r>
              <a:rPr lang="lv-LV" dirty="0"/>
              <a:t>Akcīzes nodokļa ieņēmumi</a:t>
            </a:r>
            <a:endParaRPr lang="lv-LV" b="0" i="1" dirty="0">
              <a:solidFill>
                <a:schemeClr val="accent3">
                  <a:lumMod val="75000"/>
                </a:schemeClr>
              </a:solidFill>
            </a:endParaRPr>
          </a:p>
        </p:txBody>
      </p:sp>
      <p:sp>
        <p:nvSpPr>
          <p:cNvPr id="3" name="Slide Number Placeholder 2">
            <a:extLst>
              <a:ext uri="{FF2B5EF4-FFF2-40B4-BE49-F238E27FC236}">
                <a16:creationId xmlns:a16="http://schemas.microsoft.com/office/drawing/2014/main" id="{8AF3B114-293C-4E1B-B39C-5688E0DB0CDA}"/>
              </a:ext>
            </a:extLst>
          </p:cNvPr>
          <p:cNvSpPr>
            <a:spLocks noGrp="1"/>
          </p:cNvSpPr>
          <p:nvPr>
            <p:ph type="sldNum" sz="quarter" idx="12"/>
          </p:nvPr>
        </p:nvSpPr>
        <p:spPr/>
        <p:txBody>
          <a:bodyPr/>
          <a:lstStyle/>
          <a:p>
            <a:fld id="{7509A935-DFD3-462C-ABE8-08048DC21CC9}" type="slidenum">
              <a:rPr lang="lv-LV" smtClean="0"/>
              <a:t>4</a:t>
            </a:fld>
            <a:endParaRPr lang="lv-LV" dirty="0"/>
          </a:p>
        </p:txBody>
      </p:sp>
      <p:graphicFrame>
        <p:nvGraphicFramePr>
          <p:cNvPr id="6" name="Chart 5">
            <a:extLst>
              <a:ext uri="{FF2B5EF4-FFF2-40B4-BE49-F238E27FC236}">
                <a16:creationId xmlns:a16="http://schemas.microsoft.com/office/drawing/2014/main" id="{00000000-0008-0000-0A00-000002000000}"/>
              </a:ext>
            </a:extLst>
          </p:cNvPr>
          <p:cNvGraphicFramePr>
            <a:graphicFrameLocks/>
          </p:cNvGraphicFramePr>
          <p:nvPr>
            <p:extLst>
              <p:ext uri="{D42A27DB-BD31-4B8C-83A1-F6EECF244321}">
                <p14:modId xmlns:p14="http://schemas.microsoft.com/office/powerpoint/2010/main" val="2565753607"/>
              </p:ext>
            </p:extLst>
          </p:nvPr>
        </p:nvGraphicFramePr>
        <p:xfrm>
          <a:off x="-29483" y="-453345"/>
          <a:ext cx="12250967" cy="77646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76604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B8221-2CDC-46C3-99DD-60198D132EE9}"/>
              </a:ext>
            </a:extLst>
          </p:cNvPr>
          <p:cNvSpPr>
            <a:spLocks noGrp="1"/>
          </p:cNvSpPr>
          <p:nvPr>
            <p:ph type="title"/>
          </p:nvPr>
        </p:nvSpPr>
        <p:spPr>
          <a:xfrm>
            <a:off x="1018953" y="608382"/>
            <a:ext cx="7221279" cy="878884"/>
          </a:xfrm>
        </p:spPr>
        <p:txBody>
          <a:bodyPr/>
          <a:lstStyle/>
          <a:p>
            <a:r>
              <a:rPr lang="lv-LV" sz="2400" b="1" dirty="0">
                <a:effectLst/>
                <a:latin typeface="Verdana" panose="020B0604030504040204" pitchFamily="34" charset="0"/>
                <a:ea typeface="Calibri" panose="020F0502020204030204" pitchFamily="34" charset="0"/>
              </a:rPr>
              <a:t>Grozījumi likumā “Par akcīzes nodokli”</a:t>
            </a:r>
            <a:br>
              <a:rPr lang="lv-LV" sz="1800" dirty="0">
                <a:effectLst/>
                <a:latin typeface="Calibri" panose="020F0502020204030204" pitchFamily="34" charset="0"/>
                <a:ea typeface="Calibri" panose="020F0502020204030204" pitchFamily="34" charset="0"/>
              </a:rPr>
            </a:br>
            <a:endParaRPr lang="lv-LV" dirty="0"/>
          </a:p>
        </p:txBody>
      </p:sp>
      <p:sp>
        <p:nvSpPr>
          <p:cNvPr id="3" name="Slide Number Placeholder 2">
            <a:extLst>
              <a:ext uri="{FF2B5EF4-FFF2-40B4-BE49-F238E27FC236}">
                <a16:creationId xmlns:a16="http://schemas.microsoft.com/office/drawing/2014/main" id="{5A93B877-6526-43AE-A2BD-2EF317203DC0}"/>
              </a:ext>
            </a:extLst>
          </p:cNvPr>
          <p:cNvSpPr>
            <a:spLocks noGrp="1"/>
          </p:cNvSpPr>
          <p:nvPr>
            <p:ph type="sldNum" sz="quarter" idx="12"/>
          </p:nvPr>
        </p:nvSpPr>
        <p:spPr/>
        <p:txBody>
          <a:bodyPr/>
          <a:lstStyle/>
          <a:p>
            <a:fld id="{7509A935-DFD3-462C-ABE8-08048DC21CC9}" type="slidenum">
              <a:rPr lang="lv-LV" smtClean="0"/>
              <a:t>40</a:t>
            </a:fld>
            <a:endParaRPr lang="lv-LV"/>
          </a:p>
        </p:txBody>
      </p:sp>
      <p:sp>
        <p:nvSpPr>
          <p:cNvPr id="5" name="TextBox 4">
            <a:extLst>
              <a:ext uri="{FF2B5EF4-FFF2-40B4-BE49-F238E27FC236}">
                <a16:creationId xmlns:a16="http://schemas.microsoft.com/office/drawing/2014/main" id="{83FB34CC-F76E-499E-AE14-17D20BD06C77}"/>
              </a:ext>
            </a:extLst>
          </p:cNvPr>
          <p:cNvSpPr txBox="1"/>
          <p:nvPr/>
        </p:nvSpPr>
        <p:spPr>
          <a:xfrm>
            <a:off x="838200" y="2178593"/>
            <a:ext cx="10515600" cy="2246769"/>
          </a:xfrm>
          <a:prstGeom prst="rect">
            <a:avLst/>
          </a:prstGeom>
          <a:noFill/>
        </p:spPr>
        <p:txBody>
          <a:bodyPr wrap="square">
            <a:spAutoFit/>
          </a:bodyPr>
          <a:lstStyle/>
          <a:p>
            <a:pPr algn="just"/>
            <a:r>
              <a:rPr lang="lv-LV" sz="2000" dirty="0">
                <a:solidFill>
                  <a:srgbClr val="002060"/>
                </a:solidFill>
                <a:effectLst/>
                <a:ea typeface="Calibri" panose="020F0502020204030204" pitchFamily="34" charset="0"/>
              </a:rPr>
              <a:t>Tiks veikti apjomīgi grozījumi likumā “Par akcīzes nodokli”, lai pārņemtu Padomes 2019. gada 19. decembra direktīvas (ES) 2020/262, ar ko nosaka akcīzes nodokļa piemērošanas vispārēju režīmu (pārstrādāta redakcija) (turpmāk - direktīva 2020/262/ES), kas aizstāj Padomes 2008.gada 16.decembra direktīvu 2008/118/EK par akcīzes nodokļa piemērošanas vispārēju režīmu, ar ko atceļ Direktīvu 92/12/EEK (turpmāk - direktīva 2008/118/EK) prasības.</a:t>
            </a:r>
          </a:p>
        </p:txBody>
      </p:sp>
    </p:spTree>
    <p:extLst>
      <p:ext uri="{BB962C8B-B14F-4D97-AF65-F5344CB8AC3E}">
        <p14:creationId xmlns:p14="http://schemas.microsoft.com/office/powerpoint/2010/main" val="4516455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E3C80-92FF-41DF-A271-2B390B690563}"/>
              </a:ext>
            </a:extLst>
          </p:cNvPr>
          <p:cNvSpPr>
            <a:spLocks noGrp="1"/>
          </p:cNvSpPr>
          <p:nvPr>
            <p:ph type="title"/>
          </p:nvPr>
        </p:nvSpPr>
        <p:spPr>
          <a:xfrm>
            <a:off x="838200" y="350876"/>
            <a:ext cx="5257800" cy="1010092"/>
          </a:xfrm>
        </p:spPr>
        <p:txBody>
          <a:bodyPr/>
          <a:lstStyle/>
          <a:p>
            <a:r>
              <a:rPr lang="lv-LV" sz="2400" dirty="0">
                <a:effectLst/>
                <a:latin typeface="Verdana" panose="020B0604030504040204" pitchFamily="34" charset="0"/>
                <a:ea typeface="Calibri" panose="020F0502020204030204" pitchFamily="34" charset="0"/>
              </a:rPr>
              <a:t>Grozījumi paredz:</a:t>
            </a:r>
            <a:br>
              <a:rPr lang="lv-LV" sz="1800" dirty="0">
                <a:effectLst/>
                <a:latin typeface="Calibri" panose="020F0502020204030204" pitchFamily="34" charset="0"/>
                <a:ea typeface="Calibri" panose="020F0502020204030204" pitchFamily="34" charset="0"/>
              </a:rPr>
            </a:br>
            <a:endParaRPr lang="lv-LV" dirty="0"/>
          </a:p>
        </p:txBody>
      </p:sp>
      <p:sp>
        <p:nvSpPr>
          <p:cNvPr id="3" name="Slide Number Placeholder 2">
            <a:extLst>
              <a:ext uri="{FF2B5EF4-FFF2-40B4-BE49-F238E27FC236}">
                <a16:creationId xmlns:a16="http://schemas.microsoft.com/office/drawing/2014/main" id="{736224AF-4884-491A-A02B-00362127D92D}"/>
              </a:ext>
            </a:extLst>
          </p:cNvPr>
          <p:cNvSpPr>
            <a:spLocks noGrp="1"/>
          </p:cNvSpPr>
          <p:nvPr>
            <p:ph type="sldNum" sz="quarter" idx="12"/>
          </p:nvPr>
        </p:nvSpPr>
        <p:spPr/>
        <p:txBody>
          <a:bodyPr/>
          <a:lstStyle/>
          <a:p>
            <a:fld id="{7509A935-DFD3-462C-ABE8-08048DC21CC9}" type="slidenum">
              <a:rPr lang="lv-LV" smtClean="0"/>
              <a:t>41</a:t>
            </a:fld>
            <a:endParaRPr lang="lv-LV"/>
          </a:p>
        </p:txBody>
      </p:sp>
      <p:sp>
        <p:nvSpPr>
          <p:cNvPr id="5" name="TextBox 4">
            <a:extLst>
              <a:ext uri="{FF2B5EF4-FFF2-40B4-BE49-F238E27FC236}">
                <a16:creationId xmlns:a16="http://schemas.microsoft.com/office/drawing/2014/main" id="{57E605D9-3CE1-49E4-9778-ECDE05715357}"/>
              </a:ext>
            </a:extLst>
          </p:cNvPr>
          <p:cNvSpPr txBox="1"/>
          <p:nvPr/>
        </p:nvSpPr>
        <p:spPr>
          <a:xfrm>
            <a:off x="467834" y="1089100"/>
            <a:ext cx="10643190" cy="5078313"/>
          </a:xfrm>
          <a:prstGeom prst="rect">
            <a:avLst/>
          </a:prstGeom>
          <a:noFill/>
        </p:spPr>
        <p:txBody>
          <a:bodyPr wrap="square">
            <a:spAutoFit/>
          </a:bodyPr>
          <a:lstStyle/>
          <a:p>
            <a:pPr marL="342900" lvl="0" indent="-342900">
              <a:buFont typeface="Verdana" panose="020B0604030504040204" pitchFamily="34" charset="0"/>
              <a:buChar char="-"/>
            </a:pPr>
            <a:r>
              <a:rPr lang="lv-LV" sz="1800" dirty="0">
                <a:solidFill>
                  <a:srgbClr val="002060"/>
                </a:solidFill>
                <a:effectLst/>
                <a:latin typeface="Verdana" panose="020B0604030504040204" pitchFamily="34" charset="0"/>
                <a:ea typeface="Times New Roman" panose="02020603050405020304" pitchFamily="18" charset="0"/>
                <a:cs typeface="Times New Roman" panose="02020603050405020304" pitchFamily="18" charset="0"/>
              </a:rPr>
              <a:t>Izmaiņas patēriņam nodoto akcīzes preču pārvietošanā Eiropas Savienībā. Vienkāršotais administratīvais pavaddokuments (SAAD) turpmāk tiks noformēts </a:t>
            </a:r>
          </a:p>
          <a:p>
            <a:pPr lvl="0"/>
            <a:r>
              <a:rPr lang="lv-LV" sz="1800" dirty="0">
                <a:solidFill>
                  <a:srgbClr val="002060"/>
                </a:solidFill>
                <a:effectLst/>
                <a:latin typeface="Verdana" panose="020B0604030504040204" pitchFamily="34" charset="0"/>
                <a:ea typeface="Times New Roman" panose="02020603050405020304" pitchFamily="18" charset="0"/>
                <a:cs typeface="Times New Roman" panose="02020603050405020304" pitchFamily="18" charset="0"/>
              </a:rPr>
              <a:t>    EMCS sistēmā  (e-SAD).</a:t>
            </a:r>
            <a:endParaRPr lang="lv-LV"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r>
              <a:rPr lang="lv-LV" sz="1800" dirty="0">
                <a:solidFill>
                  <a:srgbClr val="002060"/>
                </a:solidFill>
                <a:effectLst/>
                <a:latin typeface="Verdana" panose="020B0604030504040204" pitchFamily="34" charset="0"/>
                <a:ea typeface="Calibri" panose="020F0502020204030204" pitchFamily="34" charset="0"/>
              </a:rPr>
              <a:t> </a:t>
            </a:r>
            <a:endParaRPr lang="lv-LV" sz="2400" dirty="0">
              <a:solidFill>
                <a:srgbClr val="002060"/>
              </a:solidFill>
              <a:effectLst/>
              <a:latin typeface="Calibri" panose="020F0502020204030204" pitchFamily="34" charset="0"/>
              <a:ea typeface="Calibri" panose="020F0502020204030204" pitchFamily="34" charset="0"/>
            </a:endParaRPr>
          </a:p>
          <a:p>
            <a:pPr marL="342900" lvl="0" indent="-342900">
              <a:buFont typeface="Verdana" panose="020B0604030504040204" pitchFamily="34" charset="0"/>
              <a:buChar char="-"/>
            </a:pPr>
            <a:r>
              <a:rPr lang="lv-LV" sz="1800" dirty="0">
                <a:solidFill>
                  <a:srgbClr val="002060"/>
                </a:solidFill>
                <a:effectLst/>
                <a:latin typeface="Verdana" panose="020B0604030504040204" pitchFamily="34" charset="0"/>
                <a:ea typeface="Times New Roman" panose="02020603050405020304" pitchFamily="18" charset="0"/>
                <a:cs typeface="Times New Roman" panose="02020603050405020304" pitchFamily="18" charset="0"/>
              </a:rPr>
              <a:t>Visā Eiropas Savienībā tiek ieviesti jauni subjekti </a:t>
            </a:r>
            <a:r>
              <a:rPr lang="lv-LV" sz="1800" b="1" dirty="0">
                <a:solidFill>
                  <a:srgbClr val="002060"/>
                </a:solidFill>
                <a:effectLst/>
                <a:latin typeface="Verdana" panose="020B0604030504040204" pitchFamily="34" charset="0"/>
                <a:ea typeface="Times New Roman" panose="02020603050405020304" pitchFamily="18" charset="0"/>
                <a:cs typeface="Times New Roman" panose="02020603050405020304" pitchFamily="18" charset="0"/>
              </a:rPr>
              <a:t>sertificēts nosūtītājs, īslaicīgi sertificēts nosūtītājs, sertificēts saņēmējs un īslaicīgi sertificēts saņēmējs</a:t>
            </a:r>
            <a:r>
              <a:rPr lang="lv-LV" sz="1800" dirty="0">
                <a:solidFill>
                  <a:srgbClr val="002060"/>
                </a:solidFill>
                <a:effectLst/>
                <a:latin typeface="Verdana" panose="020B0604030504040204" pitchFamily="34" charset="0"/>
                <a:ea typeface="Times New Roman" panose="02020603050405020304" pitchFamily="18" charset="0"/>
                <a:cs typeface="Times New Roman" panose="02020603050405020304" pitchFamily="18" charset="0"/>
              </a:rPr>
              <a:t>. Sertificēts nosūtītājs aizstās šobrīd esošo </a:t>
            </a:r>
            <a:r>
              <a:rPr lang="lv-LV" sz="1800" dirty="0" err="1">
                <a:solidFill>
                  <a:srgbClr val="002060"/>
                </a:solidFill>
                <a:effectLst/>
                <a:latin typeface="Verdana" panose="020B0604030504040204" pitchFamily="34" charset="0"/>
                <a:ea typeface="Times New Roman" panose="02020603050405020304" pitchFamily="18" charset="0"/>
                <a:cs typeface="Times New Roman" panose="02020603050405020304" pitchFamily="18" charset="0"/>
              </a:rPr>
              <a:t>pārsūtītājtirgotāju</a:t>
            </a:r>
            <a:r>
              <a:rPr lang="lv-LV" sz="1800" dirty="0">
                <a:solidFill>
                  <a:srgbClr val="002060"/>
                </a:solidFill>
                <a:effectLst/>
                <a:latin typeface="Verdana" panose="020B0604030504040204" pitchFamily="34" charset="0"/>
                <a:ea typeface="Times New Roman" panose="02020603050405020304" pitchFamily="18" charset="0"/>
                <a:cs typeface="Times New Roman" panose="02020603050405020304" pitchFamily="18" charset="0"/>
              </a:rPr>
              <a:t>.</a:t>
            </a:r>
            <a:endParaRPr lang="lv-LV"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457200"/>
            <a:r>
              <a:rPr lang="lv-LV" sz="1800" dirty="0">
                <a:solidFill>
                  <a:srgbClr val="002060"/>
                </a:solidFill>
                <a:effectLst/>
                <a:latin typeface="Verdana" panose="020B0604030504040204" pitchFamily="34" charset="0"/>
                <a:ea typeface="Calibri" panose="020F0502020204030204" pitchFamily="34" charset="0"/>
              </a:rPr>
              <a:t> </a:t>
            </a:r>
            <a:endParaRPr lang="lv-LV" sz="2400" dirty="0">
              <a:solidFill>
                <a:srgbClr val="002060"/>
              </a:solidFill>
              <a:effectLst/>
              <a:latin typeface="Calibri" panose="020F0502020204030204" pitchFamily="34" charset="0"/>
              <a:ea typeface="Calibri" panose="020F0502020204030204" pitchFamily="34" charset="0"/>
            </a:endParaRPr>
          </a:p>
          <a:p>
            <a:pPr marL="342900" lvl="0" indent="-342900">
              <a:buFont typeface="Verdana" panose="020B0604030504040204" pitchFamily="34" charset="0"/>
              <a:buChar char="-"/>
            </a:pPr>
            <a:r>
              <a:rPr lang="lv-LV" dirty="0">
                <a:solidFill>
                  <a:srgbClr val="002060"/>
                </a:solidFill>
                <a:latin typeface="Verdana" panose="020B0604030504040204" pitchFamily="34" charset="0"/>
                <a:ea typeface="Times New Roman" panose="02020603050405020304" pitchFamily="18" charset="0"/>
                <a:cs typeface="Times New Roman" panose="02020603050405020304" pitchFamily="18" charset="0"/>
              </a:rPr>
              <a:t>P</a:t>
            </a:r>
            <a:r>
              <a:rPr lang="lv-LV" sz="1800" dirty="0">
                <a:solidFill>
                  <a:srgbClr val="002060"/>
                </a:solidFill>
                <a:effectLst/>
                <a:latin typeface="Verdana" panose="020B0604030504040204" pitchFamily="34" charset="0"/>
                <a:ea typeface="Times New Roman" panose="02020603050405020304" pitchFamily="18" charset="0"/>
                <a:cs typeface="Times New Roman" panose="02020603050405020304" pitchFamily="18" charset="0"/>
              </a:rPr>
              <a:t>ārņemt direktīvas prasības attiecībā uz </a:t>
            </a:r>
            <a:r>
              <a:rPr lang="lv-LV" sz="1800" dirty="0" err="1">
                <a:solidFill>
                  <a:srgbClr val="002060"/>
                </a:solidFill>
                <a:effectLst/>
                <a:latin typeface="Verdana" panose="020B0604030504040204" pitchFamily="34" charset="0"/>
                <a:ea typeface="Times New Roman" panose="02020603050405020304" pitchFamily="18" charset="0"/>
                <a:cs typeface="Times New Roman" panose="02020603050405020304" pitchFamily="18" charset="0"/>
              </a:rPr>
              <a:t>tālpārdošanas</a:t>
            </a:r>
            <a:r>
              <a:rPr lang="lv-LV" sz="1800" dirty="0">
                <a:solidFill>
                  <a:srgbClr val="002060"/>
                </a:solidFill>
                <a:effectLst/>
                <a:latin typeface="Verdana" panose="020B0604030504040204" pitchFamily="34" charset="0"/>
                <a:ea typeface="Times New Roman" panose="02020603050405020304" pitchFamily="18" charset="0"/>
                <a:cs typeface="Times New Roman" panose="02020603050405020304" pitchFamily="18" charset="0"/>
              </a:rPr>
              <a:t>, tai skaitā distances tirdzniecības regulējumu ar alkoholiskajiem dzērieniem, t. i. alkoholiskie dzērieni tiek realizēti no vienas dalībvalsts uz citu dalībvalsti fiziskai personai savam patēriņam.</a:t>
            </a:r>
            <a:endParaRPr lang="lv-LV"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457200"/>
            <a:r>
              <a:rPr lang="lv-LV" sz="1800" dirty="0">
                <a:solidFill>
                  <a:srgbClr val="002060"/>
                </a:solidFill>
                <a:effectLst/>
                <a:latin typeface="Verdana" panose="020B0604030504040204" pitchFamily="34" charset="0"/>
                <a:ea typeface="Calibri" panose="020F0502020204030204" pitchFamily="34" charset="0"/>
              </a:rPr>
              <a:t> </a:t>
            </a:r>
            <a:endParaRPr lang="lv-LV" sz="2400" dirty="0">
              <a:solidFill>
                <a:srgbClr val="002060"/>
              </a:solidFill>
              <a:effectLst/>
              <a:latin typeface="Calibri" panose="020F0502020204030204" pitchFamily="34" charset="0"/>
              <a:ea typeface="Calibri" panose="020F0502020204030204" pitchFamily="34" charset="0"/>
            </a:endParaRPr>
          </a:p>
          <a:p>
            <a:pPr marL="342900" lvl="0" indent="-342900">
              <a:buFont typeface="Verdana" panose="020B0604030504040204" pitchFamily="34" charset="0"/>
              <a:buChar char="-"/>
            </a:pPr>
            <a:r>
              <a:rPr lang="lv-LV" sz="1800" dirty="0" err="1">
                <a:solidFill>
                  <a:srgbClr val="002060"/>
                </a:solidFill>
                <a:effectLst/>
                <a:latin typeface="Verdana" panose="020B0604030504040204" pitchFamily="34" charset="0"/>
                <a:ea typeface="Times New Roman" panose="02020603050405020304" pitchFamily="18" charset="0"/>
                <a:cs typeface="Times New Roman" panose="02020603050405020304" pitchFamily="18" charset="0"/>
              </a:rPr>
              <a:t>Tālpārdošanas</a:t>
            </a:r>
            <a:r>
              <a:rPr lang="lv-LV" sz="1800" dirty="0">
                <a:solidFill>
                  <a:srgbClr val="002060"/>
                </a:solidFill>
                <a:effectLst/>
                <a:latin typeface="Verdana" panose="020B0604030504040204" pitchFamily="34" charset="0"/>
                <a:ea typeface="Times New Roman" panose="02020603050405020304" pitchFamily="18" charset="0"/>
                <a:cs typeface="Times New Roman" panose="02020603050405020304" pitchFamily="18" charset="0"/>
              </a:rPr>
              <a:t> regulējums attieksies arī uz neharmonizētajām akcīzes precēm – kafiju un bezalkoholiskiem dzērieniem.</a:t>
            </a:r>
            <a:endParaRPr lang="lv-LV"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457200"/>
            <a:r>
              <a:rPr lang="lv-LV" sz="1800" dirty="0">
                <a:solidFill>
                  <a:srgbClr val="002060"/>
                </a:solidFill>
                <a:effectLst/>
                <a:latin typeface="Verdana" panose="020B0604030504040204" pitchFamily="34" charset="0"/>
                <a:ea typeface="Calibri" panose="020F0502020204030204" pitchFamily="34" charset="0"/>
              </a:rPr>
              <a:t> </a:t>
            </a:r>
            <a:endParaRPr lang="lv-LV" sz="2400" dirty="0">
              <a:solidFill>
                <a:srgbClr val="002060"/>
              </a:solidFill>
              <a:effectLst/>
              <a:latin typeface="Calibri" panose="020F0502020204030204" pitchFamily="34" charset="0"/>
              <a:ea typeface="Calibri" panose="020F0502020204030204" pitchFamily="34" charset="0"/>
            </a:endParaRPr>
          </a:p>
          <a:p>
            <a:pPr marL="342900" lvl="0" indent="-342900">
              <a:buFont typeface="Verdana" panose="020B0604030504040204" pitchFamily="34" charset="0"/>
              <a:buChar char="-"/>
            </a:pPr>
            <a:r>
              <a:rPr lang="lv-LV" sz="1800" dirty="0">
                <a:solidFill>
                  <a:srgbClr val="002060"/>
                </a:solidFill>
                <a:effectLst/>
                <a:latin typeface="Verdana" panose="020B0604030504040204" pitchFamily="34" charset="0"/>
                <a:ea typeface="Times New Roman" panose="02020603050405020304" pitchFamily="18" charset="0"/>
                <a:cs typeface="Times New Roman" panose="02020603050405020304" pitchFamily="18" charset="0"/>
              </a:rPr>
              <a:t>Tiek ieviesti jauni nodokļa maksātāju veidi  </a:t>
            </a:r>
            <a:r>
              <a:rPr lang="lv-LV" sz="1800" b="1" dirty="0">
                <a:solidFill>
                  <a:srgbClr val="002060"/>
                </a:solidFill>
                <a:effectLst/>
                <a:latin typeface="Verdana" panose="020B0604030504040204" pitchFamily="34" charset="0"/>
                <a:ea typeface="Times New Roman" panose="02020603050405020304" pitchFamily="18" charset="0"/>
                <a:cs typeface="Times New Roman" panose="02020603050405020304" pitchFamily="18" charset="0"/>
              </a:rPr>
              <a:t>nosūtītājs </a:t>
            </a:r>
            <a:r>
              <a:rPr lang="lv-LV" sz="1800" b="1" dirty="0" err="1">
                <a:solidFill>
                  <a:srgbClr val="002060"/>
                </a:solidFill>
                <a:effectLst/>
                <a:latin typeface="Verdana" panose="020B0604030504040204" pitchFamily="34" charset="0"/>
                <a:ea typeface="Times New Roman" panose="02020603050405020304" pitchFamily="18" charset="0"/>
                <a:cs typeface="Times New Roman" panose="02020603050405020304" pitchFamily="18" charset="0"/>
              </a:rPr>
              <a:t>tālpārdošanā</a:t>
            </a:r>
            <a:r>
              <a:rPr lang="lv-LV" sz="1800" dirty="0">
                <a:solidFill>
                  <a:srgbClr val="002060"/>
                </a:solidFill>
                <a:effectLst/>
                <a:latin typeface="Verdana" panose="020B0604030504040204" pitchFamily="34" charset="0"/>
                <a:ea typeface="Times New Roman" panose="02020603050405020304" pitchFamily="18" charset="0"/>
                <a:cs typeface="Times New Roman" panose="02020603050405020304" pitchFamily="18" charset="0"/>
              </a:rPr>
              <a:t> un </a:t>
            </a:r>
            <a:r>
              <a:rPr lang="lv-LV" sz="1800" b="1" dirty="0">
                <a:solidFill>
                  <a:srgbClr val="002060"/>
                </a:solidFill>
                <a:effectLst/>
                <a:latin typeface="Verdana" panose="020B0604030504040204" pitchFamily="34" charset="0"/>
                <a:ea typeface="Times New Roman" panose="02020603050405020304" pitchFamily="18" charset="0"/>
                <a:cs typeface="Times New Roman" panose="02020603050405020304" pitchFamily="18" charset="0"/>
              </a:rPr>
              <a:t>nodokļa maksātāja pārstāvis</a:t>
            </a:r>
            <a:r>
              <a:rPr lang="lv-LV" sz="1800" dirty="0">
                <a:solidFill>
                  <a:srgbClr val="002060"/>
                </a:solidFill>
                <a:effectLst/>
                <a:latin typeface="Verdana" panose="020B0604030504040204" pitchFamily="34" charset="0"/>
                <a:ea typeface="Times New Roman" panose="02020603050405020304" pitchFamily="18" charset="0"/>
                <a:cs typeface="Times New Roman" panose="02020603050405020304" pitchFamily="18" charset="0"/>
              </a:rPr>
              <a:t>, kuru ieceļ citas dalībvalsts nosūtītājs </a:t>
            </a:r>
            <a:r>
              <a:rPr lang="lv-LV" sz="1800" dirty="0" err="1">
                <a:solidFill>
                  <a:srgbClr val="002060"/>
                </a:solidFill>
                <a:effectLst/>
                <a:latin typeface="Verdana" panose="020B0604030504040204" pitchFamily="34" charset="0"/>
                <a:ea typeface="Times New Roman" panose="02020603050405020304" pitchFamily="18" charset="0"/>
                <a:cs typeface="Times New Roman" panose="02020603050405020304" pitchFamily="18" charset="0"/>
              </a:rPr>
              <a:t>tālpārdošanā</a:t>
            </a:r>
            <a:r>
              <a:rPr lang="lv-LV" sz="1800" dirty="0">
                <a:solidFill>
                  <a:srgbClr val="002060"/>
                </a:solidFill>
                <a:effectLst/>
                <a:latin typeface="Verdana" panose="020B0604030504040204" pitchFamily="34" charset="0"/>
                <a:ea typeface="Times New Roman" panose="02020603050405020304" pitchFamily="18" charset="0"/>
                <a:cs typeface="Times New Roman" panose="02020603050405020304" pitchFamily="18" charset="0"/>
              </a:rPr>
              <a:t>, kas būs atbildīgs par akcīzes nodokļa samaksu.</a:t>
            </a:r>
            <a:endParaRPr lang="lv-LV"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74142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E3724-2D9C-46BC-B0DF-E51063B7F441}"/>
              </a:ext>
            </a:extLst>
          </p:cNvPr>
          <p:cNvSpPr>
            <a:spLocks noGrp="1"/>
          </p:cNvSpPr>
          <p:nvPr>
            <p:ph type="title"/>
          </p:nvPr>
        </p:nvSpPr>
        <p:spPr>
          <a:xfrm>
            <a:off x="838200" y="446567"/>
            <a:ext cx="9975112" cy="1244121"/>
          </a:xfrm>
        </p:spPr>
        <p:txBody>
          <a:bodyPr>
            <a:normAutofit fontScale="90000"/>
          </a:bodyPr>
          <a:lstStyle/>
          <a:p>
            <a:r>
              <a:rPr lang="lv-LV" altLang="lv-LV" sz="3100" dirty="0">
                <a:solidFill>
                  <a:srgbClr val="002060"/>
                </a:solidFill>
              </a:rPr>
              <a:t>Patēriņam nodoto akcīzes preču pārvietošana, izmantojot EMCS sistēmu(e-SAD)</a:t>
            </a:r>
            <a:br>
              <a:rPr lang="lv-LV" altLang="lv-LV" b="0" dirty="0">
                <a:solidFill>
                  <a:srgbClr val="002060"/>
                </a:solidFill>
              </a:rPr>
            </a:br>
            <a:r>
              <a:rPr lang="lv-LV" sz="2800" b="0" dirty="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lv-LV" b="0" dirty="0"/>
          </a:p>
        </p:txBody>
      </p:sp>
      <p:sp>
        <p:nvSpPr>
          <p:cNvPr id="3" name="Slide Number Placeholder 2">
            <a:extLst>
              <a:ext uri="{FF2B5EF4-FFF2-40B4-BE49-F238E27FC236}">
                <a16:creationId xmlns:a16="http://schemas.microsoft.com/office/drawing/2014/main" id="{9C3152FE-56EF-4F36-848C-7DDEA09F221F}"/>
              </a:ext>
            </a:extLst>
          </p:cNvPr>
          <p:cNvSpPr>
            <a:spLocks noGrp="1"/>
          </p:cNvSpPr>
          <p:nvPr>
            <p:ph type="sldNum" sz="quarter" idx="12"/>
          </p:nvPr>
        </p:nvSpPr>
        <p:spPr/>
        <p:txBody>
          <a:bodyPr/>
          <a:lstStyle/>
          <a:p>
            <a:fld id="{7509A935-DFD3-462C-ABE8-08048DC21CC9}" type="slidenum">
              <a:rPr lang="lv-LV" smtClean="0"/>
              <a:t>42</a:t>
            </a:fld>
            <a:endParaRPr lang="lv-LV"/>
          </a:p>
        </p:txBody>
      </p:sp>
      <p:sp>
        <p:nvSpPr>
          <p:cNvPr id="5" name="TextBox 4">
            <a:extLst>
              <a:ext uri="{FF2B5EF4-FFF2-40B4-BE49-F238E27FC236}">
                <a16:creationId xmlns:a16="http://schemas.microsoft.com/office/drawing/2014/main" id="{83D01420-318D-47B8-9A24-E6C478FEFE7F}"/>
              </a:ext>
            </a:extLst>
          </p:cNvPr>
          <p:cNvSpPr txBox="1"/>
          <p:nvPr/>
        </p:nvSpPr>
        <p:spPr>
          <a:xfrm>
            <a:off x="744279" y="2214985"/>
            <a:ext cx="9707525" cy="3477875"/>
          </a:xfrm>
          <a:prstGeom prst="rect">
            <a:avLst/>
          </a:prstGeom>
          <a:noFill/>
        </p:spPr>
        <p:txBody>
          <a:bodyPr wrap="square">
            <a:spAutoFit/>
          </a:bodyPr>
          <a:lstStyle/>
          <a:p>
            <a:pPr algn="just">
              <a:spcBef>
                <a:spcPts val="600"/>
              </a:spcBef>
              <a:spcAft>
                <a:spcPts val="600"/>
              </a:spcAft>
              <a:defRPr/>
            </a:pPr>
            <a:r>
              <a:rPr lang="lv-LV" sz="2000" dirty="0">
                <a:solidFill>
                  <a:srgbClr val="002060"/>
                </a:solidFill>
              </a:rPr>
              <a:t>2023.gada 13.februārī tiks ieviests </a:t>
            </a:r>
            <a:r>
              <a:rPr lang="lv-LV" sz="2000" b="1" dirty="0">
                <a:solidFill>
                  <a:srgbClr val="002060"/>
                </a:solidFill>
              </a:rPr>
              <a:t>jauns elektronisks pavaddokuments </a:t>
            </a:r>
            <a:r>
              <a:rPr lang="lv-LV" sz="2000" dirty="0">
                <a:solidFill>
                  <a:srgbClr val="002060"/>
                </a:solidFill>
              </a:rPr>
              <a:t>patēriņam nodotu akcīzes preču pārvietošanai starp Eiropas Savienības dalībvalstīm.</a:t>
            </a:r>
          </a:p>
          <a:p>
            <a:pPr algn="just">
              <a:spcBef>
                <a:spcPts val="600"/>
              </a:spcBef>
              <a:spcAft>
                <a:spcPts val="600"/>
              </a:spcAft>
              <a:defRPr/>
            </a:pPr>
            <a:r>
              <a:rPr lang="lv-LV" sz="2000" dirty="0">
                <a:solidFill>
                  <a:srgbClr val="002060"/>
                </a:solidFill>
              </a:rPr>
              <a:t>Dokuments sauksies </a:t>
            </a:r>
            <a:r>
              <a:rPr lang="lv-LV" sz="2000" b="1" dirty="0">
                <a:solidFill>
                  <a:srgbClr val="002060"/>
                </a:solidFill>
              </a:rPr>
              <a:t>e-SAD</a:t>
            </a:r>
            <a:r>
              <a:rPr lang="lv-LV" sz="2000" dirty="0">
                <a:solidFill>
                  <a:srgbClr val="002060"/>
                </a:solidFill>
              </a:rPr>
              <a:t> (</a:t>
            </a:r>
            <a:r>
              <a:rPr lang="en-US" sz="2000" i="1" dirty="0">
                <a:solidFill>
                  <a:srgbClr val="002060"/>
                </a:solidFill>
              </a:rPr>
              <a:t>Electronic Simplified Administrative Document</a:t>
            </a:r>
            <a:r>
              <a:rPr lang="lv-LV" sz="2000" dirty="0">
                <a:solidFill>
                  <a:srgbClr val="002060"/>
                </a:solidFill>
              </a:rPr>
              <a:t>) un tas aizstās pašlaik spēkā esošo vienkāršoto akcīzes preču pavaddokumentu SAAD (</a:t>
            </a:r>
            <a:r>
              <a:rPr lang="en-US" sz="2000" i="1" dirty="0">
                <a:solidFill>
                  <a:srgbClr val="002060"/>
                </a:solidFill>
              </a:rPr>
              <a:t>Simplified Administrative Accompanying Document</a:t>
            </a:r>
            <a:r>
              <a:rPr lang="lv-LV" sz="2000" dirty="0">
                <a:solidFill>
                  <a:srgbClr val="002060"/>
                </a:solidFill>
              </a:rPr>
              <a:t>).</a:t>
            </a:r>
          </a:p>
          <a:p>
            <a:pPr algn="just">
              <a:spcBef>
                <a:spcPts val="600"/>
              </a:spcBef>
              <a:spcAft>
                <a:spcPts val="600"/>
              </a:spcAft>
              <a:defRPr/>
            </a:pPr>
            <a:r>
              <a:rPr lang="lv-LV" sz="2000" dirty="0">
                <a:solidFill>
                  <a:srgbClr val="002060"/>
                </a:solidFill>
              </a:rPr>
              <a:t>e-SAD, līdzīgi kā tas jau šobrīd notiek ar e-AD (</a:t>
            </a:r>
            <a:r>
              <a:rPr lang="en-US" sz="2000" i="1" dirty="0">
                <a:solidFill>
                  <a:srgbClr val="002060"/>
                </a:solidFill>
              </a:rPr>
              <a:t>Electronic Administrative Document</a:t>
            </a:r>
            <a:r>
              <a:rPr lang="lv-LV" sz="2000" dirty="0">
                <a:solidFill>
                  <a:srgbClr val="002060"/>
                </a:solidFill>
              </a:rPr>
              <a:t>), būs jāiesniedz Akcīzes preču pārvietošanas un kontroles sistēmā EMCS (</a:t>
            </a:r>
            <a:r>
              <a:rPr lang="en-US" sz="2000" i="1" dirty="0">
                <a:solidFill>
                  <a:srgbClr val="002060"/>
                </a:solidFill>
              </a:rPr>
              <a:t>Excise Movement and Control System</a:t>
            </a:r>
            <a:r>
              <a:rPr lang="lv-LV" sz="2000" dirty="0">
                <a:solidFill>
                  <a:srgbClr val="002060"/>
                </a:solidFill>
              </a:rPr>
              <a:t>).</a:t>
            </a:r>
          </a:p>
        </p:txBody>
      </p:sp>
    </p:spTree>
    <p:extLst>
      <p:ext uri="{BB962C8B-B14F-4D97-AF65-F5344CB8AC3E}">
        <p14:creationId xmlns:p14="http://schemas.microsoft.com/office/powerpoint/2010/main" val="4905287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983ED4-3C48-41A8-856F-89D09E9CE493}"/>
              </a:ext>
            </a:extLst>
          </p:cNvPr>
          <p:cNvSpPr>
            <a:spLocks noGrp="1"/>
          </p:cNvSpPr>
          <p:nvPr>
            <p:ph type="sldNum" sz="quarter" idx="12"/>
          </p:nvPr>
        </p:nvSpPr>
        <p:spPr/>
        <p:txBody>
          <a:bodyPr/>
          <a:lstStyle/>
          <a:p>
            <a:fld id="{7509A935-DFD3-462C-ABE8-08048DC21CC9}" type="slidenum">
              <a:rPr lang="lv-LV" smtClean="0"/>
              <a:t>43</a:t>
            </a:fld>
            <a:endParaRPr lang="lv-LV"/>
          </a:p>
        </p:txBody>
      </p:sp>
      <p:sp>
        <p:nvSpPr>
          <p:cNvPr id="4" name="TextBox 3">
            <a:extLst>
              <a:ext uri="{FF2B5EF4-FFF2-40B4-BE49-F238E27FC236}">
                <a16:creationId xmlns:a16="http://schemas.microsoft.com/office/drawing/2014/main" id="{2AB4830B-F964-48AE-8D12-6E354B7D558C}"/>
              </a:ext>
            </a:extLst>
          </p:cNvPr>
          <p:cNvSpPr txBox="1"/>
          <p:nvPr/>
        </p:nvSpPr>
        <p:spPr>
          <a:xfrm>
            <a:off x="1517354" y="1662646"/>
            <a:ext cx="8902110" cy="4401205"/>
          </a:xfrm>
          <a:prstGeom prst="rect">
            <a:avLst/>
          </a:prstGeom>
          <a:noFill/>
        </p:spPr>
        <p:txBody>
          <a:bodyPr wrap="square">
            <a:spAutoFit/>
          </a:bodyPr>
          <a:lstStyle/>
          <a:p>
            <a:pPr algn="just">
              <a:spcBef>
                <a:spcPts val="600"/>
              </a:spcBef>
              <a:spcAft>
                <a:spcPts val="600"/>
              </a:spcAft>
              <a:defRPr/>
            </a:pPr>
            <a:r>
              <a:rPr lang="lv-LV" sz="2000" dirty="0">
                <a:solidFill>
                  <a:srgbClr val="002060"/>
                </a:solidFill>
              </a:rPr>
              <a:t>e-SAD saturs un elektronisko ziņojumu apmaiņas princips būs līdzīgs, kā e-AD gadījumā, t.i., akcīzes preču nosūtītājs iesniedz dokumentu pirms preču nosūtīšanas, bet saņēmējs iesniedz saņemšanas apliecinājumu pēc preču saņemšanas.</a:t>
            </a:r>
          </a:p>
          <a:p>
            <a:pPr algn="just">
              <a:spcBef>
                <a:spcPts val="600"/>
              </a:spcBef>
              <a:spcAft>
                <a:spcPts val="600"/>
              </a:spcAft>
              <a:defRPr/>
            </a:pPr>
            <a:r>
              <a:rPr lang="lv-LV" sz="2000" dirty="0">
                <a:solidFill>
                  <a:srgbClr val="002060"/>
                </a:solidFill>
              </a:rPr>
              <a:t>Attiecīgi vienas iesaistītās dalībvalsts EMCS </a:t>
            </a:r>
            <a:r>
              <a:rPr lang="lv-LV" sz="2000" dirty="0" err="1">
                <a:solidFill>
                  <a:srgbClr val="002060"/>
                </a:solidFill>
              </a:rPr>
              <a:t>pārsūta</a:t>
            </a:r>
            <a:r>
              <a:rPr lang="lv-LV" sz="2000" dirty="0">
                <a:solidFill>
                  <a:srgbClr val="002060"/>
                </a:solidFill>
              </a:rPr>
              <a:t> saņemto ziņojumu otras iesaistītās dalībvalsts EMCS, ziņojums ir redzams katras dalībvalsts nodokļu administrācijai un akcīzes preču nosūtītājam un saņēmējam.</a:t>
            </a:r>
          </a:p>
          <a:p>
            <a:pPr algn="just">
              <a:spcBef>
                <a:spcPts val="600"/>
              </a:spcBef>
              <a:spcAft>
                <a:spcPts val="600"/>
              </a:spcAft>
              <a:defRPr/>
            </a:pPr>
            <a:r>
              <a:rPr lang="lv-LV" sz="2000" dirty="0">
                <a:solidFill>
                  <a:srgbClr val="002060"/>
                </a:solidFill>
              </a:rPr>
              <a:t>Tā kā e-SAD piemēros patēriņam nodotu akcīzes preču un denaturētā spirta pārvietošanai, tad komersantiem, kuri vēlēsies piedalīties šādu preču pārvietošanā, būs nepieciešams iegūt </a:t>
            </a:r>
            <a:r>
              <a:rPr lang="lv-LV" sz="2000" b="1" dirty="0">
                <a:solidFill>
                  <a:srgbClr val="002060"/>
                </a:solidFill>
              </a:rPr>
              <a:t>attiecīgi sertificēta nosūtītāja </a:t>
            </a:r>
            <a:r>
              <a:rPr lang="lv-LV" sz="2000" dirty="0">
                <a:solidFill>
                  <a:srgbClr val="002060"/>
                </a:solidFill>
              </a:rPr>
              <a:t>vai </a:t>
            </a:r>
            <a:r>
              <a:rPr lang="lv-LV" sz="2000" b="1" dirty="0">
                <a:solidFill>
                  <a:srgbClr val="002060"/>
                </a:solidFill>
              </a:rPr>
              <a:t>sertificēta saņēmēja </a:t>
            </a:r>
            <a:r>
              <a:rPr lang="lv-LV" sz="2000" dirty="0">
                <a:solidFill>
                  <a:srgbClr val="002060"/>
                </a:solidFill>
              </a:rPr>
              <a:t>tiesības.</a:t>
            </a:r>
          </a:p>
        </p:txBody>
      </p:sp>
      <p:sp>
        <p:nvSpPr>
          <p:cNvPr id="6" name="TextBox 5">
            <a:extLst>
              <a:ext uri="{FF2B5EF4-FFF2-40B4-BE49-F238E27FC236}">
                <a16:creationId xmlns:a16="http://schemas.microsoft.com/office/drawing/2014/main" id="{F8263BE1-576C-4EFE-BE44-5B8EBD88096F}"/>
              </a:ext>
            </a:extLst>
          </p:cNvPr>
          <p:cNvSpPr txBox="1"/>
          <p:nvPr/>
        </p:nvSpPr>
        <p:spPr>
          <a:xfrm>
            <a:off x="1517354" y="804979"/>
            <a:ext cx="8636739" cy="461665"/>
          </a:xfrm>
          <a:prstGeom prst="rect">
            <a:avLst/>
          </a:prstGeom>
          <a:noFill/>
        </p:spPr>
        <p:txBody>
          <a:bodyPr wrap="square">
            <a:spAutoFit/>
          </a:bodyPr>
          <a:lstStyle/>
          <a:p>
            <a:r>
              <a:rPr lang="lv-LV" altLang="lv-LV" sz="2400" b="1" dirty="0">
                <a:solidFill>
                  <a:srgbClr val="002060"/>
                </a:solidFill>
              </a:rPr>
              <a:t>Patēriņam nodoto akcīzes preču pārvietošana</a:t>
            </a:r>
            <a:endParaRPr lang="lv-LV" sz="2400" b="1" dirty="0">
              <a:latin typeface="+mj-lt"/>
            </a:endParaRPr>
          </a:p>
        </p:txBody>
      </p:sp>
    </p:spTree>
    <p:extLst>
      <p:ext uri="{BB962C8B-B14F-4D97-AF65-F5344CB8AC3E}">
        <p14:creationId xmlns:p14="http://schemas.microsoft.com/office/powerpoint/2010/main" val="40221439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D379A-C066-412D-9072-FD8521A85129}"/>
              </a:ext>
            </a:extLst>
          </p:cNvPr>
          <p:cNvSpPr>
            <a:spLocks noGrp="1"/>
          </p:cNvSpPr>
          <p:nvPr>
            <p:ph type="title"/>
          </p:nvPr>
        </p:nvSpPr>
        <p:spPr/>
        <p:txBody>
          <a:bodyPr/>
          <a:lstStyle/>
          <a:p>
            <a:br>
              <a:rPr lang="lv-LV" sz="2800" dirty="0">
                <a:latin typeface="+mj-lt"/>
              </a:rPr>
            </a:br>
            <a:endParaRPr lang="lv-LV" dirty="0"/>
          </a:p>
        </p:txBody>
      </p:sp>
      <p:sp>
        <p:nvSpPr>
          <p:cNvPr id="3" name="Slide Number Placeholder 2">
            <a:extLst>
              <a:ext uri="{FF2B5EF4-FFF2-40B4-BE49-F238E27FC236}">
                <a16:creationId xmlns:a16="http://schemas.microsoft.com/office/drawing/2014/main" id="{37FF5572-82B0-46D6-A7BB-534DFFA2C4C3}"/>
              </a:ext>
            </a:extLst>
          </p:cNvPr>
          <p:cNvSpPr>
            <a:spLocks noGrp="1"/>
          </p:cNvSpPr>
          <p:nvPr>
            <p:ph type="sldNum" sz="quarter" idx="12"/>
          </p:nvPr>
        </p:nvSpPr>
        <p:spPr/>
        <p:txBody>
          <a:bodyPr/>
          <a:lstStyle/>
          <a:p>
            <a:fld id="{7509A935-DFD3-462C-ABE8-08048DC21CC9}" type="slidenum">
              <a:rPr lang="lv-LV" smtClean="0"/>
              <a:t>44</a:t>
            </a:fld>
            <a:endParaRPr lang="lv-LV"/>
          </a:p>
        </p:txBody>
      </p:sp>
      <p:sp>
        <p:nvSpPr>
          <p:cNvPr id="5" name="TextBox 4">
            <a:extLst>
              <a:ext uri="{FF2B5EF4-FFF2-40B4-BE49-F238E27FC236}">
                <a16:creationId xmlns:a16="http://schemas.microsoft.com/office/drawing/2014/main" id="{42A29E3E-7697-4F5C-8E91-30CC7B40AAE6}"/>
              </a:ext>
            </a:extLst>
          </p:cNvPr>
          <p:cNvSpPr txBox="1"/>
          <p:nvPr/>
        </p:nvSpPr>
        <p:spPr>
          <a:xfrm>
            <a:off x="838200" y="2126622"/>
            <a:ext cx="9496647" cy="3785652"/>
          </a:xfrm>
          <a:prstGeom prst="rect">
            <a:avLst/>
          </a:prstGeom>
          <a:noFill/>
        </p:spPr>
        <p:txBody>
          <a:bodyPr wrap="square">
            <a:spAutoFit/>
          </a:bodyPr>
          <a:lstStyle/>
          <a:p>
            <a:pPr algn="just">
              <a:spcBef>
                <a:spcPts val="600"/>
              </a:spcBef>
              <a:spcAft>
                <a:spcPts val="600"/>
              </a:spcAft>
              <a:defRPr/>
            </a:pPr>
            <a:r>
              <a:rPr lang="lv-LV" sz="2000" dirty="0">
                <a:solidFill>
                  <a:srgbClr val="002060"/>
                </a:solidFill>
              </a:rPr>
              <a:t>Sertificēta nosūtītāja un sertificēta saņēmēja tiesības piešķirs tās dalībvalsts nodokļu administrācija, kurā būs reģistrēts attiecīgais komersants.</a:t>
            </a:r>
          </a:p>
          <a:p>
            <a:pPr algn="just">
              <a:spcBef>
                <a:spcPts val="600"/>
              </a:spcBef>
              <a:spcAft>
                <a:spcPts val="600"/>
              </a:spcAft>
              <a:defRPr/>
            </a:pPr>
            <a:r>
              <a:rPr lang="lv-LV" sz="2000" dirty="0">
                <a:solidFill>
                  <a:srgbClr val="002060"/>
                </a:solidFill>
              </a:rPr>
              <a:t>Sertificēta nosūtītāja un sertificēta saņēmēja tiesības tiks apliecinātas ar atbilstošu akcīzes identifikācijas numuru, kas būs reģistrēts ES Akcīzes datu apmaiņas sistēmā SEED (</a:t>
            </a:r>
            <a:r>
              <a:rPr lang="en-US" sz="2000" i="1" dirty="0">
                <a:solidFill>
                  <a:srgbClr val="002060"/>
                </a:solidFill>
              </a:rPr>
              <a:t>System of Exchange of Excise Data</a:t>
            </a:r>
            <a:r>
              <a:rPr lang="lv-LV" sz="2000" dirty="0">
                <a:solidFill>
                  <a:srgbClr val="002060"/>
                </a:solidFill>
              </a:rPr>
              <a:t>).</a:t>
            </a:r>
          </a:p>
          <a:p>
            <a:pPr algn="just">
              <a:spcBef>
                <a:spcPts val="600"/>
              </a:spcBef>
              <a:spcAft>
                <a:spcPts val="600"/>
              </a:spcAft>
              <a:defRPr/>
            </a:pPr>
            <a:r>
              <a:rPr lang="lv-LV" sz="2000" dirty="0">
                <a:solidFill>
                  <a:srgbClr val="002060"/>
                </a:solidFill>
              </a:rPr>
              <a:t>Apstiprināta noliktavas turētāja, reģistrēta nosūtītāja vai reģistrēta saņēmēja akcīzes identifikācijas numurs nebūs derīgs e-SAD iesniegšanai vai e-SAD saņemšanas apliecinājuma iesniegšanai, tāpēc minētajiem komersantu veidiem būs nepieciešams pieprasīt attiecīga jaunā komersanta tipa tiesības.</a:t>
            </a:r>
          </a:p>
        </p:txBody>
      </p:sp>
      <p:sp>
        <p:nvSpPr>
          <p:cNvPr id="6" name="TextBox 5">
            <a:extLst>
              <a:ext uri="{FF2B5EF4-FFF2-40B4-BE49-F238E27FC236}">
                <a16:creationId xmlns:a16="http://schemas.microsoft.com/office/drawing/2014/main" id="{AB40B547-5EB5-4D21-B764-59E44C0D36E3}"/>
              </a:ext>
            </a:extLst>
          </p:cNvPr>
          <p:cNvSpPr txBox="1"/>
          <p:nvPr/>
        </p:nvSpPr>
        <p:spPr>
          <a:xfrm>
            <a:off x="948291" y="956663"/>
            <a:ext cx="8636739" cy="461665"/>
          </a:xfrm>
          <a:prstGeom prst="rect">
            <a:avLst/>
          </a:prstGeom>
          <a:noFill/>
        </p:spPr>
        <p:txBody>
          <a:bodyPr wrap="square">
            <a:spAutoFit/>
          </a:bodyPr>
          <a:lstStyle/>
          <a:p>
            <a:r>
              <a:rPr lang="lv-LV" altLang="lv-LV" sz="2400" b="1" dirty="0">
                <a:solidFill>
                  <a:srgbClr val="002060"/>
                </a:solidFill>
              </a:rPr>
              <a:t>Patēriņam nodoto akcīzes preču pārvietošana</a:t>
            </a:r>
            <a:endParaRPr lang="lv-LV" sz="2400" b="1" dirty="0">
              <a:latin typeface="+mj-lt"/>
            </a:endParaRPr>
          </a:p>
        </p:txBody>
      </p:sp>
    </p:spTree>
    <p:extLst>
      <p:ext uri="{BB962C8B-B14F-4D97-AF65-F5344CB8AC3E}">
        <p14:creationId xmlns:p14="http://schemas.microsoft.com/office/powerpoint/2010/main" val="27975989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C7C9C-6A1A-42E7-9428-F9956B6DA518}"/>
              </a:ext>
            </a:extLst>
          </p:cNvPr>
          <p:cNvSpPr>
            <a:spLocks noGrp="1"/>
          </p:cNvSpPr>
          <p:nvPr>
            <p:ph type="title"/>
          </p:nvPr>
        </p:nvSpPr>
        <p:spPr/>
        <p:txBody>
          <a:bodyPr/>
          <a:lstStyle/>
          <a:p>
            <a:br>
              <a:rPr lang="lv-LV" sz="2800" dirty="0">
                <a:latin typeface="+mj-lt"/>
              </a:rPr>
            </a:br>
            <a:endParaRPr lang="lv-LV" dirty="0"/>
          </a:p>
        </p:txBody>
      </p:sp>
      <p:sp>
        <p:nvSpPr>
          <p:cNvPr id="3" name="Slide Number Placeholder 2">
            <a:extLst>
              <a:ext uri="{FF2B5EF4-FFF2-40B4-BE49-F238E27FC236}">
                <a16:creationId xmlns:a16="http://schemas.microsoft.com/office/drawing/2014/main" id="{4987EC19-7E4D-474E-9777-8A90053B3C76}"/>
              </a:ext>
            </a:extLst>
          </p:cNvPr>
          <p:cNvSpPr>
            <a:spLocks noGrp="1"/>
          </p:cNvSpPr>
          <p:nvPr>
            <p:ph type="sldNum" sz="quarter" idx="12"/>
          </p:nvPr>
        </p:nvSpPr>
        <p:spPr/>
        <p:txBody>
          <a:bodyPr/>
          <a:lstStyle/>
          <a:p>
            <a:fld id="{7509A935-DFD3-462C-ABE8-08048DC21CC9}" type="slidenum">
              <a:rPr lang="lv-LV" smtClean="0"/>
              <a:t>45</a:t>
            </a:fld>
            <a:endParaRPr lang="lv-LV"/>
          </a:p>
        </p:txBody>
      </p:sp>
      <p:sp>
        <p:nvSpPr>
          <p:cNvPr id="5" name="TextBox 4">
            <a:extLst>
              <a:ext uri="{FF2B5EF4-FFF2-40B4-BE49-F238E27FC236}">
                <a16:creationId xmlns:a16="http://schemas.microsoft.com/office/drawing/2014/main" id="{1CC82C0F-65AE-48AD-B335-D047220BC03F}"/>
              </a:ext>
            </a:extLst>
          </p:cNvPr>
          <p:cNvSpPr txBox="1"/>
          <p:nvPr/>
        </p:nvSpPr>
        <p:spPr>
          <a:xfrm>
            <a:off x="637953" y="2152352"/>
            <a:ext cx="10005238" cy="3477875"/>
          </a:xfrm>
          <a:prstGeom prst="rect">
            <a:avLst/>
          </a:prstGeom>
          <a:noFill/>
        </p:spPr>
        <p:txBody>
          <a:bodyPr wrap="square">
            <a:spAutoFit/>
          </a:bodyPr>
          <a:lstStyle/>
          <a:p>
            <a:pPr algn="just">
              <a:spcBef>
                <a:spcPts val="600"/>
              </a:spcBef>
              <a:spcAft>
                <a:spcPts val="600"/>
              </a:spcAft>
              <a:defRPr/>
            </a:pPr>
            <a:r>
              <a:rPr lang="lv-LV" sz="2000" dirty="0">
                <a:solidFill>
                  <a:srgbClr val="002060"/>
                </a:solidFill>
              </a:rPr>
              <a:t>Latvijā sertificēta nosūtītāja un sertificēta saņēmēja tiesības piešķirs Valsts ieņēmumu dienests.</a:t>
            </a:r>
          </a:p>
          <a:p>
            <a:pPr algn="just">
              <a:spcBef>
                <a:spcPts val="600"/>
              </a:spcBef>
              <a:spcAft>
                <a:spcPts val="600"/>
              </a:spcAft>
              <a:defRPr/>
            </a:pPr>
            <a:r>
              <a:rPr lang="lv-LV" sz="2000" dirty="0">
                <a:solidFill>
                  <a:srgbClr val="002060"/>
                </a:solidFill>
              </a:rPr>
              <a:t>Lai saņemtu sertificēta nosūtītāja tiesības Latvijā, komersantam būs jābūt jebkādai speciālai atļaujai (licencei) darbībām ar akcīzes precēm, izņemot reģistrēta nosūtītāja atļauju. Akcīzes nodokļa nodrošinājums nebūs nepieciešams.</a:t>
            </a:r>
          </a:p>
          <a:p>
            <a:pPr algn="just">
              <a:spcBef>
                <a:spcPts val="600"/>
              </a:spcBef>
              <a:spcAft>
                <a:spcPts val="600"/>
              </a:spcAft>
              <a:defRPr/>
            </a:pPr>
            <a:r>
              <a:rPr lang="lv-LV" sz="2000" dirty="0">
                <a:solidFill>
                  <a:srgbClr val="002060"/>
                </a:solidFill>
              </a:rPr>
              <a:t>Lai saņemtu sertificēta saņēmēja tiesības Latvijā, komersantam būs jāiesniedz akcīzes nodokļa vispārējais nodrošinājums. Speciālā atļauja (licence) nebūs nepieciešama, bet sertificēta saņēmēja atļauja nedos tiesības preces realizēt, ja nebūs atbilstošas speciālās atļaujas (licences).</a:t>
            </a:r>
          </a:p>
        </p:txBody>
      </p:sp>
      <p:sp>
        <p:nvSpPr>
          <p:cNvPr id="6" name="TextBox 5">
            <a:extLst>
              <a:ext uri="{FF2B5EF4-FFF2-40B4-BE49-F238E27FC236}">
                <a16:creationId xmlns:a16="http://schemas.microsoft.com/office/drawing/2014/main" id="{3CBB1853-DD15-4C52-B521-A17238F0BEF5}"/>
              </a:ext>
            </a:extLst>
          </p:cNvPr>
          <p:cNvSpPr txBox="1"/>
          <p:nvPr/>
        </p:nvSpPr>
        <p:spPr>
          <a:xfrm>
            <a:off x="637953" y="1027906"/>
            <a:ext cx="8636739" cy="461665"/>
          </a:xfrm>
          <a:prstGeom prst="rect">
            <a:avLst/>
          </a:prstGeom>
          <a:noFill/>
        </p:spPr>
        <p:txBody>
          <a:bodyPr wrap="square">
            <a:spAutoFit/>
          </a:bodyPr>
          <a:lstStyle/>
          <a:p>
            <a:r>
              <a:rPr lang="lv-LV" altLang="lv-LV" sz="2400" b="1" dirty="0">
                <a:solidFill>
                  <a:srgbClr val="002060"/>
                </a:solidFill>
              </a:rPr>
              <a:t>Patēriņam nodoto akcīzes preču pārvietošana</a:t>
            </a:r>
            <a:endParaRPr lang="lv-LV" sz="2400" b="1" dirty="0">
              <a:latin typeface="+mj-lt"/>
            </a:endParaRPr>
          </a:p>
        </p:txBody>
      </p:sp>
    </p:spTree>
    <p:extLst>
      <p:ext uri="{BB962C8B-B14F-4D97-AF65-F5344CB8AC3E}">
        <p14:creationId xmlns:p14="http://schemas.microsoft.com/office/powerpoint/2010/main" val="15235962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73FD8-EACD-40F5-9E0F-9F4F89D31533}"/>
              </a:ext>
            </a:extLst>
          </p:cNvPr>
          <p:cNvSpPr>
            <a:spLocks noGrp="1"/>
          </p:cNvSpPr>
          <p:nvPr>
            <p:ph type="title"/>
          </p:nvPr>
        </p:nvSpPr>
        <p:spPr/>
        <p:txBody>
          <a:bodyPr/>
          <a:lstStyle/>
          <a:p>
            <a:br>
              <a:rPr lang="lv-LV" sz="2800" dirty="0">
                <a:latin typeface="+mj-lt"/>
              </a:rPr>
            </a:br>
            <a:endParaRPr lang="lv-LV" dirty="0"/>
          </a:p>
        </p:txBody>
      </p:sp>
      <p:sp>
        <p:nvSpPr>
          <p:cNvPr id="3" name="Slide Number Placeholder 2">
            <a:extLst>
              <a:ext uri="{FF2B5EF4-FFF2-40B4-BE49-F238E27FC236}">
                <a16:creationId xmlns:a16="http://schemas.microsoft.com/office/drawing/2014/main" id="{CC9481DF-88F3-4BB3-8F15-E602A05A5D68}"/>
              </a:ext>
            </a:extLst>
          </p:cNvPr>
          <p:cNvSpPr>
            <a:spLocks noGrp="1"/>
          </p:cNvSpPr>
          <p:nvPr>
            <p:ph type="sldNum" sz="quarter" idx="12"/>
          </p:nvPr>
        </p:nvSpPr>
        <p:spPr/>
        <p:txBody>
          <a:bodyPr/>
          <a:lstStyle/>
          <a:p>
            <a:fld id="{7509A935-DFD3-462C-ABE8-08048DC21CC9}" type="slidenum">
              <a:rPr lang="lv-LV" smtClean="0"/>
              <a:t>46</a:t>
            </a:fld>
            <a:endParaRPr lang="lv-LV"/>
          </a:p>
        </p:txBody>
      </p:sp>
      <p:sp>
        <p:nvSpPr>
          <p:cNvPr id="5" name="TextBox 4">
            <a:extLst>
              <a:ext uri="{FF2B5EF4-FFF2-40B4-BE49-F238E27FC236}">
                <a16:creationId xmlns:a16="http://schemas.microsoft.com/office/drawing/2014/main" id="{9E5AC7A4-482A-45CF-96F4-7F2DF7F927FF}"/>
              </a:ext>
            </a:extLst>
          </p:cNvPr>
          <p:cNvSpPr txBox="1"/>
          <p:nvPr/>
        </p:nvSpPr>
        <p:spPr>
          <a:xfrm>
            <a:off x="838200" y="1842293"/>
            <a:ext cx="9877645" cy="3785652"/>
          </a:xfrm>
          <a:prstGeom prst="rect">
            <a:avLst/>
          </a:prstGeom>
          <a:noFill/>
        </p:spPr>
        <p:txBody>
          <a:bodyPr wrap="square">
            <a:spAutoFit/>
          </a:bodyPr>
          <a:lstStyle/>
          <a:p>
            <a:pPr algn="just">
              <a:spcBef>
                <a:spcPts val="600"/>
              </a:spcBef>
              <a:spcAft>
                <a:spcPts val="600"/>
              </a:spcAft>
              <a:defRPr/>
            </a:pPr>
            <a:r>
              <a:rPr lang="lv-LV" sz="2000" dirty="0">
                <a:solidFill>
                  <a:srgbClr val="002060"/>
                </a:solidFill>
              </a:rPr>
              <a:t>Sertificēta nosūtītāja un sertificēta saņēmēja tiesības ir domātas pastāvīgai komercdarbībai (pārvietošanai komerciāliem nolūkiem) ar akcīzes precēm, kuras ir nodotas patēriņam.</a:t>
            </a:r>
          </a:p>
          <a:p>
            <a:pPr algn="just">
              <a:spcBef>
                <a:spcPts val="600"/>
              </a:spcBef>
              <a:spcAft>
                <a:spcPts val="600"/>
              </a:spcAft>
              <a:defRPr/>
            </a:pPr>
            <a:r>
              <a:rPr lang="lv-LV" sz="2000" dirty="0">
                <a:solidFill>
                  <a:srgbClr val="002060"/>
                </a:solidFill>
              </a:rPr>
              <a:t>Vienreizējiem darījumiem (piem., juridiskā persona vēlas vienreiz nosūtīt patēriņam nodotas akcīzes preces uz citu dalībvalsti vai vēlas saņemt akcīzes preces savam patēriņam) ir paredzētas </a:t>
            </a:r>
            <a:r>
              <a:rPr lang="lv-LV" sz="2000" b="1" dirty="0">
                <a:solidFill>
                  <a:srgbClr val="002060"/>
                </a:solidFill>
              </a:rPr>
              <a:t>īslaicīgi sertificēta nosūtītāja</a:t>
            </a:r>
            <a:r>
              <a:rPr lang="lv-LV" sz="2000" dirty="0">
                <a:solidFill>
                  <a:srgbClr val="002060"/>
                </a:solidFill>
              </a:rPr>
              <a:t> un </a:t>
            </a:r>
            <a:r>
              <a:rPr lang="lv-LV" sz="2000" b="1" dirty="0">
                <a:solidFill>
                  <a:srgbClr val="002060"/>
                </a:solidFill>
              </a:rPr>
              <a:t>īslaicīgi sertificēta saņēmēja </a:t>
            </a:r>
            <a:r>
              <a:rPr lang="lv-LV" sz="2000" dirty="0">
                <a:solidFill>
                  <a:srgbClr val="002060"/>
                </a:solidFill>
              </a:rPr>
              <a:t>atļaujas.</a:t>
            </a:r>
          </a:p>
          <a:p>
            <a:pPr algn="just">
              <a:spcBef>
                <a:spcPts val="600"/>
              </a:spcBef>
              <a:spcAft>
                <a:spcPts val="600"/>
              </a:spcAft>
              <a:defRPr/>
            </a:pPr>
            <a:r>
              <a:rPr lang="lv-LV" sz="2000" dirty="0">
                <a:solidFill>
                  <a:srgbClr val="002060"/>
                </a:solidFill>
              </a:rPr>
              <a:t>Lai saņemtu īslaicīgi sertificēta nosūtītāja tiesības Latvijā, komersantam būs nepieciešama kāda no speciālajām atļaujām (licencēm), izņemot reģistrēta nosūtītāja atļauju, bet īslaicīgi sertificētam saņēmējam būs </a:t>
            </a:r>
            <a:r>
              <a:rPr lang="lv-LV" sz="2000" b="1" dirty="0">
                <a:solidFill>
                  <a:srgbClr val="002060"/>
                </a:solidFill>
              </a:rPr>
              <a:t>jāiesniedz vienreizējais akcīzes nodokļa nodrošinājums</a:t>
            </a:r>
            <a:r>
              <a:rPr lang="lv-LV" sz="2000" dirty="0">
                <a:solidFill>
                  <a:srgbClr val="002060"/>
                </a:solidFill>
              </a:rPr>
              <a:t>.</a:t>
            </a:r>
          </a:p>
        </p:txBody>
      </p:sp>
      <p:sp>
        <p:nvSpPr>
          <p:cNvPr id="6" name="TextBox 5">
            <a:extLst>
              <a:ext uri="{FF2B5EF4-FFF2-40B4-BE49-F238E27FC236}">
                <a16:creationId xmlns:a16="http://schemas.microsoft.com/office/drawing/2014/main" id="{1CC7C15E-AED9-40AC-8676-795A8BBE6607}"/>
              </a:ext>
            </a:extLst>
          </p:cNvPr>
          <p:cNvSpPr txBox="1"/>
          <p:nvPr/>
        </p:nvSpPr>
        <p:spPr>
          <a:xfrm>
            <a:off x="838200" y="785594"/>
            <a:ext cx="8636739" cy="461665"/>
          </a:xfrm>
          <a:prstGeom prst="rect">
            <a:avLst/>
          </a:prstGeom>
          <a:noFill/>
        </p:spPr>
        <p:txBody>
          <a:bodyPr wrap="square">
            <a:spAutoFit/>
          </a:bodyPr>
          <a:lstStyle/>
          <a:p>
            <a:r>
              <a:rPr lang="lv-LV" altLang="lv-LV" sz="2400" b="1" dirty="0">
                <a:solidFill>
                  <a:srgbClr val="002060"/>
                </a:solidFill>
              </a:rPr>
              <a:t>Patēriņam nodoto akcīzes preču pārvietošana</a:t>
            </a:r>
            <a:endParaRPr lang="lv-LV" sz="2400" b="1" dirty="0">
              <a:latin typeface="+mj-lt"/>
            </a:endParaRPr>
          </a:p>
        </p:txBody>
      </p:sp>
    </p:spTree>
    <p:extLst>
      <p:ext uri="{BB962C8B-B14F-4D97-AF65-F5344CB8AC3E}">
        <p14:creationId xmlns:p14="http://schemas.microsoft.com/office/powerpoint/2010/main" val="30361313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D5C92-C428-4937-BBFB-122357F66A93}"/>
              </a:ext>
            </a:extLst>
          </p:cNvPr>
          <p:cNvSpPr>
            <a:spLocks noGrp="1"/>
          </p:cNvSpPr>
          <p:nvPr>
            <p:ph type="title"/>
          </p:nvPr>
        </p:nvSpPr>
        <p:spPr>
          <a:xfrm>
            <a:off x="1401726" y="918018"/>
            <a:ext cx="10515600" cy="1325563"/>
          </a:xfrm>
        </p:spPr>
        <p:txBody>
          <a:bodyPr/>
          <a:lstStyle/>
          <a:p>
            <a:r>
              <a:rPr lang="lv-LV" sz="2800" b="1" dirty="0">
                <a:solidFill>
                  <a:srgbClr val="002060"/>
                </a:solidFill>
              </a:rPr>
              <a:t>Izmaiņas salīdzinot ar pašreizējo kārtību</a:t>
            </a:r>
            <a:br>
              <a:rPr lang="lv-LV" sz="2800" dirty="0">
                <a:solidFill>
                  <a:srgbClr val="002060"/>
                </a:solidFill>
              </a:rPr>
            </a:br>
            <a:br>
              <a:rPr lang="lv-LV" sz="2800" dirty="0">
                <a:latin typeface="+mj-lt"/>
              </a:rPr>
            </a:br>
            <a:endParaRPr lang="lv-LV" dirty="0"/>
          </a:p>
        </p:txBody>
      </p:sp>
      <p:sp>
        <p:nvSpPr>
          <p:cNvPr id="3" name="Slide Number Placeholder 2">
            <a:extLst>
              <a:ext uri="{FF2B5EF4-FFF2-40B4-BE49-F238E27FC236}">
                <a16:creationId xmlns:a16="http://schemas.microsoft.com/office/drawing/2014/main" id="{4F1D74F8-EC91-482B-A167-D4DFD5C25789}"/>
              </a:ext>
            </a:extLst>
          </p:cNvPr>
          <p:cNvSpPr>
            <a:spLocks noGrp="1"/>
          </p:cNvSpPr>
          <p:nvPr>
            <p:ph type="sldNum" sz="quarter" idx="12"/>
          </p:nvPr>
        </p:nvSpPr>
        <p:spPr/>
        <p:txBody>
          <a:bodyPr/>
          <a:lstStyle/>
          <a:p>
            <a:fld id="{7509A935-DFD3-462C-ABE8-08048DC21CC9}" type="slidenum">
              <a:rPr lang="lv-LV" smtClean="0"/>
              <a:t>47</a:t>
            </a:fld>
            <a:endParaRPr lang="lv-LV"/>
          </a:p>
        </p:txBody>
      </p:sp>
      <p:sp>
        <p:nvSpPr>
          <p:cNvPr id="5" name="TextBox 4">
            <a:extLst>
              <a:ext uri="{FF2B5EF4-FFF2-40B4-BE49-F238E27FC236}">
                <a16:creationId xmlns:a16="http://schemas.microsoft.com/office/drawing/2014/main" id="{09BB9C98-4BE9-474A-8994-B2933C5FEC83}"/>
              </a:ext>
            </a:extLst>
          </p:cNvPr>
          <p:cNvSpPr txBox="1"/>
          <p:nvPr/>
        </p:nvSpPr>
        <p:spPr>
          <a:xfrm>
            <a:off x="1570960" y="1862148"/>
            <a:ext cx="8838313" cy="3323987"/>
          </a:xfrm>
          <a:prstGeom prst="rect">
            <a:avLst/>
          </a:prstGeom>
          <a:noFill/>
        </p:spPr>
        <p:txBody>
          <a:bodyPr wrap="square">
            <a:spAutoFit/>
          </a:bodyPr>
          <a:lstStyle/>
          <a:p>
            <a:pPr algn="just">
              <a:spcBef>
                <a:spcPts val="600"/>
              </a:spcBef>
              <a:spcAft>
                <a:spcPts val="600"/>
              </a:spcAft>
              <a:defRPr/>
            </a:pPr>
            <a:r>
              <a:rPr lang="lv-LV" sz="2000" dirty="0">
                <a:solidFill>
                  <a:srgbClr val="002060"/>
                </a:solidFill>
              </a:rPr>
              <a:t>Saņemot preces Latvijā:</a:t>
            </a:r>
          </a:p>
          <a:p>
            <a:pPr algn="just">
              <a:spcBef>
                <a:spcPts val="600"/>
              </a:spcBef>
              <a:spcAft>
                <a:spcPts val="600"/>
              </a:spcAft>
              <a:defRPr/>
            </a:pPr>
            <a:endParaRPr lang="lv-LV" sz="2000" dirty="0">
              <a:solidFill>
                <a:srgbClr val="002060"/>
              </a:solidFill>
            </a:endParaRPr>
          </a:p>
          <a:p>
            <a:pPr marL="285750" indent="-285750" algn="just">
              <a:spcBef>
                <a:spcPts val="600"/>
              </a:spcBef>
              <a:spcAft>
                <a:spcPts val="600"/>
              </a:spcAft>
              <a:buFont typeface="Arial" panose="020B0604020202020204" pitchFamily="34" charset="0"/>
              <a:buChar char="•"/>
              <a:defRPr/>
            </a:pPr>
            <a:r>
              <a:rPr lang="lv-LV" sz="2000" dirty="0">
                <a:solidFill>
                  <a:srgbClr val="002060"/>
                </a:solidFill>
              </a:rPr>
              <a:t>Ministru kabineta 12.10.2010. noteikumu Nr.957 «Vienkāršoto akcīzes preču pavaddokumentu aprites un kontroles kārtība» 1.pielikuma vietā jāiesniedz VID akcīzes nodokļa nodrošinājums, par ko VID izsniegs derīgu akcīzes identifikācijas numuru</a:t>
            </a:r>
          </a:p>
          <a:p>
            <a:pPr marL="285750" indent="-285750" algn="just">
              <a:spcBef>
                <a:spcPts val="600"/>
              </a:spcBef>
              <a:spcAft>
                <a:spcPts val="600"/>
              </a:spcAft>
              <a:buFont typeface="Arial" panose="020B0604020202020204" pitchFamily="34" charset="0"/>
              <a:buChar char="•"/>
              <a:defRPr/>
            </a:pPr>
            <a:r>
              <a:rPr lang="lv-LV" sz="2000" dirty="0">
                <a:solidFill>
                  <a:srgbClr val="002060"/>
                </a:solidFill>
              </a:rPr>
              <a:t>nebūs jāsaņem no citas dalībvalsts nosūtītāja SAAD un jāiesniedz kopija ar saņemšanas apliecinājumu VID, bet jāiesniedz EMCS e-SAD saņemšanas apliecinājums elektroniski</a:t>
            </a:r>
          </a:p>
        </p:txBody>
      </p:sp>
    </p:spTree>
    <p:extLst>
      <p:ext uri="{BB962C8B-B14F-4D97-AF65-F5344CB8AC3E}">
        <p14:creationId xmlns:p14="http://schemas.microsoft.com/office/powerpoint/2010/main" val="5966912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B0862-7843-4C97-A2C1-029995900A97}"/>
              </a:ext>
            </a:extLst>
          </p:cNvPr>
          <p:cNvSpPr>
            <a:spLocks noGrp="1"/>
          </p:cNvSpPr>
          <p:nvPr>
            <p:ph type="title"/>
          </p:nvPr>
        </p:nvSpPr>
        <p:spPr/>
        <p:txBody>
          <a:bodyPr/>
          <a:lstStyle/>
          <a:p>
            <a:r>
              <a:rPr lang="lv-LV" sz="2800" b="1" dirty="0">
                <a:solidFill>
                  <a:srgbClr val="002060"/>
                </a:solidFill>
              </a:rPr>
              <a:t>Izmaiņas salīdzinot ar pašreizējo kārtību</a:t>
            </a:r>
            <a:br>
              <a:rPr lang="lv-LV" sz="2800" dirty="0">
                <a:latin typeface="+mj-lt"/>
              </a:rPr>
            </a:br>
            <a:endParaRPr lang="lv-LV" dirty="0"/>
          </a:p>
        </p:txBody>
      </p:sp>
      <p:sp>
        <p:nvSpPr>
          <p:cNvPr id="3" name="Slide Number Placeholder 2">
            <a:extLst>
              <a:ext uri="{FF2B5EF4-FFF2-40B4-BE49-F238E27FC236}">
                <a16:creationId xmlns:a16="http://schemas.microsoft.com/office/drawing/2014/main" id="{F056ADAF-447D-4438-8DCE-F4B6F3B896F3}"/>
              </a:ext>
            </a:extLst>
          </p:cNvPr>
          <p:cNvSpPr>
            <a:spLocks noGrp="1"/>
          </p:cNvSpPr>
          <p:nvPr>
            <p:ph type="sldNum" sz="quarter" idx="12"/>
          </p:nvPr>
        </p:nvSpPr>
        <p:spPr/>
        <p:txBody>
          <a:bodyPr/>
          <a:lstStyle/>
          <a:p>
            <a:fld id="{7509A935-DFD3-462C-ABE8-08048DC21CC9}" type="slidenum">
              <a:rPr lang="lv-LV" smtClean="0"/>
              <a:t>48</a:t>
            </a:fld>
            <a:endParaRPr lang="lv-LV"/>
          </a:p>
        </p:txBody>
      </p:sp>
      <p:sp>
        <p:nvSpPr>
          <p:cNvPr id="6" name="Rectangle 5">
            <a:extLst>
              <a:ext uri="{FF2B5EF4-FFF2-40B4-BE49-F238E27FC236}">
                <a16:creationId xmlns:a16="http://schemas.microsoft.com/office/drawing/2014/main" id="{6F77676C-2FE8-4BA9-99C6-ED97990A64F6}"/>
              </a:ext>
            </a:extLst>
          </p:cNvPr>
          <p:cNvSpPr/>
          <p:nvPr/>
        </p:nvSpPr>
        <p:spPr>
          <a:xfrm>
            <a:off x="701039" y="1614179"/>
            <a:ext cx="10261127" cy="3785652"/>
          </a:xfrm>
          <a:prstGeom prst="rect">
            <a:avLst/>
          </a:prstGeom>
        </p:spPr>
        <p:txBody>
          <a:bodyPr wrap="square">
            <a:spAutoFit/>
          </a:bodyPr>
          <a:lstStyle/>
          <a:p>
            <a:pPr algn="just">
              <a:spcBef>
                <a:spcPts val="600"/>
              </a:spcBef>
              <a:spcAft>
                <a:spcPts val="600"/>
              </a:spcAft>
              <a:defRPr/>
            </a:pPr>
            <a:endParaRPr lang="lv-LV" sz="2000" dirty="0">
              <a:solidFill>
                <a:srgbClr val="002060"/>
              </a:solidFill>
            </a:endParaRPr>
          </a:p>
          <a:p>
            <a:pPr marL="342900" indent="-342900" algn="just">
              <a:spcBef>
                <a:spcPts val="600"/>
              </a:spcBef>
              <a:spcAft>
                <a:spcPts val="600"/>
              </a:spcAft>
              <a:buFont typeface="Arial" panose="020B0604020202020204" pitchFamily="34" charset="0"/>
              <a:buChar char="•"/>
              <a:defRPr/>
            </a:pPr>
            <a:r>
              <a:rPr lang="lv-LV" sz="2000" dirty="0">
                <a:solidFill>
                  <a:srgbClr val="002060"/>
                </a:solidFill>
              </a:rPr>
              <a:t>VID neizsniegs Ministru kabineta 12.10.2010. noteikumu Nr.957 «Vienkāršoto akcīzes preču pavaddokumentu aprites un kontroles kārtība» 2.pielikumu, bet tā vietā akceptēs sertificētā saņēmēja vai īslaicīgi sertificētā saņēmēja iesniegto e-SAD saņemšanas apliecinājumu EMCS</a:t>
            </a:r>
          </a:p>
          <a:p>
            <a:pPr marL="342900" indent="-342900" algn="just">
              <a:spcBef>
                <a:spcPts val="600"/>
              </a:spcBef>
              <a:spcAft>
                <a:spcPts val="600"/>
              </a:spcAft>
              <a:buFont typeface="Arial" panose="020B0604020202020204" pitchFamily="34" charset="0"/>
              <a:buChar char="•"/>
              <a:defRPr/>
            </a:pPr>
            <a:r>
              <a:rPr lang="lv-LV" sz="2000" dirty="0">
                <a:solidFill>
                  <a:srgbClr val="002060"/>
                </a:solidFill>
              </a:rPr>
              <a:t>sertificētam saņēmējam vai īslaicīgi sertificētam saņēmējam nebūs jāsaņem no VID minētais 2.pielikums un nebūs tas kopā ar SAAD 3.eksemplāru </a:t>
            </a:r>
            <a:r>
              <a:rPr lang="lv-LV" sz="2000" dirty="0" err="1">
                <a:solidFill>
                  <a:srgbClr val="002060"/>
                </a:solidFill>
              </a:rPr>
              <a:t>jāsūta</a:t>
            </a:r>
            <a:r>
              <a:rPr lang="lv-LV" sz="2000" dirty="0">
                <a:solidFill>
                  <a:srgbClr val="002060"/>
                </a:solidFill>
              </a:rPr>
              <a:t> citas dalībvalsts sertificētam nosūtītājam vai īslaicīgi sertificētam nosūtītājam, bet tā vietā, kā nodokļa samaksu apliecinošs dokuments kalpos VID akceptēts un ar EMCS palīdzību nosūtīts e-SAD saņemšanas apliecinājums</a:t>
            </a:r>
          </a:p>
        </p:txBody>
      </p:sp>
    </p:spTree>
    <p:extLst>
      <p:ext uri="{BB962C8B-B14F-4D97-AF65-F5344CB8AC3E}">
        <p14:creationId xmlns:p14="http://schemas.microsoft.com/office/powerpoint/2010/main" val="42624259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4FBA6E-4956-4D8F-BD05-70D15D6D8500}"/>
              </a:ext>
            </a:extLst>
          </p:cNvPr>
          <p:cNvSpPr>
            <a:spLocks noGrp="1"/>
          </p:cNvSpPr>
          <p:nvPr>
            <p:ph type="sldNum" sz="quarter" idx="12"/>
          </p:nvPr>
        </p:nvSpPr>
        <p:spPr/>
        <p:txBody>
          <a:bodyPr/>
          <a:lstStyle/>
          <a:p>
            <a:fld id="{7509A935-DFD3-462C-ABE8-08048DC21CC9}" type="slidenum">
              <a:rPr lang="lv-LV" smtClean="0"/>
              <a:t>49</a:t>
            </a:fld>
            <a:endParaRPr lang="lv-LV"/>
          </a:p>
        </p:txBody>
      </p:sp>
      <p:sp>
        <p:nvSpPr>
          <p:cNvPr id="3" name="Title 1">
            <a:extLst>
              <a:ext uri="{FF2B5EF4-FFF2-40B4-BE49-F238E27FC236}">
                <a16:creationId xmlns:a16="http://schemas.microsoft.com/office/drawing/2014/main" id="{595F39FA-7BEF-4D9B-86A7-4DBCADF2EE9B}"/>
              </a:ext>
            </a:extLst>
          </p:cNvPr>
          <p:cNvSpPr txBox="1">
            <a:spLocks/>
          </p:cNvSpPr>
          <p:nvPr/>
        </p:nvSpPr>
        <p:spPr>
          <a:xfrm>
            <a:off x="2419435" y="647366"/>
            <a:ext cx="6884987" cy="1036638"/>
          </a:xfrm>
          <a:prstGeom prst="rect">
            <a:avLst/>
          </a:prstGeom>
        </p:spPr>
        <p:txBody>
          <a:bodyPr>
            <a:normAutofit fontScale="92500"/>
          </a:bodyPr>
          <a:lstStyle>
            <a:lvl1pPr algn="l" defTabSz="914400" rtl="0" eaLnBrk="1" latinLnBrk="0" hangingPunct="1">
              <a:lnSpc>
                <a:spcPct val="90000"/>
              </a:lnSpc>
              <a:spcBef>
                <a:spcPct val="0"/>
              </a:spcBef>
              <a:buNone/>
              <a:defRPr sz="2800" b="1" kern="1200">
                <a:solidFill>
                  <a:srgbClr val="012269"/>
                </a:solidFill>
                <a:latin typeface="Verdana" panose="020B0604030504040204" pitchFamily="34" charset="0"/>
                <a:ea typeface="Verdana" panose="020B0604030504040204" pitchFamily="34" charset="0"/>
                <a:cs typeface="+mj-cs"/>
              </a:defRPr>
            </a:lvl1pPr>
          </a:lstStyle>
          <a:p>
            <a:r>
              <a:rPr lang="lv-LV" altLang="lv-LV" dirty="0">
                <a:solidFill>
                  <a:srgbClr val="002060"/>
                </a:solidFill>
                <a:latin typeface="+mj-lt"/>
              </a:rPr>
              <a:t>Pieraksties VID jaunumu vēstulēm!</a:t>
            </a:r>
            <a:br>
              <a:rPr lang="lv-LV" altLang="lv-LV" dirty="0">
                <a:solidFill>
                  <a:srgbClr val="002060"/>
                </a:solidFill>
                <a:latin typeface="Palatino Linotype" panose="02040502050505030304" pitchFamily="18" charset="0"/>
              </a:rPr>
            </a:br>
            <a:endParaRPr lang="lv-LV" altLang="lv-LV" dirty="0">
              <a:solidFill>
                <a:srgbClr val="002060"/>
              </a:solidFill>
              <a:latin typeface="Palatino Linotype" panose="02040502050505030304" pitchFamily="18" charset="0"/>
            </a:endParaRPr>
          </a:p>
        </p:txBody>
      </p:sp>
      <p:sp>
        <p:nvSpPr>
          <p:cNvPr id="5" name="TextBox 4">
            <a:extLst>
              <a:ext uri="{FF2B5EF4-FFF2-40B4-BE49-F238E27FC236}">
                <a16:creationId xmlns:a16="http://schemas.microsoft.com/office/drawing/2014/main" id="{785E7FF9-6105-48CE-B258-F9EA458E62A1}"/>
              </a:ext>
            </a:extLst>
          </p:cNvPr>
          <p:cNvSpPr txBox="1"/>
          <p:nvPr/>
        </p:nvSpPr>
        <p:spPr>
          <a:xfrm>
            <a:off x="1553161" y="1804320"/>
            <a:ext cx="9347449" cy="1015663"/>
          </a:xfrm>
          <a:prstGeom prst="rect">
            <a:avLst/>
          </a:prstGeom>
          <a:noFill/>
        </p:spPr>
        <p:txBody>
          <a:bodyPr wrap="square">
            <a:spAutoFit/>
          </a:bodyPr>
          <a:lstStyle/>
          <a:p>
            <a:r>
              <a:rPr lang="lv-LV" sz="2000" dirty="0">
                <a:solidFill>
                  <a:srgbClr val="002060"/>
                </a:solidFill>
                <a:cs typeface="Times New Roman" panose="02020603050405020304" pitchFamily="18" charset="0"/>
              </a:rPr>
              <a:t>Piesakoties VID jaunumu vēstulēm, regulāri e-pastā saņemsiet apkopotu informāciju par praktiski noderīgajiem jaunumiem un aktuālajiem VID semināriem. Pieteikšanās VID jaunumu vēstulēm </a:t>
            </a:r>
            <a:r>
              <a:rPr lang="lv-LV" sz="2000" dirty="0">
                <a:solidFill>
                  <a:srgbClr val="002060"/>
                </a:solidFill>
                <a:cs typeface="Times New Roman" panose="02020603050405020304" pitchFamily="18" charset="0"/>
                <a:hlinkClick r:id="rId2"/>
              </a:rPr>
              <a:t>šeit.</a:t>
            </a:r>
            <a:endParaRPr lang="lv-LV" sz="2000" dirty="0">
              <a:solidFill>
                <a:srgbClr val="002060"/>
              </a:solidFill>
              <a:cs typeface="Times New Roman" panose="02020603050405020304" pitchFamily="18" charset="0"/>
            </a:endParaRPr>
          </a:p>
        </p:txBody>
      </p:sp>
      <p:pic>
        <p:nvPicPr>
          <p:cNvPr id="6" name="Picture 5">
            <a:extLst>
              <a:ext uri="{FF2B5EF4-FFF2-40B4-BE49-F238E27FC236}">
                <a16:creationId xmlns:a16="http://schemas.microsoft.com/office/drawing/2014/main" id="{17CC5E07-AEFC-47E7-AD61-25675ABC96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6735" y="3533639"/>
            <a:ext cx="5397396" cy="2466611"/>
          </a:xfrm>
          <a:prstGeom prst="rect">
            <a:avLst/>
          </a:prstGeom>
        </p:spPr>
      </p:pic>
    </p:spTree>
    <p:extLst>
      <p:ext uri="{BB962C8B-B14F-4D97-AF65-F5344CB8AC3E}">
        <p14:creationId xmlns:p14="http://schemas.microsoft.com/office/powerpoint/2010/main" val="3792418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265217" y="380144"/>
            <a:ext cx="10800907" cy="1325563"/>
          </a:xfrm>
        </p:spPr>
        <p:txBody>
          <a:bodyPr>
            <a:normAutofit/>
          </a:bodyPr>
          <a:lstStyle/>
          <a:p>
            <a:r>
              <a:rPr lang="lv-LV" altLang="lv-LV" dirty="0">
                <a:solidFill>
                  <a:srgbClr val="002060"/>
                </a:solidFill>
                <a:latin typeface="Palatino Linotype" panose="02040502050505030304" pitchFamily="18" charset="0"/>
              </a:rPr>
              <a:t>Akcīzes nodokļa ieņēmumu struktūra </a:t>
            </a:r>
            <a:br>
              <a:rPr lang="lv-LV" altLang="lv-LV" dirty="0">
                <a:solidFill>
                  <a:srgbClr val="002060"/>
                </a:solidFill>
                <a:latin typeface="Palatino Linotype" panose="02040502050505030304" pitchFamily="18" charset="0"/>
              </a:rPr>
            </a:br>
            <a:r>
              <a:rPr lang="lv-LV" altLang="lv-LV" dirty="0">
                <a:solidFill>
                  <a:srgbClr val="002060"/>
                </a:solidFill>
                <a:latin typeface="Palatino Linotype" panose="02040502050505030304" pitchFamily="18" charset="0"/>
              </a:rPr>
              <a:t>2022.ga</a:t>
            </a:r>
            <a:r>
              <a:rPr lang="en-US" altLang="lv-LV" dirty="0">
                <a:solidFill>
                  <a:srgbClr val="002060"/>
                </a:solidFill>
                <a:latin typeface="Palatino Linotype" panose="02040502050505030304" pitchFamily="18" charset="0"/>
              </a:rPr>
              <a:t>d</a:t>
            </a:r>
            <a:r>
              <a:rPr lang="lv-LV" altLang="lv-LV" dirty="0">
                <a:solidFill>
                  <a:srgbClr val="002060"/>
                </a:solidFill>
                <a:latin typeface="Palatino Linotype" panose="02040502050505030304" pitchFamily="18" charset="0"/>
              </a:rPr>
              <a:t>a 5 mēnešos</a:t>
            </a:r>
            <a:endParaRPr lang="lv-LV" b="0" i="1" dirty="0">
              <a:solidFill>
                <a:schemeClr val="accent3">
                  <a:lumMod val="75000"/>
                </a:schemeClr>
              </a:solidFill>
            </a:endParaRPr>
          </a:p>
        </p:txBody>
      </p:sp>
      <p:sp>
        <p:nvSpPr>
          <p:cNvPr id="3" name="Slide Number Placeholder 2">
            <a:extLst>
              <a:ext uri="{FF2B5EF4-FFF2-40B4-BE49-F238E27FC236}">
                <a16:creationId xmlns:a16="http://schemas.microsoft.com/office/drawing/2014/main" id="{8AF3B114-293C-4E1B-B39C-5688E0DB0CDA}"/>
              </a:ext>
            </a:extLst>
          </p:cNvPr>
          <p:cNvSpPr>
            <a:spLocks noGrp="1"/>
          </p:cNvSpPr>
          <p:nvPr>
            <p:ph type="sldNum" sz="quarter" idx="12"/>
          </p:nvPr>
        </p:nvSpPr>
        <p:spPr/>
        <p:txBody>
          <a:bodyPr/>
          <a:lstStyle/>
          <a:p>
            <a:fld id="{7509A935-DFD3-462C-ABE8-08048DC21CC9}" type="slidenum">
              <a:rPr lang="lv-LV" smtClean="0"/>
              <a:t>5</a:t>
            </a:fld>
            <a:endParaRPr lang="lv-LV" dirty="0"/>
          </a:p>
        </p:txBody>
      </p:sp>
      <p:graphicFrame>
        <p:nvGraphicFramePr>
          <p:cNvPr id="6" name="Chart 5">
            <a:extLst>
              <a:ext uri="{FF2B5EF4-FFF2-40B4-BE49-F238E27FC236}">
                <a16:creationId xmlns:a16="http://schemas.microsoft.com/office/drawing/2014/main" id="{AD4D78FD-86B9-4BEF-8683-493AA463C4E0}"/>
              </a:ext>
            </a:extLst>
          </p:cNvPr>
          <p:cNvGraphicFramePr>
            <a:graphicFrameLocks noGrp="1"/>
          </p:cNvGraphicFramePr>
          <p:nvPr>
            <p:extLst>
              <p:ext uri="{D42A27DB-BD31-4B8C-83A1-F6EECF244321}">
                <p14:modId xmlns:p14="http://schemas.microsoft.com/office/powerpoint/2010/main" val="2047028677"/>
              </p:ext>
            </p:extLst>
          </p:nvPr>
        </p:nvGraphicFramePr>
        <p:xfrm>
          <a:off x="2468564" y="1042925"/>
          <a:ext cx="6741930" cy="351708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3">
            <a:extLst>
              <a:ext uri="{FF2B5EF4-FFF2-40B4-BE49-F238E27FC236}">
                <a16:creationId xmlns:a16="http://schemas.microsoft.com/office/drawing/2014/main" id="{9AB6981C-266D-4E8C-895D-BAEDA615A434}"/>
              </a:ext>
            </a:extLst>
          </p:cNvPr>
          <p:cNvSpPr txBox="1">
            <a:spLocks/>
          </p:cNvSpPr>
          <p:nvPr/>
        </p:nvSpPr>
        <p:spPr>
          <a:xfrm>
            <a:off x="2384901" y="4675188"/>
            <a:ext cx="7422197" cy="1681162"/>
          </a:xfrm>
          <a:prstGeom prst="rect">
            <a:avLst/>
          </a:prstGeom>
        </p:spPr>
        <p:txBody>
          <a:bodyPr>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000000"/>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rgbClr val="000000"/>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rgbClr val="000000"/>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rgbClr val="000000"/>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rgbClr val="000000"/>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lv-LV" altLang="lv-LV" sz="1500">
                <a:solidFill>
                  <a:srgbClr val="002060"/>
                </a:solidFill>
                <a:latin typeface="Times New Roman" panose="02020603050405020304" pitchFamily="18" charset="0"/>
              </a:rPr>
              <a:t>Akcīzes nodokļa ieņēmumi:</a:t>
            </a:r>
          </a:p>
          <a:p>
            <a:pPr lvl="1" algn="just">
              <a:buFontTx/>
              <a:buChar char="-"/>
            </a:pPr>
            <a:r>
              <a:rPr lang="lv-LV" altLang="lv-LV" sz="1500">
                <a:solidFill>
                  <a:srgbClr val="002060"/>
                </a:solidFill>
                <a:cs typeface="Verdana" panose="020B0604030504040204" pitchFamily="34" charset="0"/>
              </a:rPr>
              <a:t>dominē iekasētais nodoklis par </a:t>
            </a:r>
            <a:r>
              <a:rPr lang="lv-LV" altLang="lv-LV" sz="1500" b="1">
                <a:solidFill>
                  <a:srgbClr val="002060"/>
                </a:solidFill>
                <a:cs typeface="Verdana" panose="020B0604030504040204" pitchFamily="34" charset="0"/>
              </a:rPr>
              <a:t>naftas produktiem </a:t>
            </a:r>
            <a:r>
              <a:rPr lang="lv-LV" altLang="lv-LV" sz="1500">
                <a:solidFill>
                  <a:srgbClr val="002060"/>
                </a:solidFill>
                <a:cs typeface="Verdana" panose="020B0604030504040204" pitchFamily="34" charset="0"/>
              </a:rPr>
              <a:t>– 229,9 milj. EUR;</a:t>
            </a:r>
          </a:p>
          <a:p>
            <a:pPr lvl="1" algn="just">
              <a:buFontTx/>
              <a:buChar char="-"/>
            </a:pPr>
            <a:r>
              <a:rPr lang="lv-LV" altLang="lv-LV" sz="1500">
                <a:solidFill>
                  <a:srgbClr val="002060"/>
                </a:solidFill>
                <a:cs typeface="Verdana" panose="020B0604030504040204" pitchFamily="34" charset="0"/>
              </a:rPr>
              <a:t>par </a:t>
            </a:r>
            <a:r>
              <a:rPr lang="lv-LV" altLang="lv-LV" sz="1500" b="1">
                <a:solidFill>
                  <a:srgbClr val="002060"/>
                </a:solidFill>
                <a:cs typeface="Verdana" panose="020B0604030504040204" pitchFamily="34" charset="0"/>
              </a:rPr>
              <a:t>tabakas izstrādājumiem </a:t>
            </a:r>
            <a:r>
              <a:rPr lang="lv-LV" altLang="lv-LV" sz="1500">
                <a:solidFill>
                  <a:srgbClr val="002060"/>
                </a:solidFill>
                <a:cs typeface="Verdana" panose="020B0604030504040204" pitchFamily="34" charset="0"/>
              </a:rPr>
              <a:t>iekasēti 98,5 milj. EUR;</a:t>
            </a:r>
          </a:p>
          <a:p>
            <a:pPr lvl="1" algn="just">
              <a:buFontTx/>
              <a:buChar char="-"/>
            </a:pPr>
            <a:r>
              <a:rPr lang="lv-LV" altLang="lv-LV" sz="1500">
                <a:solidFill>
                  <a:srgbClr val="002060"/>
                </a:solidFill>
                <a:cs typeface="Verdana" panose="020B0604030504040204" pitchFamily="34" charset="0"/>
              </a:rPr>
              <a:t>par </a:t>
            </a:r>
            <a:r>
              <a:rPr lang="lv-LV" altLang="lv-LV" sz="1500" b="1">
                <a:solidFill>
                  <a:srgbClr val="002060"/>
                </a:solidFill>
                <a:cs typeface="Verdana" panose="020B0604030504040204" pitchFamily="34" charset="0"/>
              </a:rPr>
              <a:t>alkoholu</a:t>
            </a:r>
            <a:r>
              <a:rPr lang="lv-LV" altLang="lv-LV" sz="1500">
                <a:solidFill>
                  <a:srgbClr val="002060"/>
                </a:solidFill>
                <a:cs typeface="Verdana" panose="020B0604030504040204" pitchFamily="34" charset="0"/>
              </a:rPr>
              <a:t> iekasēti 77,5 milj. EUR;</a:t>
            </a:r>
          </a:p>
          <a:p>
            <a:pPr lvl="1" algn="just">
              <a:buFontTx/>
              <a:buChar char="-"/>
            </a:pPr>
            <a:r>
              <a:rPr lang="lv-LV" altLang="lv-LV" sz="1500">
                <a:solidFill>
                  <a:srgbClr val="002060"/>
                </a:solidFill>
                <a:cs typeface="Verdana" panose="020B0604030504040204" pitchFamily="34" charset="0"/>
              </a:rPr>
              <a:t>par </a:t>
            </a:r>
            <a:r>
              <a:rPr lang="lv-LV" altLang="lv-LV" sz="1500" b="1">
                <a:solidFill>
                  <a:srgbClr val="002060"/>
                </a:solidFill>
                <a:cs typeface="Verdana" panose="020B0604030504040204" pitchFamily="34" charset="0"/>
              </a:rPr>
              <a:t>alu</a:t>
            </a:r>
            <a:r>
              <a:rPr lang="lv-LV" altLang="lv-LV" sz="1500">
                <a:solidFill>
                  <a:srgbClr val="002060"/>
                </a:solidFill>
                <a:cs typeface="Verdana" panose="020B0604030504040204" pitchFamily="34" charset="0"/>
              </a:rPr>
              <a:t> iekasēti 18,8 milj. EUR;</a:t>
            </a:r>
          </a:p>
          <a:p>
            <a:pPr lvl="1" algn="just">
              <a:buFontTx/>
              <a:buChar char="-"/>
            </a:pPr>
            <a:r>
              <a:rPr lang="lv-LV" altLang="lv-LV" sz="1500">
                <a:solidFill>
                  <a:srgbClr val="002060"/>
                </a:solidFill>
                <a:cs typeface="Verdana" panose="020B0604030504040204" pitchFamily="34" charset="0"/>
              </a:rPr>
              <a:t>par </a:t>
            </a:r>
            <a:r>
              <a:rPr lang="lv-LV" altLang="lv-LV" sz="1500" b="1">
                <a:solidFill>
                  <a:srgbClr val="002060"/>
                </a:solidFill>
                <a:cs typeface="Verdana" panose="020B0604030504040204" pitchFamily="34" charset="0"/>
              </a:rPr>
              <a:t>kafiju</a:t>
            </a:r>
            <a:r>
              <a:rPr lang="lv-LV" altLang="lv-LV" sz="1500">
                <a:solidFill>
                  <a:srgbClr val="002060"/>
                </a:solidFill>
                <a:cs typeface="Verdana" panose="020B0604030504040204" pitchFamily="34" charset="0"/>
              </a:rPr>
              <a:t> un </a:t>
            </a:r>
            <a:r>
              <a:rPr lang="lv-LV" altLang="lv-LV" sz="1500" b="1">
                <a:solidFill>
                  <a:srgbClr val="002060"/>
                </a:solidFill>
                <a:cs typeface="Verdana" panose="020B0604030504040204" pitchFamily="34" charset="0"/>
              </a:rPr>
              <a:t>bezalkoholiskajiem dzērieniem</a:t>
            </a:r>
            <a:r>
              <a:rPr lang="lv-LV" altLang="lv-LV" sz="1500">
                <a:solidFill>
                  <a:srgbClr val="002060"/>
                </a:solidFill>
                <a:cs typeface="Verdana" panose="020B0604030504040204" pitchFamily="34" charset="0"/>
              </a:rPr>
              <a:t>, </a:t>
            </a:r>
            <a:r>
              <a:rPr lang="lv-LV" altLang="lv-LV" sz="1500" b="1">
                <a:solidFill>
                  <a:srgbClr val="002060"/>
                </a:solidFill>
                <a:cs typeface="Verdana" panose="020B0604030504040204" pitchFamily="34" charset="0"/>
              </a:rPr>
              <a:t>dabasgāzi</a:t>
            </a:r>
            <a:r>
              <a:rPr lang="lv-LV" altLang="lv-LV" sz="1500">
                <a:solidFill>
                  <a:srgbClr val="002060"/>
                </a:solidFill>
                <a:cs typeface="Verdana" panose="020B0604030504040204" pitchFamily="34" charset="0"/>
              </a:rPr>
              <a:t> un </a:t>
            </a:r>
            <a:r>
              <a:rPr lang="lv-LV" altLang="lv-LV" sz="1500" b="1">
                <a:solidFill>
                  <a:srgbClr val="002060"/>
                </a:solidFill>
                <a:cs typeface="Verdana" panose="020B0604030504040204" pitchFamily="34" charset="0"/>
              </a:rPr>
              <a:t>e-šķidrumiem</a:t>
            </a:r>
            <a:r>
              <a:rPr lang="lv-LV" altLang="lv-LV" sz="1500">
                <a:solidFill>
                  <a:srgbClr val="002060"/>
                </a:solidFill>
                <a:cs typeface="Verdana" panose="020B0604030504040204" pitchFamily="34" charset="0"/>
              </a:rPr>
              <a:t> un </a:t>
            </a:r>
            <a:r>
              <a:rPr lang="lv-LV" altLang="lv-LV" sz="1500" b="1">
                <a:solidFill>
                  <a:srgbClr val="002060"/>
                </a:solidFill>
                <a:cs typeface="Verdana" panose="020B0604030504040204" pitchFamily="34" charset="0"/>
              </a:rPr>
              <a:t>tabakas aizstājējproduktiem </a:t>
            </a:r>
            <a:r>
              <a:rPr lang="lv-LV" altLang="lv-LV" sz="1500">
                <a:solidFill>
                  <a:srgbClr val="002060"/>
                </a:solidFill>
                <a:cs typeface="Verdana" panose="020B0604030504040204" pitchFamily="34" charset="0"/>
              </a:rPr>
              <a:t>kopumā iekasēti 21,9 milj. EUR.</a:t>
            </a:r>
            <a:endParaRPr lang="lv-LV" altLang="lv-LV" sz="1500" dirty="0">
              <a:solidFill>
                <a:srgbClr val="002060"/>
              </a:solidFill>
              <a:cs typeface="Verdana" panose="020B0604030504040204" pitchFamily="34" charset="0"/>
            </a:endParaRPr>
          </a:p>
        </p:txBody>
      </p:sp>
    </p:spTree>
    <p:extLst>
      <p:ext uri="{BB962C8B-B14F-4D97-AF65-F5344CB8AC3E}">
        <p14:creationId xmlns:p14="http://schemas.microsoft.com/office/powerpoint/2010/main" val="11680395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33DCA5F-F414-40FF-AE7E-DBD5D8ABE6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0904" y="2323475"/>
            <a:ext cx="3319223" cy="3191879"/>
          </a:xfrm>
          <a:prstGeom prst="rect">
            <a:avLst/>
          </a:prstGeom>
        </p:spPr>
      </p:pic>
    </p:spTree>
    <p:extLst>
      <p:ext uri="{BB962C8B-B14F-4D97-AF65-F5344CB8AC3E}">
        <p14:creationId xmlns:p14="http://schemas.microsoft.com/office/powerpoint/2010/main" val="337954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548268" y="239140"/>
            <a:ext cx="10800907" cy="1325563"/>
          </a:xfrm>
        </p:spPr>
        <p:txBody>
          <a:bodyPr>
            <a:normAutofit/>
          </a:bodyPr>
          <a:lstStyle/>
          <a:p>
            <a:r>
              <a:rPr lang="lv-LV" dirty="0"/>
              <a:t>Akcīzes preču patēriņa tendences</a:t>
            </a:r>
            <a:br>
              <a:rPr lang="lv-LV" dirty="0"/>
            </a:br>
            <a:r>
              <a:rPr lang="lv-LV" sz="2000" dirty="0"/>
              <a:t>2022.gada 4 mēnešos</a:t>
            </a:r>
            <a:endParaRPr lang="lv-LV" b="0" i="1" u="sng" dirty="0">
              <a:solidFill>
                <a:srgbClr val="002060"/>
              </a:solidFill>
            </a:endParaRPr>
          </a:p>
        </p:txBody>
      </p:sp>
      <p:sp>
        <p:nvSpPr>
          <p:cNvPr id="3" name="Slide Number Placeholder 2">
            <a:extLst>
              <a:ext uri="{FF2B5EF4-FFF2-40B4-BE49-F238E27FC236}">
                <a16:creationId xmlns:a16="http://schemas.microsoft.com/office/drawing/2014/main" id="{8AF3B114-293C-4E1B-B39C-5688E0DB0CDA}"/>
              </a:ext>
            </a:extLst>
          </p:cNvPr>
          <p:cNvSpPr>
            <a:spLocks noGrp="1"/>
          </p:cNvSpPr>
          <p:nvPr>
            <p:ph type="sldNum" sz="quarter" idx="12"/>
          </p:nvPr>
        </p:nvSpPr>
        <p:spPr/>
        <p:txBody>
          <a:bodyPr/>
          <a:lstStyle/>
          <a:p>
            <a:fld id="{7509A935-DFD3-462C-ABE8-08048DC21CC9}" type="slidenum">
              <a:rPr lang="lv-LV" smtClean="0"/>
              <a:t>6</a:t>
            </a:fld>
            <a:endParaRPr lang="lv-LV"/>
          </a:p>
        </p:txBody>
      </p:sp>
      <p:sp>
        <p:nvSpPr>
          <p:cNvPr id="9" name="Text Placeholder 3">
            <a:extLst>
              <a:ext uri="{FF2B5EF4-FFF2-40B4-BE49-F238E27FC236}">
                <a16:creationId xmlns:a16="http://schemas.microsoft.com/office/drawing/2014/main" id="{0BA07987-8BFD-E33C-B68B-9A91DE1DD7AB}"/>
              </a:ext>
            </a:extLst>
          </p:cNvPr>
          <p:cNvSpPr txBox="1">
            <a:spLocks/>
          </p:cNvSpPr>
          <p:nvPr/>
        </p:nvSpPr>
        <p:spPr>
          <a:xfrm>
            <a:off x="548268" y="3932348"/>
            <a:ext cx="11095463" cy="1244461"/>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000000"/>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rgbClr val="000000"/>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rgbClr val="000000"/>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rgbClr val="000000"/>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rgbClr val="000000"/>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r>
              <a:rPr lang="lv-LV" altLang="lv-LV" sz="1500" b="1" dirty="0">
                <a:solidFill>
                  <a:srgbClr val="00B050"/>
                </a:solidFill>
                <a:cs typeface="Verdana" panose="020B0604030504040204" pitchFamily="34" charset="0"/>
              </a:rPr>
              <a:t>Tabakas izstrādājumi un līdzīgi produkti</a:t>
            </a:r>
          </a:p>
          <a:p>
            <a:pPr marL="742950" lvl="1" indent="-285750" algn="just">
              <a:buFontTx/>
              <a:buChar char="-"/>
            </a:pPr>
            <a:r>
              <a:rPr lang="lv-LV" altLang="lv-LV" sz="1500" dirty="0">
                <a:solidFill>
                  <a:srgbClr val="002060"/>
                </a:solidFill>
                <a:cs typeface="Verdana" panose="020B0604030504040204" pitchFamily="34" charset="0"/>
              </a:rPr>
              <a:t>palielinās </a:t>
            </a:r>
            <a:r>
              <a:rPr lang="lv-LV" altLang="lv-LV" sz="1500" b="1" dirty="0">
                <a:solidFill>
                  <a:srgbClr val="002060"/>
                </a:solidFill>
                <a:cs typeface="Verdana" panose="020B0604030504040204" pitchFamily="34" charset="0"/>
              </a:rPr>
              <a:t>cigarešu</a:t>
            </a:r>
            <a:r>
              <a:rPr lang="lv-LV" altLang="lv-LV" sz="1500" dirty="0">
                <a:solidFill>
                  <a:srgbClr val="002060"/>
                </a:solidFill>
                <a:cs typeface="Verdana" panose="020B0604030504040204" pitchFamily="34" charset="0"/>
              </a:rPr>
              <a:t> (+8%) un </a:t>
            </a:r>
            <a:r>
              <a:rPr lang="lv-LV" altLang="lv-LV" sz="1500" b="1" dirty="0">
                <a:solidFill>
                  <a:srgbClr val="002060"/>
                </a:solidFill>
                <a:cs typeface="Verdana" panose="020B0604030504040204" pitchFamily="34" charset="0"/>
              </a:rPr>
              <a:t>karsējamās tabakas </a:t>
            </a:r>
            <a:r>
              <a:rPr lang="lv-LV" altLang="lv-LV" sz="1500" dirty="0">
                <a:solidFill>
                  <a:srgbClr val="002060"/>
                </a:solidFill>
                <a:cs typeface="Verdana" panose="020B0604030504040204" pitchFamily="34" charset="0"/>
              </a:rPr>
              <a:t>(+25%) apjomi</a:t>
            </a:r>
          </a:p>
          <a:p>
            <a:pPr marL="742950" lvl="1" indent="-285750" algn="just">
              <a:buFontTx/>
              <a:buChar char="-"/>
            </a:pPr>
            <a:r>
              <a:rPr lang="lv-LV" altLang="lv-LV" sz="1500" dirty="0">
                <a:solidFill>
                  <a:srgbClr val="002060"/>
                </a:solidFill>
                <a:cs typeface="Verdana" panose="020B0604030504040204" pitchFamily="34" charset="0"/>
              </a:rPr>
              <a:t>samazinās </a:t>
            </a:r>
            <a:r>
              <a:rPr lang="lv-LV" altLang="lv-LV" sz="1500" b="1" dirty="0">
                <a:solidFill>
                  <a:srgbClr val="002060"/>
                </a:solidFill>
                <a:cs typeface="Verdana" panose="020B0604030504040204" pitchFamily="34" charset="0"/>
              </a:rPr>
              <a:t>cigāri, cigarillas </a:t>
            </a:r>
            <a:r>
              <a:rPr lang="lv-LV" altLang="lv-LV" sz="1500" dirty="0">
                <a:solidFill>
                  <a:srgbClr val="002060"/>
                </a:solidFill>
                <a:cs typeface="Verdana" panose="020B0604030504040204" pitchFamily="34" charset="0"/>
              </a:rPr>
              <a:t>(-18%) un </a:t>
            </a:r>
            <a:r>
              <a:rPr lang="lv-LV" altLang="lv-LV" sz="1500" b="1" dirty="0">
                <a:solidFill>
                  <a:srgbClr val="002060"/>
                </a:solidFill>
                <a:cs typeface="Verdana" panose="020B0604030504040204" pitchFamily="34" charset="0"/>
              </a:rPr>
              <a:t>smēķējamā tabaka </a:t>
            </a:r>
            <a:r>
              <a:rPr lang="lv-LV" altLang="lv-LV" sz="1500" dirty="0">
                <a:solidFill>
                  <a:srgbClr val="002060"/>
                </a:solidFill>
                <a:cs typeface="Verdana" panose="020B0604030504040204" pitchFamily="34" charset="0"/>
              </a:rPr>
              <a:t>(-3%)</a:t>
            </a:r>
          </a:p>
          <a:p>
            <a:pPr marL="742950" lvl="1" indent="-285750" algn="just">
              <a:buFontTx/>
              <a:buChar char="-"/>
            </a:pPr>
            <a:r>
              <a:rPr lang="lv-LV" altLang="lv-LV" sz="1500" dirty="0">
                <a:solidFill>
                  <a:srgbClr val="002060"/>
                </a:solidFill>
                <a:cs typeface="Verdana" panose="020B0604030504040204" pitchFamily="34" charset="0"/>
              </a:rPr>
              <a:t>būtiski palielinās </a:t>
            </a:r>
            <a:r>
              <a:rPr lang="lv-LV" altLang="lv-LV" sz="1500" b="1" dirty="0">
                <a:solidFill>
                  <a:srgbClr val="002060"/>
                </a:solidFill>
                <a:cs typeface="Verdana" panose="020B0604030504040204" pitchFamily="34" charset="0"/>
              </a:rPr>
              <a:t>e-šķidrumu</a:t>
            </a:r>
            <a:r>
              <a:rPr lang="lv-LV" altLang="lv-LV" sz="1500" dirty="0">
                <a:solidFill>
                  <a:srgbClr val="002060"/>
                </a:solidFill>
                <a:cs typeface="Verdana" panose="020B0604030504040204" pitchFamily="34" charset="0"/>
              </a:rPr>
              <a:t> (2,3 reizes) un </a:t>
            </a:r>
            <a:r>
              <a:rPr lang="lv-LV" altLang="lv-LV" sz="1500" b="1" dirty="0">
                <a:solidFill>
                  <a:srgbClr val="002060"/>
                </a:solidFill>
                <a:cs typeface="Verdana" panose="020B0604030504040204" pitchFamily="34" charset="0"/>
              </a:rPr>
              <a:t>nikotīna spilventiņu</a:t>
            </a:r>
            <a:r>
              <a:rPr lang="lv-LV" altLang="lv-LV" sz="1500" dirty="0">
                <a:solidFill>
                  <a:srgbClr val="002060"/>
                </a:solidFill>
                <a:cs typeface="Verdana" panose="020B0604030504040204" pitchFamily="34" charset="0"/>
              </a:rPr>
              <a:t> apjoms (2,7 reizes) </a:t>
            </a:r>
          </a:p>
          <a:p>
            <a:pPr marL="742950" lvl="1" indent="-285750" algn="just">
              <a:buFontTx/>
              <a:buChar char="-"/>
            </a:pPr>
            <a:endParaRPr lang="lv-LV" altLang="lv-LV" sz="1500" dirty="0">
              <a:solidFill>
                <a:srgbClr val="002060"/>
              </a:solidFill>
              <a:cs typeface="Verdana" panose="020B0604030504040204" pitchFamily="34" charset="0"/>
            </a:endParaRPr>
          </a:p>
        </p:txBody>
      </p:sp>
      <p:sp>
        <p:nvSpPr>
          <p:cNvPr id="13" name="Text Placeholder 3">
            <a:extLst>
              <a:ext uri="{FF2B5EF4-FFF2-40B4-BE49-F238E27FC236}">
                <a16:creationId xmlns:a16="http://schemas.microsoft.com/office/drawing/2014/main" id="{C9D72938-AB09-8584-9238-7EBFC6F3A973}"/>
              </a:ext>
            </a:extLst>
          </p:cNvPr>
          <p:cNvSpPr txBox="1">
            <a:spLocks/>
          </p:cNvSpPr>
          <p:nvPr/>
        </p:nvSpPr>
        <p:spPr>
          <a:xfrm>
            <a:off x="548268" y="2752035"/>
            <a:ext cx="10547195" cy="1063053"/>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000000"/>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rgbClr val="000000"/>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rgbClr val="000000"/>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rgbClr val="000000"/>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rgbClr val="000000"/>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r>
              <a:rPr lang="lv-LV" altLang="lv-LV" sz="1500" b="1" dirty="0">
                <a:solidFill>
                  <a:srgbClr val="FF9933"/>
                </a:solidFill>
                <a:cs typeface="Verdana" panose="020B0604030504040204" pitchFamily="34" charset="0"/>
              </a:rPr>
              <a:t>Alkoholiskie dzērieni</a:t>
            </a:r>
          </a:p>
          <a:p>
            <a:pPr marL="742950" lvl="1" indent="-285750" algn="just">
              <a:buFontTx/>
              <a:buChar char="-"/>
            </a:pPr>
            <a:r>
              <a:rPr lang="lv-LV" altLang="lv-LV" sz="1500" dirty="0">
                <a:solidFill>
                  <a:srgbClr val="002060"/>
                </a:solidFill>
                <a:cs typeface="Verdana" panose="020B0604030504040204" pitchFamily="34" charset="0"/>
              </a:rPr>
              <a:t>palielinās kopējais </a:t>
            </a:r>
            <a:r>
              <a:rPr lang="lv-LV" altLang="lv-LV" sz="1500" b="1" dirty="0">
                <a:solidFill>
                  <a:srgbClr val="002060"/>
                </a:solidFill>
                <a:cs typeface="Verdana" panose="020B0604030504040204" pitchFamily="34" charset="0"/>
              </a:rPr>
              <a:t>alkoholisko dzērienu </a:t>
            </a:r>
            <a:r>
              <a:rPr lang="lv-LV" altLang="lv-LV" sz="1500" dirty="0">
                <a:solidFill>
                  <a:srgbClr val="002060"/>
                </a:solidFill>
                <a:cs typeface="Verdana" panose="020B0604030504040204" pitchFamily="34" charset="0"/>
              </a:rPr>
              <a:t>patēriņš pēc litrāžas (+6,4%) un absolūtā alkohola izteiksmē (+8%)</a:t>
            </a:r>
          </a:p>
          <a:p>
            <a:pPr marL="742950" lvl="1" indent="-285750" algn="just">
              <a:buFontTx/>
              <a:buChar char="-"/>
            </a:pPr>
            <a:r>
              <a:rPr lang="lv-LV" altLang="lv-LV" sz="1500" dirty="0">
                <a:solidFill>
                  <a:srgbClr val="002060"/>
                </a:solidFill>
                <a:cs typeface="Verdana" panose="020B0604030504040204" pitchFamily="34" charset="0"/>
              </a:rPr>
              <a:t>palielinās </a:t>
            </a:r>
            <a:r>
              <a:rPr lang="lv-LV" altLang="lv-LV" sz="1500" b="1" dirty="0">
                <a:solidFill>
                  <a:srgbClr val="002060"/>
                </a:solidFill>
                <a:cs typeface="Verdana" panose="020B0604030504040204" pitchFamily="34" charset="0"/>
              </a:rPr>
              <a:t>alus </a:t>
            </a:r>
            <a:r>
              <a:rPr lang="lv-LV" altLang="lv-LV" sz="1500" dirty="0">
                <a:solidFill>
                  <a:srgbClr val="002060"/>
                </a:solidFill>
                <a:cs typeface="Verdana" panose="020B0604030504040204" pitchFamily="34" charset="0"/>
              </a:rPr>
              <a:t>patēriņš</a:t>
            </a:r>
            <a:r>
              <a:rPr lang="lv-LV" altLang="lv-LV" sz="1500" b="1" dirty="0">
                <a:solidFill>
                  <a:srgbClr val="002060"/>
                </a:solidFill>
                <a:cs typeface="Verdana" panose="020B0604030504040204" pitchFamily="34" charset="0"/>
              </a:rPr>
              <a:t> </a:t>
            </a:r>
            <a:r>
              <a:rPr lang="lv-LV" altLang="lv-LV" sz="1500" dirty="0">
                <a:solidFill>
                  <a:srgbClr val="002060"/>
                </a:solidFill>
                <a:cs typeface="Verdana" panose="020B0604030504040204" pitchFamily="34" charset="0"/>
              </a:rPr>
              <a:t>(+6%)</a:t>
            </a:r>
          </a:p>
        </p:txBody>
      </p:sp>
      <p:sp>
        <p:nvSpPr>
          <p:cNvPr id="15" name="Text Placeholder 3">
            <a:extLst>
              <a:ext uri="{FF2B5EF4-FFF2-40B4-BE49-F238E27FC236}">
                <a16:creationId xmlns:a16="http://schemas.microsoft.com/office/drawing/2014/main" id="{E38256F5-B1AE-51D1-7FF2-F8A0A21E9E85}"/>
              </a:ext>
            </a:extLst>
          </p:cNvPr>
          <p:cNvSpPr txBox="1">
            <a:spLocks/>
          </p:cNvSpPr>
          <p:nvPr/>
        </p:nvSpPr>
        <p:spPr>
          <a:xfrm>
            <a:off x="548268" y="1681191"/>
            <a:ext cx="11095463" cy="954356"/>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000000"/>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rgbClr val="000000"/>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rgbClr val="000000"/>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rgbClr val="000000"/>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rgbClr val="000000"/>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r>
              <a:rPr lang="lv-LV" altLang="lv-LV" sz="1500" b="1" dirty="0">
                <a:solidFill>
                  <a:schemeClr val="tx1">
                    <a:lumMod val="50000"/>
                    <a:lumOff val="50000"/>
                  </a:schemeClr>
                </a:solidFill>
                <a:cs typeface="Verdana" panose="020B0604030504040204" pitchFamily="34" charset="0"/>
              </a:rPr>
              <a:t>Naftas produkti </a:t>
            </a:r>
            <a:r>
              <a:rPr lang="lv-LV" altLang="lv-LV" sz="1500" dirty="0">
                <a:solidFill>
                  <a:srgbClr val="002060"/>
                </a:solidFill>
                <a:cs typeface="Verdana" panose="020B0604030504040204" pitchFamily="34" charset="0"/>
              </a:rPr>
              <a:t>– kopējais patēriņš +8,3%</a:t>
            </a:r>
            <a:endParaRPr lang="lv-LV" altLang="lv-LV" sz="1500" u="sng" dirty="0">
              <a:solidFill>
                <a:srgbClr val="002060"/>
              </a:solidFill>
              <a:cs typeface="Verdana" panose="020B0604030504040204" pitchFamily="34" charset="0"/>
            </a:endParaRPr>
          </a:p>
          <a:p>
            <a:pPr marL="742950" lvl="1" indent="-285750" algn="just">
              <a:buFontTx/>
              <a:buChar char="-"/>
            </a:pPr>
            <a:r>
              <a:rPr lang="lv-LV" altLang="lv-LV" sz="1500" dirty="0">
                <a:solidFill>
                  <a:srgbClr val="002060"/>
                </a:solidFill>
                <a:cs typeface="Verdana" panose="020B0604030504040204" pitchFamily="34" charset="0"/>
              </a:rPr>
              <a:t>palielinās </a:t>
            </a:r>
            <a:r>
              <a:rPr lang="lv-LV" altLang="lv-LV" sz="1500" b="1" dirty="0">
                <a:solidFill>
                  <a:srgbClr val="002060"/>
                </a:solidFill>
                <a:cs typeface="Verdana" panose="020B0604030504040204" pitchFamily="34" charset="0"/>
              </a:rPr>
              <a:t>dīzeļdegvielas</a:t>
            </a:r>
            <a:r>
              <a:rPr lang="lv-LV" altLang="lv-LV" sz="1500" dirty="0">
                <a:solidFill>
                  <a:srgbClr val="002060"/>
                </a:solidFill>
                <a:cs typeface="Verdana" panose="020B0604030504040204" pitchFamily="34" charset="0"/>
              </a:rPr>
              <a:t> (+4%), īpaši lauksaimnieku (+25%), un </a:t>
            </a:r>
            <a:r>
              <a:rPr lang="lv-LV" altLang="lv-LV" sz="1500" b="1" dirty="0">
                <a:solidFill>
                  <a:srgbClr val="002060"/>
                </a:solidFill>
                <a:cs typeface="Verdana" panose="020B0604030504040204" pitchFamily="34" charset="0"/>
              </a:rPr>
              <a:t>benzīna </a:t>
            </a:r>
            <a:r>
              <a:rPr lang="lv-LV" altLang="lv-LV" sz="1500" dirty="0">
                <a:solidFill>
                  <a:srgbClr val="002060"/>
                </a:solidFill>
                <a:cs typeface="Verdana" panose="020B0604030504040204" pitchFamily="34" charset="0"/>
              </a:rPr>
              <a:t>(+2%) apjomi</a:t>
            </a:r>
          </a:p>
          <a:p>
            <a:pPr marL="742950" lvl="1" indent="-285750" algn="just">
              <a:buFontTx/>
              <a:buChar char="-"/>
            </a:pPr>
            <a:r>
              <a:rPr lang="lv-LV" altLang="lv-LV" sz="1500" dirty="0">
                <a:solidFill>
                  <a:srgbClr val="002060"/>
                </a:solidFill>
                <a:cs typeface="Verdana" panose="020B0604030504040204" pitchFamily="34" charset="0"/>
              </a:rPr>
              <a:t>samazinās </a:t>
            </a:r>
            <a:r>
              <a:rPr lang="lv-LV" altLang="lv-LV" sz="1500" b="1" dirty="0">
                <a:solidFill>
                  <a:srgbClr val="002060"/>
                </a:solidFill>
                <a:cs typeface="Verdana" panose="020B0604030504040204" pitchFamily="34" charset="0"/>
              </a:rPr>
              <a:t>autogāzes </a:t>
            </a:r>
            <a:r>
              <a:rPr lang="lv-LV" altLang="lv-LV" sz="1500" dirty="0">
                <a:solidFill>
                  <a:srgbClr val="002060"/>
                </a:solidFill>
                <a:cs typeface="Verdana" panose="020B0604030504040204" pitchFamily="34" charset="0"/>
              </a:rPr>
              <a:t>(-11%) apjomi</a:t>
            </a:r>
          </a:p>
        </p:txBody>
      </p:sp>
      <p:sp>
        <p:nvSpPr>
          <p:cNvPr id="16" name="Text Placeholder 3">
            <a:extLst>
              <a:ext uri="{FF2B5EF4-FFF2-40B4-BE49-F238E27FC236}">
                <a16:creationId xmlns:a16="http://schemas.microsoft.com/office/drawing/2014/main" id="{6AC31E3C-FCEE-8576-855F-F1DDC537E61F}"/>
              </a:ext>
            </a:extLst>
          </p:cNvPr>
          <p:cNvSpPr txBox="1">
            <a:spLocks/>
          </p:cNvSpPr>
          <p:nvPr/>
        </p:nvSpPr>
        <p:spPr>
          <a:xfrm>
            <a:off x="548267" y="5213349"/>
            <a:ext cx="10547195" cy="1325563"/>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000000"/>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rgbClr val="000000"/>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rgbClr val="000000"/>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rgbClr val="000000"/>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rgbClr val="000000"/>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r>
              <a:rPr lang="lv-LV" altLang="lv-LV" sz="1500" b="1" dirty="0">
                <a:solidFill>
                  <a:srgbClr val="7030A0"/>
                </a:solidFill>
                <a:cs typeface="Verdana" panose="020B0604030504040204" pitchFamily="34" charset="0"/>
              </a:rPr>
              <a:t>Citas akcīzes preces</a:t>
            </a:r>
          </a:p>
          <a:p>
            <a:pPr marL="742950" lvl="1" indent="-285750" algn="just">
              <a:buFontTx/>
              <a:buChar char="-"/>
            </a:pPr>
            <a:r>
              <a:rPr lang="lv-LV" altLang="lv-LV" sz="1500" dirty="0">
                <a:solidFill>
                  <a:srgbClr val="002060"/>
                </a:solidFill>
                <a:cs typeface="Verdana" panose="020B0604030504040204" pitchFamily="34" charset="0"/>
              </a:rPr>
              <a:t>palielinās </a:t>
            </a:r>
            <a:r>
              <a:rPr lang="lv-LV" altLang="lv-LV" sz="1500" b="1" dirty="0">
                <a:solidFill>
                  <a:srgbClr val="002060"/>
                </a:solidFill>
                <a:cs typeface="Verdana" panose="020B0604030504040204" pitchFamily="34" charset="0"/>
              </a:rPr>
              <a:t>bezalkoholisko dzērienu </a:t>
            </a:r>
            <a:r>
              <a:rPr lang="lv-LV" altLang="lv-LV" sz="1500" dirty="0">
                <a:solidFill>
                  <a:srgbClr val="002060"/>
                </a:solidFill>
                <a:cs typeface="Verdana" panose="020B0604030504040204" pitchFamily="34" charset="0"/>
              </a:rPr>
              <a:t>patēriņš (+9%)</a:t>
            </a:r>
          </a:p>
          <a:p>
            <a:pPr marL="742950" lvl="1" indent="-285750" algn="just">
              <a:buFontTx/>
              <a:buChar char="-"/>
            </a:pPr>
            <a:r>
              <a:rPr lang="lv-LV" altLang="lv-LV" sz="1500" dirty="0">
                <a:solidFill>
                  <a:srgbClr val="002060"/>
                </a:solidFill>
                <a:cs typeface="Verdana" panose="020B0604030504040204" pitchFamily="34" charset="0"/>
              </a:rPr>
              <a:t>palielinās </a:t>
            </a:r>
            <a:r>
              <a:rPr lang="lv-LV" altLang="lv-LV" sz="1500" b="1" dirty="0">
                <a:solidFill>
                  <a:srgbClr val="002060"/>
                </a:solidFill>
                <a:cs typeface="Verdana" panose="020B0604030504040204" pitchFamily="34" charset="0"/>
              </a:rPr>
              <a:t>kafijas </a:t>
            </a:r>
            <a:r>
              <a:rPr lang="lv-LV" altLang="lv-LV" sz="1500" dirty="0">
                <a:solidFill>
                  <a:srgbClr val="002060"/>
                </a:solidFill>
                <a:cs typeface="Verdana" panose="020B0604030504040204" pitchFamily="34" charset="0"/>
              </a:rPr>
              <a:t>patēriņš</a:t>
            </a:r>
            <a:r>
              <a:rPr lang="lv-LV" altLang="lv-LV" sz="1500" b="1" dirty="0">
                <a:solidFill>
                  <a:srgbClr val="002060"/>
                </a:solidFill>
                <a:cs typeface="Verdana" panose="020B0604030504040204" pitchFamily="34" charset="0"/>
              </a:rPr>
              <a:t> </a:t>
            </a:r>
            <a:r>
              <a:rPr lang="lv-LV" altLang="lv-LV" sz="1500" dirty="0">
                <a:solidFill>
                  <a:srgbClr val="002060"/>
                </a:solidFill>
                <a:cs typeface="Verdana" panose="020B0604030504040204" pitchFamily="34" charset="0"/>
              </a:rPr>
              <a:t>(+1,5%)</a:t>
            </a:r>
          </a:p>
          <a:p>
            <a:pPr marL="742950" lvl="1" indent="-285750" algn="just">
              <a:buFontTx/>
              <a:buChar char="-"/>
            </a:pPr>
            <a:r>
              <a:rPr lang="lv-LV" altLang="lv-LV" sz="1500" dirty="0">
                <a:solidFill>
                  <a:srgbClr val="002060"/>
                </a:solidFill>
                <a:cs typeface="Verdana" panose="020B0604030504040204" pitchFamily="34" charset="0"/>
              </a:rPr>
              <a:t>Samazinās </a:t>
            </a:r>
            <a:r>
              <a:rPr lang="lv-LV" altLang="lv-LV" sz="1500" b="1" dirty="0">
                <a:solidFill>
                  <a:srgbClr val="002060"/>
                </a:solidFill>
                <a:cs typeface="Verdana" panose="020B0604030504040204" pitchFamily="34" charset="0"/>
              </a:rPr>
              <a:t>dabasgāzes</a:t>
            </a:r>
            <a:r>
              <a:rPr lang="lv-LV" altLang="lv-LV" sz="1500" dirty="0">
                <a:solidFill>
                  <a:srgbClr val="002060"/>
                </a:solidFill>
                <a:cs typeface="Verdana" panose="020B0604030504040204" pitchFamily="34" charset="0"/>
              </a:rPr>
              <a:t> apjomi (-30%)</a:t>
            </a:r>
          </a:p>
        </p:txBody>
      </p:sp>
    </p:spTree>
    <p:extLst>
      <p:ext uri="{BB962C8B-B14F-4D97-AF65-F5344CB8AC3E}">
        <p14:creationId xmlns:p14="http://schemas.microsoft.com/office/powerpoint/2010/main" val="2362203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552893" y="0"/>
            <a:ext cx="10800907" cy="1325563"/>
          </a:xfrm>
        </p:spPr>
        <p:txBody>
          <a:bodyPr>
            <a:normAutofit/>
          </a:bodyPr>
          <a:lstStyle/>
          <a:p>
            <a:r>
              <a:rPr lang="lv-LV" dirty="0"/>
              <a:t>Akcīzes preču aprites tendences – </a:t>
            </a:r>
            <a:br>
              <a:rPr lang="lv-LV" dirty="0"/>
            </a:br>
            <a:r>
              <a:rPr lang="lv-LV" u="sng" dirty="0">
                <a:solidFill>
                  <a:srgbClr val="002060"/>
                </a:solidFill>
              </a:rPr>
              <a:t>tabakas izstrādājumi</a:t>
            </a:r>
            <a:r>
              <a:rPr lang="lv-LV" dirty="0">
                <a:solidFill>
                  <a:srgbClr val="002060"/>
                </a:solidFill>
              </a:rPr>
              <a:t> </a:t>
            </a:r>
            <a:r>
              <a:rPr lang="lv-LV" sz="2000" dirty="0">
                <a:solidFill>
                  <a:srgbClr val="002060"/>
                </a:solidFill>
              </a:rPr>
              <a:t>2022.gada 4 mēnešos</a:t>
            </a:r>
            <a:endParaRPr lang="lv-LV" b="0" i="1" dirty="0">
              <a:solidFill>
                <a:srgbClr val="002060"/>
              </a:solidFill>
            </a:endParaRPr>
          </a:p>
        </p:txBody>
      </p:sp>
      <p:sp>
        <p:nvSpPr>
          <p:cNvPr id="3" name="Slide Number Placeholder 2">
            <a:extLst>
              <a:ext uri="{FF2B5EF4-FFF2-40B4-BE49-F238E27FC236}">
                <a16:creationId xmlns:a16="http://schemas.microsoft.com/office/drawing/2014/main" id="{8AF3B114-293C-4E1B-B39C-5688E0DB0CDA}"/>
              </a:ext>
            </a:extLst>
          </p:cNvPr>
          <p:cNvSpPr>
            <a:spLocks noGrp="1"/>
          </p:cNvSpPr>
          <p:nvPr>
            <p:ph type="sldNum" sz="quarter" idx="12"/>
          </p:nvPr>
        </p:nvSpPr>
        <p:spPr/>
        <p:txBody>
          <a:bodyPr/>
          <a:lstStyle/>
          <a:p>
            <a:fld id="{7509A935-DFD3-462C-ABE8-08048DC21CC9}" type="slidenum">
              <a:rPr lang="lv-LV" smtClean="0"/>
              <a:t>7</a:t>
            </a:fld>
            <a:endParaRPr lang="lv-LV"/>
          </a:p>
        </p:txBody>
      </p:sp>
      <p:sp>
        <p:nvSpPr>
          <p:cNvPr id="6" name="Content Placeholder 2">
            <a:extLst>
              <a:ext uri="{FF2B5EF4-FFF2-40B4-BE49-F238E27FC236}">
                <a16:creationId xmlns:a16="http://schemas.microsoft.com/office/drawing/2014/main" id="{F596BAD0-45AF-448D-832E-05138B5A0750}"/>
              </a:ext>
            </a:extLst>
          </p:cNvPr>
          <p:cNvSpPr>
            <a:spLocks noGrp="1"/>
          </p:cNvSpPr>
          <p:nvPr>
            <p:ph idx="1"/>
          </p:nvPr>
        </p:nvSpPr>
        <p:spPr>
          <a:xfrm>
            <a:off x="695546" y="1937028"/>
            <a:ext cx="10515600" cy="4048429"/>
          </a:xfrm>
        </p:spPr>
        <p:txBody>
          <a:bodyPr>
            <a:noAutofit/>
          </a:bodyPr>
          <a:lstStyle/>
          <a:p>
            <a:r>
              <a:rPr lang="lv-LV" sz="2400" dirty="0"/>
              <a:t>	</a:t>
            </a:r>
            <a:endParaRPr lang="lv-LV" sz="2400" dirty="0">
              <a:solidFill>
                <a:srgbClr val="012269"/>
              </a:solidFill>
            </a:endParaRPr>
          </a:p>
          <a:p>
            <a:endParaRPr lang="lv-LV" sz="2400" dirty="0">
              <a:solidFill>
                <a:srgbClr val="012269"/>
              </a:solidFill>
            </a:endParaRPr>
          </a:p>
        </p:txBody>
      </p:sp>
      <p:graphicFrame>
        <p:nvGraphicFramePr>
          <p:cNvPr id="8" name="Chart 7">
            <a:extLst>
              <a:ext uri="{FF2B5EF4-FFF2-40B4-BE49-F238E27FC236}">
                <a16:creationId xmlns:a16="http://schemas.microsoft.com/office/drawing/2014/main" id="{C4BF633D-CFE2-4359-8485-E97193DC466D}"/>
              </a:ext>
            </a:extLst>
          </p:cNvPr>
          <p:cNvGraphicFramePr>
            <a:graphicFrameLocks/>
          </p:cNvGraphicFramePr>
          <p:nvPr>
            <p:extLst>
              <p:ext uri="{D42A27DB-BD31-4B8C-83A1-F6EECF244321}">
                <p14:modId xmlns:p14="http://schemas.microsoft.com/office/powerpoint/2010/main" val="932025189"/>
              </p:ext>
            </p:extLst>
          </p:nvPr>
        </p:nvGraphicFramePr>
        <p:xfrm>
          <a:off x="410254" y="1325562"/>
          <a:ext cx="4789067" cy="27400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A24DAA8D-78DC-4C88-ACF2-C10C0D68E4C6}"/>
              </a:ext>
            </a:extLst>
          </p:cNvPr>
          <p:cNvGraphicFramePr>
            <a:graphicFrameLocks/>
          </p:cNvGraphicFramePr>
          <p:nvPr>
            <p:extLst>
              <p:ext uri="{D42A27DB-BD31-4B8C-83A1-F6EECF244321}">
                <p14:modId xmlns:p14="http://schemas.microsoft.com/office/powerpoint/2010/main" val="2768989152"/>
              </p:ext>
            </p:extLst>
          </p:nvPr>
        </p:nvGraphicFramePr>
        <p:xfrm>
          <a:off x="6323012" y="1100931"/>
          <a:ext cx="4575175" cy="27400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FDB13467-8DA8-40D0-ACD9-F39F859B5A93}"/>
              </a:ext>
            </a:extLst>
          </p:cNvPr>
          <p:cNvGraphicFramePr>
            <a:graphicFrameLocks/>
          </p:cNvGraphicFramePr>
          <p:nvPr>
            <p:extLst>
              <p:ext uri="{D42A27DB-BD31-4B8C-83A1-F6EECF244321}">
                <p14:modId xmlns:p14="http://schemas.microsoft.com/office/powerpoint/2010/main" val="4017852515"/>
              </p:ext>
            </p:extLst>
          </p:nvPr>
        </p:nvGraphicFramePr>
        <p:xfrm>
          <a:off x="3581401" y="4117975"/>
          <a:ext cx="4575175" cy="27400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11173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552893" y="0"/>
            <a:ext cx="10800907" cy="1325563"/>
          </a:xfrm>
        </p:spPr>
        <p:txBody>
          <a:bodyPr>
            <a:normAutofit/>
          </a:bodyPr>
          <a:lstStyle/>
          <a:p>
            <a:r>
              <a:rPr lang="lv-LV" dirty="0"/>
              <a:t>Akcīzes preču aprites tendences – </a:t>
            </a:r>
            <a:br>
              <a:rPr lang="lv-LV" dirty="0"/>
            </a:br>
            <a:r>
              <a:rPr lang="lv-LV" u="sng" dirty="0">
                <a:solidFill>
                  <a:srgbClr val="002060"/>
                </a:solidFill>
              </a:rPr>
              <a:t>tabakas izstrādājumi</a:t>
            </a:r>
            <a:endParaRPr lang="lv-LV" b="0" i="1" u="sng" dirty="0">
              <a:solidFill>
                <a:srgbClr val="002060"/>
              </a:solidFill>
            </a:endParaRPr>
          </a:p>
        </p:txBody>
      </p:sp>
      <p:sp>
        <p:nvSpPr>
          <p:cNvPr id="3" name="Slide Number Placeholder 2">
            <a:extLst>
              <a:ext uri="{FF2B5EF4-FFF2-40B4-BE49-F238E27FC236}">
                <a16:creationId xmlns:a16="http://schemas.microsoft.com/office/drawing/2014/main" id="{8AF3B114-293C-4E1B-B39C-5688E0DB0CDA}"/>
              </a:ext>
            </a:extLst>
          </p:cNvPr>
          <p:cNvSpPr>
            <a:spLocks noGrp="1"/>
          </p:cNvSpPr>
          <p:nvPr>
            <p:ph type="sldNum" sz="quarter" idx="12"/>
          </p:nvPr>
        </p:nvSpPr>
        <p:spPr/>
        <p:txBody>
          <a:bodyPr/>
          <a:lstStyle/>
          <a:p>
            <a:fld id="{7509A935-DFD3-462C-ABE8-08048DC21CC9}" type="slidenum">
              <a:rPr lang="lv-LV" smtClean="0"/>
              <a:t>8</a:t>
            </a:fld>
            <a:endParaRPr lang="lv-LV"/>
          </a:p>
        </p:txBody>
      </p:sp>
      <p:sp>
        <p:nvSpPr>
          <p:cNvPr id="6" name="Content Placeholder 2">
            <a:extLst>
              <a:ext uri="{FF2B5EF4-FFF2-40B4-BE49-F238E27FC236}">
                <a16:creationId xmlns:a16="http://schemas.microsoft.com/office/drawing/2014/main" id="{F596BAD0-45AF-448D-832E-05138B5A0750}"/>
              </a:ext>
            </a:extLst>
          </p:cNvPr>
          <p:cNvSpPr>
            <a:spLocks noGrp="1"/>
          </p:cNvSpPr>
          <p:nvPr>
            <p:ph idx="1"/>
          </p:nvPr>
        </p:nvSpPr>
        <p:spPr>
          <a:xfrm>
            <a:off x="695546" y="1937028"/>
            <a:ext cx="10515600" cy="4048429"/>
          </a:xfrm>
        </p:spPr>
        <p:txBody>
          <a:bodyPr>
            <a:noAutofit/>
          </a:bodyPr>
          <a:lstStyle/>
          <a:p>
            <a:r>
              <a:rPr lang="lv-LV" sz="2400" dirty="0"/>
              <a:t>	</a:t>
            </a:r>
            <a:endParaRPr lang="lv-LV" sz="2400" dirty="0">
              <a:solidFill>
                <a:srgbClr val="012269"/>
              </a:solidFill>
            </a:endParaRPr>
          </a:p>
          <a:p>
            <a:endParaRPr lang="lv-LV" sz="2400" dirty="0">
              <a:solidFill>
                <a:srgbClr val="012269"/>
              </a:solidFill>
            </a:endParaRPr>
          </a:p>
        </p:txBody>
      </p:sp>
      <p:graphicFrame>
        <p:nvGraphicFramePr>
          <p:cNvPr id="8" name="Chart 7">
            <a:extLst>
              <a:ext uri="{FF2B5EF4-FFF2-40B4-BE49-F238E27FC236}">
                <a16:creationId xmlns:a16="http://schemas.microsoft.com/office/drawing/2014/main" id="{3BA26B46-EF5D-4C64-B3D0-97E331EE13D3}"/>
              </a:ext>
            </a:extLst>
          </p:cNvPr>
          <p:cNvGraphicFramePr>
            <a:graphicFrameLocks/>
          </p:cNvGraphicFramePr>
          <p:nvPr>
            <p:extLst>
              <p:ext uri="{D42A27DB-BD31-4B8C-83A1-F6EECF244321}">
                <p14:modId xmlns:p14="http://schemas.microsoft.com/office/powerpoint/2010/main" val="65927540"/>
              </p:ext>
            </p:extLst>
          </p:nvPr>
        </p:nvGraphicFramePr>
        <p:xfrm>
          <a:off x="997700" y="1491059"/>
          <a:ext cx="10196600" cy="38758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2874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552893" y="0"/>
            <a:ext cx="10800907" cy="1325563"/>
          </a:xfrm>
        </p:spPr>
        <p:txBody>
          <a:bodyPr>
            <a:normAutofit/>
          </a:bodyPr>
          <a:lstStyle/>
          <a:p>
            <a:r>
              <a:rPr lang="lv-LV" dirty="0"/>
              <a:t>Akcīzes preču aprites tendences – </a:t>
            </a:r>
            <a:br>
              <a:rPr lang="lv-LV" dirty="0"/>
            </a:br>
            <a:r>
              <a:rPr lang="lv-LV" u="sng" dirty="0">
                <a:solidFill>
                  <a:srgbClr val="002060"/>
                </a:solidFill>
              </a:rPr>
              <a:t>tabakas izstrādājumi</a:t>
            </a:r>
            <a:endParaRPr lang="lv-LV" b="0" i="1" u="sng" dirty="0">
              <a:solidFill>
                <a:srgbClr val="002060"/>
              </a:solidFill>
            </a:endParaRPr>
          </a:p>
        </p:txBody>
      </p:sp>
      <p:sp>
        <p:nvSpPr>
          <p:cNvPr id="3" name="Slide Number Placeholder 2">
            <a:extLst>
              <a:ext uri="{FF2B5EF4-FFF2-40B4-BE49-F238E27FC236}">
                <a16:creationId xmlns:a16="http://schemas.microsoft.com/office/drawing/2014/main" id="{8AF3B114-293C-4E1B-B39C-5688E0DB0CDA}"/>
              </a:ext>
            </a:extLst>
          </p:cNvPr>
          <p:cNvSpPr>
            <a:spLocks noGrp="1"/>
          </p:cNvSpPr>
          <p:nvPr>
            <p:ph type="sldNum" sz="quarter" idx="12"/>
          </p:nvPr>
        </p:nvSpPr>
        <p:spPr/>
        <p:txBody>
          <a:bodyPr/>
          <a:lstStyle/>
          <a:p>
            <a:fld id="{7509A935-DFD3-462C-ABE8-08048DC21CC9}" type="slidenum">
              <a:rPr lang="lv-LV" smtClean="0"/>
              <a:t>9</a:t>
            </a:fld>
            <a:endParaRPr lang="lv-LV"/>
          </a:p>
        </p:txBody>
      </p:sp>
      <p:sp>
        <p:nvSpPr>
          <p:cNvPr id="6" name="Content Placeholder 2">
            <a:extLst>
              <a:ext uri="{FF2B5EF4-FFF2-40B4-BE49-F238E27FC236}">
                <a16:creationId xmlns:a16="http://schemas.microsoft.com/office/drawing/2014/main" id="{F596BAD0-45AF-448D-832E-05138B5A0750}"/>
              </a:ext>
            </a:extLst>
          </p:cNvPr>
          <p:cNvSpPr>
            <a:spLocks noGrp="1"/>
          </p:cNvSpPr>
          <p:nvPr>
            <p:ph idx="1"/>
          </p:nvPr>
        </p:nvSpPr>
        <p:spPr>
          <a:xfrm>
            <a:off x="695546" y="1937028"/>
            <a:ext cx="10515600" cy="4048429"/>
          </a:xfrm>
        </p:spPr>
        <p:txBody>
          <a:bodyPr>
            <a:noAutofit/>
          </a:bodyPr>
          <a:lstStyle/>
          <a:p>
            <a:r>
              <a:rPr lang="lv-LV" sz="2400" dirty="0"/>
              <a:t>	</a:t>
            </a:r>
            <a:endParaRPr lang="lv-LV" sz="2400" dirty="0">
              <a:solidFill>
                <a:srgbClr val="012269"/>
              </a:solidFill>
            </a:endParaRPr>
          </a:p>
          <a:p>
            <a:endParaRPr lang="lv-LV" sz="2400" dirty="0">
              <a:solidFill>
                <a:srgbClr val="012269"/>
              </a:solidFill>
            </a:endParaRPr>
          </a:p>
        </p:txBody>
      </p:sp>
      <p:graphicFrame>
        <p:nvGraphicFramePr>
          <p:cNvPr id="12" name="Chart 11">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1342720894"/>
              </p:ext>
            </p:extLst>
          </p:nvPr>
        </p:nvGraphicFramePr>
        <p:xfrm>
          <a:off x="266700" y="1274273"/>
          <a:ext cx="5210175" cy="2415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00000000-0008-0000-0400-000003000000}"/>
              </a:ext>
            </a:extLst>
          </p:cNvPr>
          <p:cNvGraphicFramePr>
            <a:graphicFrameLocks/>
          </p:cNvGraphicFramePr>
          <p:nvPr>
            <p:extLst>
              <p:ext uri="{D42A27DB-BD31-4B8C-83A1-F6EECF244321}">
                <p14:modId xmlns:p14="http://schemas.microsoft.com/office/powerpoint/2010/main" val="1576835718"/>
              </p:ext>
            </p:extLst>
          </p:nvPr>
        </p:nvGraphicFramePr>
        <p:xfrm>
          <a:off x="5661222" y="1368736"/>
          <a:ext cx="5140128" cy="26880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00000000-0008-0000-0400-000004000000}"/>
              </a:ext>
            </a:extLst>
          </p:cNvPr>
          <p:cNvGraphicFramePr>
            <a:graphicFrameLocks/>
          </p:cNvGraphicFramePr>
          <p:nvPr>
            <p:extLst>
              <p:ext uri="{D42A27DB-BD31-4B8C-83A1-F6EECF244321}">
                <p14:modId xmlns:p14="http://schemas.microsoft.com/office/powerpoint/2010/main" val="2562882254"/>
              </p:ext>
            </p:extLst>
          </p:nvPr>
        </p:nvGraphicFramePr>
        <p:xfrm>
          <a:off x="3194149" y="4093988"/>
          <a:ext cx="4565452" cy="267930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72612403"/>
      </p:ext>
    </p:extLst>
  </p:cSld>
  <p:clrMapOvr>
    <a:masterClrMapping/>
  </p:clrMapOvr>
</p:sld>
</file>

<file path=ppt/theme/theme1.xml><?xml version="1.0" encoding="utf-8"?>
<a:theme xmlns:a="http://schemas.openxmlformats.org/drawingml/2006/main" name="VID dizains">
  <a:themeElements>
    <a:clrScheme name="Custom 1">
      <a:dk1>
        <a:srgbClr val="001933"/>
      </a:dk1>
      <a:lt1>
        <a:sysClr val="window" lastClr="FFFFFF"/>
      </a:lt1>
      <a:dk2>
        <a:srgbClr val="000000"/>
      </a:dk2>
      <a:lt2>
        <a:srgbClr val="E7E6E6"/>
      </a:lt2>
      <a:accent1>
        <a:srgbClr val="002060"/>
      </a:accent1>
      <a:accent2>
        <a:srgbClr val="8496B0"/>
      </a:accent2>
      <a:accent3>
        <a:srgbClr val="A5A5A5"/>
      </a:accent3>
      <a:accent4>
        <a:srgbClr val="005390"/>
      </a:accent4>
      <a:accent5>
        <a:srgbClr val="0070C0"/>
      </a:accent5>
      <a:accent6>
        <a:srgbClr val="0033CC"/>
      </a:accent6>
      <a:hlink>
        <a:srgbClr val="0070C0"/>
      </a:hlink>
      <a:folHlink>
        <a:srgbClr val="0070C0"/>
      </a:folHlink>
    </a:clrScheme>
    <a:fontScheme name="VI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4453</TotalTime>
  <Words>3270</Words>
  <Application>Microsoft Office PowerPoint</Application>
  <PresentationFormat>Widescreen</PresentationFormat>
  <Paragraphs>531</Paragraphs>
  <Slides>50</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Palatino Linotype</vt:lpstr>
      <vt:lpstr>Symbol</vt:lpstr>
      <vt:lpstr>Times New Roman</vt:lpstr>
      <vt:lpstr>Times New Roman </vt:lpstr>
      <vt:lpstr>Verdana</vt:lpstr>
      <vt:lpstr>Wingdings</vt:lpstr>
      <vt:lpstr>VID dizains</vt:lpstr>
      <vt:lpstr>Akcīzes konsultatīvās padomes sēde</vt:lpstr>
      <vt:lpstr>Darba kārtība</vt:lpstr>
      <vt:lpstr>Valsts budžeta ieņēmumi </vt:lpstr>
      <vt:lpstr>Akcīzes nodokļa ieņēmumi</vt:lpstr>
      <vt:lpstr>Akcīzes nodokļa ieņēmumu struktūra  2022.gada 5 mēnešos</vt:lpstr>
      <vt:lpstr>Akcīzes preču patēriņa tendences 2022.gada 4 mēnešos</vt:lpstr>
      <vt:lpstr>Akcīzes preču aprites tendences –  tabakas izstrādājumi 2022.gada 4 mēnešos</vt:lpstr>
      <vt:lpstr>Akcīzes preču aprites tendences –  tabakas izstrādājumi</vt:lpstr>
      <vt:lpstr>Akcīzes preču aprites tendences –  tabakas izstrādājumi</vt:lpstr>
      <vt:lpstr>Akcīzes preču aprites tendences –  alternatīvie tabakas izstrādājumi 2022.gada 4 mēnešos</vt:lpstr>
      <vt:lpstr>Karsējamās tabakas aprite Pamatojoties uz Akcīzes nodokļa deklarācijās aprēķināto akcīzes nodokli  (neiekļaujot muitā aprēķināto akcīzes nodokļa maksājumu summas)</vt:lpstr>
      <vt:lpstr>Elektroniskajās cigaretēs izmantojamo šķidrumu,  to sagatavošanas sastāvdaļu* aprite Pamatojoties uz Akcīzes nodokļa deklarācijās aprēķināto akcīzes nodokli  (neiekļaujot muitā aprēķināto akcīzes nodokļa maksājumu summas)</vt:lpstr>
      <vt:lpstr>Tabakas aizstājējproduktu* aprite Pamatojoties uz Akcīzes nodokļa deklarācijās aprēķināto akcīzes nodokli  (neiekļaujot muitā aprēķināto akcīzes nodokļa maksājumu summas)</vt:lpstr>
      <vt:lpstr>Akcīzes preču aprites tendences –  alkoholiskie dzērieni</vt:lpstr>
      <vt:lpstr>Akcīzes preču aprites tendences –  alus</vt:lpstr>
      <vt:lpstr>Akcīzes preču aprites tendences –  naftas produkti</vt:lpstr>
      <vt:lpstr>Akcīzes preču aprites tendences –  naftas produkti</vt:lpstr>
      <vt:lpstr>Akcīzes preču aprites tendences –  naftas produkti</vt:lpstr>
      <vt:lpstr>Akcīzes preču aprites tendences –  naftas produkti</vt:lpstr>
      <vt:lpstr>Akcīzes preču aprites tendences –  naftas produkti</vt:lpstr>
      <vt:lpstr>Akcīzes preču aprites tendences –  naftas produkti</vt:lpstr>
      <vt:lpstr>Akcīzes preču aprites tendences –  kafija un bezalkoholiskie dzērieni</vt:lpstr>
      <vt:lpstr>Akcīzes nodokļa likmes – Baltijas valstis Alkohols</vt:lpstr>
      <vt:lpstr>Akcīzes nodokļa likmes – Baltijas valstis Alkohols</vt:lpstr>
      <vt:lpstr>Akcīzes nodokļa likmes –Baltijas valstis Tabaka</vt:lpstr>
      <vt:lpstr>Akcīzes nodokļa likmju izmaiņas Latvijā – Tabakas izstrādājumi, to aizstājējprodukti un e-šķidrumi </vt:lpstr>
      <vt:lpstr>Akcīzes nodokļa likmju izmaiņas Latvijā–  Bezalkoholiskie dzērieni  </vt:lpstr>
      <vt:lpstr>PowerPoint Presentation</vt:lpstr>
      <vt:lpstr>PowerPoint Presentation</vt:lpstr>
      <vt:lpstr>PowerPoint Presentation</vt:lpstr>
      <vt:lpstr>PowerPoint Presentation</vt:lpstr>
      <vt:lpstr>Samazinātās akcīzes nodokļa likmes patstāvīgam vidējam vīna, raudzēto dzērienu vai starpproduktu ražotājam</vt:lpstr>
      <vt:lpstr>Samazinātās akcīzes nodokļa likmes mazajai alkoholisko dzērienu darītavai</vt:lpstr>
      <vt:lpstr>PowerPoint Presentation</vt:lpstr>
      <vt:lpstr>PowerPoint Presentation</vt:lpstr>
      <vt:lpstr>PowerPoint Presentation</vt:lpstr>
      <vt:lpstr>Izmaiņas alkoholisko dzērienu akcīzes nodokļa deklarācijā  </vt:lpstr>
      <vt:lpstr>Izmaiņas alkoholisko dzērienu akcīzes nodokļa deklarācijā  </vt:lpstr>
      <vt:lpstr>PowerPoint Presentation</vt:lpstr>
      <vt:lpstr>Grozījumi likumā “Par akcīzes nodokli” </vt:lpstr>
      <vt:lpstr>Grozījumi paredz: </vt:lpstr>
      <vt:lpstr>Patēriņam nodoto akcīzes preču pārvietošana, izmantojot EMCS sistēmu(e-SAD)  </vt:lpstr>
      <vt:lpstr>PowerPoint Presentation</vt:lpstr>
      <vt:lpstr> </vt:lpstr>
      <vt:lpstr> </vt:lpstr>
      <vt:lpstr> </vt:lpstr>
      <vt:lpstr>Izmaiņas salīdzinot ar pašreizējo kārtību  </vt:lpstr>
      <vt:lpstr>Izmaiņas salīdzinot ar pašreizējo kārtību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Valsts ieņēmumu dienests</dc:creator>
  <cp:lastModifiedBy>Sintija Kļaviņa</cp:lastModifiedBy>
  <cp:revision>266</cp:revision>
  <dcterms:created xsi:type="dcterms:W3CDTF">2021-01-15T13:13:07Z</dcterms:created>
  <dcterms:modified xsi:type="dcterms:W3CDTF">2022-07-01T06:57:01Z</dcterms:modified>
</cp:coreProperties>
</file>