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72" r:id="rId3"/>
    <p:sldId id="603" r:id="rId4"/>
    <p:sldId id="640" r:id="rId5"/>
    <p:sldId id="625" r:id="rId6"/>
    <p:sldId id="626" r:id="rId7"/>
    <p:sldId id="627" r:id="rId8"/>
    <p:sldId id="609" r:id="rId9"/>
    <p:sldId id="611" r:id="rId10"/>
    <p:sldId id="612" r:id="rId11"/>
    <p:sldId id="613" r:id="rId12"/>
    <p:sldId id="615" r:id="rId13"/>
    <p:sldId id="635" r:id="rId14"/>
    <p:sldId id="619" r:id="rId15"/>
    <p:sldId id="620" r:id="rId16"/>
    <p:sldId id="636" r:id="rId17"/>
    <p:sldId id="637" r:id="rId18"/>
    <p:sldId id="639" r:id="rId19"/>
    <p:sldId id="623" r:id="rId20"/>
    <p:sldId id="638" r:id="rId21"/>
    <p:sldId id="596" r:id="rId22"/>
    <p:sldId id="624" r:id="rId23"/>
    <p:sldId id="273" r:id="rId24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8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12269"/>
    <a:srgbClr val="FFFF66"/>
    <a:srgbClr val="F9F9F9"/>
    <a:srgbClr val="012169"/>
    <a:srgbClr val="92D050"/>
    <a:srgbClr val="517CAF"/>
    <a:srgbClr val="FF0066"/>
    <a:srgbClr val="FFFF75"/>
    <a:srgbClr val="499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3" autoAdjust="0"/>
    <p:restoredTop sz="95157" autoAdjust="0"/>
  </p:normalViewPr>
  <p:slideViewPr>
    <p:cSldViewPr snapToGrid="0">
      <p:cViewPr varScale="1">
        <p:scale>
          <a:sx n="111" d="100"/>
          <a:sy n="111" d="100"/>
        </p:scale>
        <p:origin x="630" y="96"/>
      </p:cViewPr>
      <p:guideLst>
        <p:guide orient="horz" pos="368"/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8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C2397-DDBD-4D55-9CB7-5FAB464C695B}" type="datetimeFigureOut">
              <a:rPr lang="lv-LV" smtClean="0"/>
              <a:t>15.07.2026</a:t>
            </a:fld>
            <a:endParaRPr lang="lv-LV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EA7CB-6419-486A-BD94-E7082E3CDA1E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498938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7E8BB-296B-4697-A1DD-F2BECF64ABCF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81670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EA7CB-6419-486A-BD94-E7082E3CDA1E}" type="slidenum">
              <a:rPr lang="lv-LV" smtClean="0"/>
              <a:t>13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88030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EA7CB-6419-486A-BD94-E7082E3CDA1E}" type="slidenum">
              <a:rPr lang="lv-LV" smtClean="0"/>
              <a:t>14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902444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Nevajag nekādus MK noteikumu minēt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7E8BB-296B-4697-A1DD-F2BECF64ABCF}" type="slidenum">
              <a:rPr lang="lv-LV" smtClean="0"/>
              <a:t>20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85385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6CC8C-EC47-49BE-B8E2-F30171272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8D1F9-F595-4057-B8BC-3F95CC3E9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05D80-564E-43CF-A4A4-C6B9BD730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A935-DFD3-462C-ABE8-08048DC21CC9}" type="slidenum">
              <a:rPr lang="lv-LV" smtClean="0"/>
              <a:t>‹#›</a:t>
            </a:fld>
            <a:endParaRPr lang="lv-LV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D32BE6-2135-4521-A546-2A8A8047C3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925" y="0"/>
            <a:ext cx="1895989" cy="189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1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2A514-7D5F-46F3-8ABB-1F556C0FE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78F5D-A3E4-47D6-932B-BACAAA9E1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4A32C-C7E3-4BF1-8369-827DA95D5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A935-DFD3-462C-ABE8-08048DC21CC9}" type="slidenum">
              <a:rPr lang="lv-LV" smtClean="0"/>
              <a:t>‹#›</a:t>
            </a:fld>
            <a:endParaRPr lang="lv-LV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0F77B0-4779-4852-9D3C-D97187C472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925" y="0"/>
            <a:ext cx="1895989" cy="189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80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9A507A-4F7D-462A-9E2C-AB43D7DE4E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7BBCC3-D83D-4D3D-9210-7EAFF5CD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8F318-0DC9-421B-8C4A-40668E791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A935-DFD3-462C-ABE8-08048DC21CC9}" type="slidenum">
              <a:rPr lang="lv-LV" smtClean="0"/>
              <a:t>‹#›</a:t>
            </a:fld>
            <a:endParaRPr lang="lv-LV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87C497-BC9B-4409-A984-5C031FD320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925" y="0"/>
            <a:ext cx="1895989" cy="189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05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42E9-C660-4400-B5CD-C685E328AC68}" type="datetime1">
              <a:rPr lang="lv-LV" smtClean="0"/>
              <a:pPr/>
              <a:t>15.07.2026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50F7-D426-49ED-97EA-162A220EF0D4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80204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D2380-2124-48B4-95B4-31C5B66C973D}" type="datetime1">
              <a:rPr lang="lv-LV" smtClean="0"/>
              <a:pPr/>
              <a:t>15.07.2026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2468" y="6356352"/>
            <a:ext cx="938349" cy="365125"/>
          </a:xfrm>
        </p:spPr>
        <p:txBody>
          <a:bodyPr/>
          <a:lstStyle>
            <a:lvl1pPr>
              <a:defRPr sz="1200"/>
            </a:lvl1pPr>
          </a:lstStyle>
          <a:p>
            <a:fld id="{C50450F7-D426-49ED-97EA-162A220EF0D4}" type="slidenum">
              <a:rPr lang="lv-LV" smtClean="0"/>
              <a:pPr/>
              <a:t>‹#›</a:t>
            </a:fld>
            <a:endParaRPr lang="lv-LV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825406-9C9F-4367-B95B-2A10CF2B92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2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219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BEB8-DAEF-4462-818E-7D6C83C80004}" type="datetime1">
              <a:rPr lang="lv-LV" smtClean="0"/>
              <a:pPr/>
              <a:t>15.07.2026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50F7-D426-49ED-97EA-162A220EF0D4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25343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8678-6D9F-41AC-BB8C-D745CF235F08}" type="datetime1">
              <a:rPr lang="lv-LV" smtClean="0"/>
              <a:pPr/>
              <a:t>15.07.2026</a:t>
            </a:fld>
            <a:endParaRPr lang="lv-L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50F7-D426-49ED-97EA-162A220EF0D4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702710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0077-06AC-40A8-9D47-AF83AE121599}" type="datetime1">
              <a:rPr lang="lv-LV" smtClean="0"/>
              <a:pPr/>
              <a:t>15.07.2026</a:t>
            </a:fld>
            <a:endParaRPr lang="lv-LV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50F7-D426-49ED-97EA-162A220EF0D4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79332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152F-2EC5-4F31-BABC-2699131BAA52}" type="datetime1">
              <a:rPr lang="lv-LV" smtClean="0"/>
              <a:pPr/>
              <a:t>15.07.2026</a:t>
            </a:fld>
            <a:endParaRPr lang="lv-LV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50F7-D426-49ED-97EA-162A220EF0D4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85874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E78D-D167-458D-AD69-50C0C3096E3C}" type="datetime1">
              <a:rPr lang="lv-LV" smtClean="0"/>
              <a:pPr/>
              <a:t>15.07.2026</a:t>
            </a:fld>
            <a:endParaRPr lang="lv-LV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50F7-D426-49ED-97EA-162A220EF0D4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638467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8E6E-85D3-4FDC-9462-5BF3B8373505}" type="datetime1">
              <a:rPr lang="lv-LV" smtClean="0"/>
              <a:pPr/>
              <a:t>15.07.2026</a:t>
            </a:fld>
            <a:endParaRPr lang="lv-L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50F7-D426-49ED-97EA-162A220EF0D4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92729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alphaModFix amt="76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2AC163-1592-4550-A534-0D78A8C15D53}"/>
              </a:ext>
            </a:extLst>
          </p:cNvPr>
          <p:cNvSpPr/>
          <p:nvPr userDrawn="1"/>
        </p:nvSpPr>
        <p:spPr>
          <a:xfrm>
            <a:off x="838200" y="-1"/>
            <a:ext cx="4572000" cy="5972176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F62AEC-1197-4808-8061-8E0129FA2567}"/>
              </a:ext>
            </a:extLst>
          </p:cNvPr>
          <p:cNvSpPr/>
          <p:nvPr userDrawn="1"/>
        </p:nvSpPr>
        <p:spPr>
          <a:xfrm>
            <a:off x="838200" y="5730240"/>
            <a:ext cx="4572000" cy="334010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C41316E-45AE-47DE-B113-1284040F39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4280" y="2035652"/>
            <a:ext cx="3799840" cy="2343308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lv-LV" dirty="0"/>
              <a:t>Prezentācijas nosaukums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744D15-96F7-41A8-B739-3403873AE2BA}"/>
              </a:ext>
            </a:extLst>
          </p:cNvPr>
          <p:cNvSpPr/>
          <p:nvPr userDrawn="1"/>
        </p:nvSpPr>
        <p:spPr>
          <a:xfrm>
            <a:off x="1224280" y="5656739"/>
            <a:ext cx="3799840" cy="147002"/>
          </a:xfrm>
          <a:prstGeom prst="rect">
            <a:avLst/>
          </a:prstGeom>
          <a:solidFill>
            <a:srgbClr val="499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C0C7D0D-B8C5-4B44-A17F-644D9AEEAA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205" y="0"/>
            <a:ext cx="1895989" cy="1895989"/>
          </a:xfrm>
          <a:prstGeom prst="rect">
            <a:avLst/>
          </a:prstGeom>
        </p:spPr>
      </p:pic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49B7456E-FF12-4B54-9863-B69E7260D6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24280" y="4558586"/>
            <a:ext cx="3799840" cy="562054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lv-LV" dirty="0"/>
              <a:t>Autors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C7344F2-54B3-48EE-AB97-91559A60BA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4280" y="5302725"/>
            <a:ext cx="3799840" cy="334011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rgbClr val="4990F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lv-LV" dirty="0"/>
              <a:t>Datums</a:t>
            </a:r>
          </a:p>
        </p:txBody>
      </p:sp>
    </p:spTree>
    <p:extLst>
      <p:ext uri="{BB962C8B-B14F-4D97-AF65-F5344CB8AC3E}">
        <p14:creationId xmlns:p14="http://schemas.microsoft.com/office/powerpoint/2010/main" val="29390421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lv-L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8CC6-27BF-472A-B1DD-0CB5D392F581}" type="datetime1">
              <a:rPr lang="lv-LV" smtClean="0"/>
              <a:pPr/>
              <a:t>15.07.2026</a:t>
            </a:fld>
            <a:endParaRPr lang="lv-L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50F7-D426-49ED-97EA-162A220EF0D4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698645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DB0E-3BC2-4270-912B-55DA6381A895}" type="datetime1">
              <a:rPr lang="lv-LV" smtClean="0"/>
              <a:pPr/>
              <a:t>15.07.2026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50F7-D426-49ED-97EA-162A220EF0D4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2378006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9D04-39D7-4C4A-A85D-0B98A87CA194}" type="datetime1">
              <a:rPr lang="lv-LV" smtClean="0"/>
              <a:pPr/>
              <a:t>15.07.2026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50F7-D426-49ED-97EA-162A220EF0D4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3078178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837CD885-CFA4-4EC4-9E70-9E15D8C217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67" y="0"/>
            <a:ext cx="5037667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AAB71D7B-3839-4EF8-8614-EF3C33443B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32C661F-A687-4063-9E7F-E04B3A18C16E}"/>
              </a:ext>
            </a:extLst>
          </p:cNvPr>
          <p:cNvSpPr txBox="1">
            <a:spLocks/>
          </p:cNvSpPr>
          <p:nvPr userDrawn="1"/>
        </p:nvSpPr>
        <p:spPr>
          <a:xfrm>
            <a:off x="914400" y="4724400"/>
            <a:ext cx="103632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3632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2145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6C86B8-20AB-4E77-A631-DA718933A5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4400" y="1752601"/>
            <a:ext cx="38608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1752601"/>
            <a:ext cx="39624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39C7D6B4-FF77-4965-A8B1-9939FEA88C9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AB505F2D-E52E-497B-BF97-7AE4A1C63428}" type="slidenum">
              <a:rPr lang="en-US" altLang="lv-LV"/>
              <a:pPr>
                <a:defRPr/>
              </a:pPr>
              <a:t>‹#›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15921090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>
            <a:extLst>
              <a:ext uri="{FF2B5EF4-FFF2-40B4-BE49-F238E27FC236}">
                <a16:creationId xmlns:a16="http://schemas.microsoft.com/office/drawing/2014/main" id="{77963C3A-D902-46A8-8B90-E0AEF0F313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3454400" y="2386941"/>
            <a:ext cx="38608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2386941"/>
            <a:ext cx="39624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3454400" y="1852614"/>
            <a:ext cx="3860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7620000" y="1851954"/>
            <a:ext cx="39624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2">
            <a:extLst>
              <a:ext uri="{FF2B5EF4-FFF2-40B4-BE49-F238E27FC236}">
                <a16:creationId xmlns:a16="http://schemas.microsoft.com/office/drawing/2014/main" id="{38BC5FA3-B0C4-4FC6-A44D-664730F737B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3169486-DB09-4FE3-97E2-36F278DE1606}" type="slidenum">
              <a:rPr lang="en-US" altLang="lv-LV"/>
              <a:pPr>
                <a:defRPr/>
              </a:pPr>
              <a:t>‹#›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2040957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8CAC173A-3E0A-4781-A979-2AABF797E7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A5B4C1FF-10AE-4C5D-850A-0062B8DACB6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98CFA60-3663-4582-9129-88E9591675D6}" type="slidenum">
              <a:rPr lang="en-US" altLang="lv-LV"/>
              <a:pPr>
                <a:defRPr/>
              </a:pPr>
              <a:t>‹#›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36330187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0404B06F-CD5A-4039-8089-C7BAC4ACDD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0FD83F51-1B75-442F-8BD9-D4D3DDEB73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41B92652-B586-4B33-9A49-7B9E92A4E57B}" type="slidenum">
              <a:rPr lang="en-US" altLang="lv-LV"/>
              <a:pPr>
                <a:defRPr/>
              </a:pPr>
              <a:t>‹#›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7484472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25D1E5-1DE3-4CEE-9D5E-943DF3660E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272976"/>
            <a:ext cx="3668035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6036" y="273054"/>
            <a:ext cx="4359563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54400" y="1435120"/>
            <a:ext cx="3668035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1BDD0EB8-AD37-4873-82BC-05AE88D78E1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BE0C20C5-132A-4B77-AD7C-16B70AEE8D9E}" type="slidenum">
              <a:rPr lang="en-US" altLang="lv-LV"/>
              <a:pPr>
                <a:defRPr/>
              </a:pPr>
              <a:t>‹#›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38858878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95D1F851-33BD-4D18-ACA9-446DFCDD7A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E5A23E5E-8682-49D0-A652-ADFAE8215D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67" y="0"/>
            <a:ext cx="5037667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133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alphaModFix amt="22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1D5B4-2213-44A9-9A55-19C46043CF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94109"/>
            <a:ext cx="10515600" cy="2069782"/>
          </a:xfrm>
        </p:spPr>
        <p:txBody>
          <a:bodyPr anchor="ctr"/>
          <a:lstStyle>
            <a:lvl1pPr algn="ctr">
              <a:defRPr sz="3600"/>
            </a:lvl1pPr>
          </a:lstStyle>
          <a:p>
            <a:r>
              <a:rPr lang="lv-LV" dirty="0" err="1"/>
              <a:t>Starpvirsraksts</a:t>
            </a:r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78CD9-5DDA-4EF6-90F2-D8846FFAA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A935-DFD3-462C-ABE8-08048DC21CC9}" type="slidenum">
              <a:rPr lang="lv-LV" smtClean="0"/>
              <a:t>‹#›</a:t>
            </a:fld>
            <a:endParaRPr lang="lv-LV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1AAB59-7094-4C0E-98DA-20537FDC1853}"/>
              </a:ext>
            </a:extLst>
          </p:cNvPr>
          <p:cNvSpPr/>
          <p:nvPr userDrawn="1"/>
        </p:nvSpPr>
        <p:spPr>
          <a:xfrm>
            <a:off x="0" y="4296886"/>
            <a:ext cx="12192000" cy="334010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00D280-2E94-4324-BE41-9B702F61781A}"/>
              </a:ext>
            </a:extLst>
          </p:cNvPr>
          <p:cNvSpPr/>
          <p:nvPr userDrawn="1"/>
        </p:nvSpPr>
        <p:spPr>
          <a:xfrm>
            <a:off x="4196080" y="4223385"/>
            <a:ext cx="3799840" cy="147002"/>
          </a:xfrm>
          <a:prstGeom prst="rect">
            <a:avLst/>
          </a:prstGeom>
          <a:solidFill>
            <a:srgbClr val="499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02F1BC-1ABB-4B3E-89F2-99AC86BF4E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925" y="0"/>
            <a:ext cx="1895989" cy="189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958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2104AC24-F57F-44C6-AB36-7AC3300B5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1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F82AE2FC-F70B-4EBF-AFA3-8331FE81C61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B80BB25-047B-45CF-8539-8746BD2C0969}" type="slidenum">
              <a:rPr lang="en-US" altLang="lv-LV"/>
              <a:pPr>
                <a:defRPr/>
              </a:pPr>
              <a:t>‹#›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28013897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CBAC1568-0459-4171-AB7D-80C6E45AFF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657601"/>
            <a:ext cx="8128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381000"/>
            <a:ext cx="8128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9D865CB2-629E-4EBB-B971-03EEE4BFDD0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A8DBC1AE-FB99-4511-A455-BF49652AFAE7}" type="slidenum">
              <a:rPr lang="en-US" altLang="lv-LV"/>
              <a:pPr>
                <a:defRPr/>
              </a:pPr>
              <a:t>‹#›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36666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CBD8D-5F56-4199-B1F4-CBE326F06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B7197-C077-4DC1-AB05-B531574C9E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F2F0B7-2A0B-46B0-BC8A-F1715ECF1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0C2CA2-11CA-4BAF-A216-D3F29AD47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A935-DFD3-462C-ABE8-08048DC21CC9}" type="slidenum">
              <a:rPr lang="lv-LV" smtClean="0"/>
              <a:t>‹#›</a:t>
            </a:fld>
            <a:endParaRPr lang="lv-LV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07CF27-7ECF-4D5A-A1EF-E66DE4F385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925" y="0"/>
            <a:ext cx="1895989" cy="189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56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E8688-3B5B-4AC2-87BF-45B3E6F68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77243-9132-4335-A24F-B34B1C1DD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584CC9-273C-4C96-8E3E-2C5D9328B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CC2915-206E-40C8-BD98-9A5DAF5151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0C4B20-2A1F-4D6B-94F6-82F9E1EF01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0B74FE-A3EE-48F4-9BE2-FC644E497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A935-DFD3-462C-ABE8-08048DC21CC9}" type="slidenum">
              <a:rPr lang="lv-LV" smtClean="0"/>
              <a:t>‹#›</a:t>
            </a:fld>
            <a:endParaRPr lang="lv-LV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EDFC0E-29E3-4366-B510-5197215949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925" y="0"/>
            <a:ext cx="1895989" cy="189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62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00167-F6B7-4D11-BDC0-953BA0CC9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356A26-A4B2-4A22-BA58-65339B557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A935-DFD3-462C-ABE8-08048DC21CC9}" type="slidenum">
              <a:rPr lang="lv-LV" smtClean="0"/>
              <a:t>‹#›</a:t>
            </a:fld>
            <a:endParaRPr lang="lv-LV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ACEECE-123F-4BFD-9C83-2935B55AB3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925" y="0"/>
            <a:ext cx="1895989" cy="189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EC5A6-8EFA-4F55-A95E-10DD890EF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A935-DFD3-462C-ABE8-08048DC21CC9}" type="slidenum">
              <a:rPr lang="lv-LV" smtClean="0"/>
              <a:t>‹#›</a:t>
            </a:fld>
            <a:endParaRPr lang="lv-LV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D98F42-A103-41DD-A540-31082113BF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925" y="0"/>
            <a:ext cx="1895989" cy="189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41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B5C6C-EA29-44C3-AAB3-790546BE9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A0E19-C616-490D-9E52-8FF5A459F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4F8C4F-48D1-4F31-B96E-D7EF6B06BE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A7AAD8-C23A-405B-A7F5-D6049779D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A935-DFD3-462C-ABE8-08048DC21CC9}" type="slidenum">
              <a:rPr lang="lv-LV" smtClean="0"/>
              <a:t>‹#›</a:t>
            </a:fld>
            <a:endParaRPr lang="lv-LV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2525B3-68B9-4B50-AE44-7AB6E63A2F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925" y="0"/>
            <a:ext cx="1895989" cy="189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4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73D93-C454-4CFD-9EEA-B24A9B939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BF1524-C639-452B-A874-85EFC139E8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6ED39B-1F2C-4A7C-9531-E920F258B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EB8B39-06CD-4AF9-AC35-4BAE6E194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A935-DFD3-462C-ABE8-08048DC21CC9}" type="slidenum">
              <a:rPr lang="lv-LV" smtClean="0"/>
              <a:t>‹#›</a:t>
            </a:fld>
            <a:endParaRPr lang="lv-LV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5839EB-972E-4A95-AA60-DA507560F3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925" y="0"/>
            <a:ext cx="1895989" cy="189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17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B244A1-30DA-4F74-8A6C-85AB4271F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0C033-96B1-455F-929A-ECF1A0B49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84555-F84E-401A-9C72-719DD620F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9A935-DFD3-462C-ABE8-08048DC21CC9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945695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12269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CD32A-D1A9-49D0-B9E1-7CE7DC8CBCC8}" type="datetime1">
              <a:rPr lang="lv-LV" smtClean="0"/>
              <a:pPr/>
              <a:t>15.07.2026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450F7-D426-49ED-97EA-162A220EF0D4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8139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12269"/>
          </a:solidFill>
          <a:latin typeface="Roboto Black" panose="02000000000000000000" pitchFamily="2" charset="0"/>
          <a:ea typeface="Roboto Black" panose="02000000000000000000" pitchFamily="2" charset="0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3"/>
        </a:buClr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Roboto Thin" panose="02000000000000000000" pitchFamily="2" charset="0"/>
          <a:ea typeface="Roboto Thin" panose="02000000000000000000" pitchFamily="2" charset="0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3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Roboto Thin" panose="02000000000000000000" pitchFamily="2" charset="0"/>
          <a:ea typeface="Roboto Thin" panose="02000000000000000000" pitchFamily="2" charset="0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3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Roboto Thin" panose="02000000000000000000" pitchFamily="2" charset="0"/>
          <a:ea typeface="Roboto Thin" panose="02000000000000000000" pitchFamily="2" charset="0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3"/>
        </a:buClr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Roboto Thin" panose="02000000000000000000" pitchFamily="2" charset="0"/>
          <a:ea typeface="Roboto Thin" panose="02000000000000000000" pitchFamily="2" charset="0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3"/>
        </a:buClr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Roboto Thin" panose="02000000000000000000" pitchFamily="2" charset="0"/>
          <a:ea typeface="Roboto Thin" panose="02000000000000000000" pitchFamily="2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vid.gov.lv/lv/iesniegumi-un-pilnvaras#iesniegums-par-vid-informacijas-sistemas-lietotaju-iem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F7A32-4602-4A20-AD03-01A3A65016A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361440" y="1960880"/>
            <a:ext cx="3586480" cy="2214880"/>
          </a:xfrm>
        </p:spPr>
        <p:txBody>
          <a:bodyPr>
            <a:normAutofit fontScale="90000"/>
          </a:bodyPr>
          <a:lstStyle/>
          <a:p>
            <a:r>
              <a:rPr lang="en-US" dirty="0"/>
              <a:t>Customs clearance of low-value commercial postal consignments</a:t>
            </a:r>
            <a:endParaRPr lang="lv-LV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20905B-67E1-489A-A3A9-AA829578017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002030" y="5050156"/>
            <a:ext cx="4305300" cy="309562"/>
          </a:xfrm>
        </p:spPr>
        <p:txBody>
          <a:bodyPr>
            <a:normAutofit lnSpcReduction="10000"/>
          </a:bodyPr>
          <a:lstStyle/>
          <a:p>
            <a:pPr algn="r"/>
            <a:r>
              <a:rPr lang="lv-LV" sz="1600" dirty="0" err="1">
                <a:solidFill>
                  <a:srgbClr val="353535"/>
                </a:solidFill>
              </a:rPr>
              <a:t>The</a:t>
            </a:r>
            <a:r>
              <a:rPr lang="lv-LV" sz="1600" dirty="0">
                <a:solidFill>
                  <a:srgbClr val="353535"/>
                </a:solidFill>
              </a:rPr>
              <a:t> Customs National Board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56EF71C-C7CC-4EDF-8095-3AE685720D52}"/>
              </a:ext>
            </a:extLst>
          </p:cNvPr>
          <p:cNvSpPr txBox="1">
            <a:spLocks/>
          </p:cNvSpPr>
          <p:nvPr/>
        </p:nvSpPr>
        <p:spPr>
          <a:xfrm>
            <a:off x="1361440" y="5359718"/>
            <a:ext cx="3586480" cy="3095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600" dirty="0">
                <a:solidFill>
                  <a:srgbClr val="4990F9"/>
                </a:solidFill>
              </a:rPr>
              <a:t>01.07.2026.</a:t>
            </a:r>
          </a:p>
        </p:txBody>
      </p:sp>
    </p:spTree>
    <p:extLst>
      <p:ext uri="{BB962C8B-B14F-4D97-AF65-F5344CB8AC3E}">
        <p14:creationId xmlns:p14="http://schemas.microsoft.com/office/powerpoint/2010/main" val="2265481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B921A47-1303-59FE-D55E-B1E5F913B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34" y="1690688"/>
            <a:ext cx="11608526" cy="49988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365125"/>
            <a:ext cx="10070066" cy="1325563"/>
          </a:xfrm>
        </p:spPr>
        <p:txBody>
          <a:bodyPr/>
          <a:lstStyle/>
          <a:p>
            <a:r>
              <a:rPr lang="lv-LV" dirty="0" err="1">
                <a:solidFill>
                  <a:srgbClr val="003366"/>
                </a:solidFill>
              </a:rPr>
              <a:t>Goods</a:t>
            </a:r>
            <a:endParaRPr lang="lv-LV" dirty="0">
              <a:solidFill>
                <a:srgbClr val="003366"/>
              </a:solidFill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3351636" y="4574990"/>
            <a:ext cx="459405" cy="447715"/>
          </a:xfrm>
          <a:prstGeom prst="flowChartConnector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BE8658AB-28A5-E238-051F-87F7C56CBB64}"/>
              </a:ext>
            </a:extLst>
          </p:cNvPr>
          <p:cNvSpPr/>
          <p:nvPr/>
        </p:nvSpPr>
        <p:spPr>
          <a:xfrm>
            <a:off x="7112106" y="4574989"/>
            <a:ext cx="459405" cy="447715"/>
          </a:xfrm>
          <a:prstGeom prst="flowChartConnector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A77D7B38-B9FE-DBB4-45FD-45B66CB75753}"/>
              </a:ext>
            </a:extLst>
          </p:cNvPr>
          <p:cNvSpPr/>
          <p:nvPr/>
        </p:nvSpPr>
        <p:spPr>
          <a:xfrm>
            <a:off x="8984033" y="4574989"/>
            <a:ext cx="459405" cy="447715"/>
          </a:xfrm>
          <a:prstGeom prst="flowChartConnector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CFF22A-0353-2AFF-D4A8-858BD1A277BE}"/>
              </a:ext>
            </a:extLst>
          </p:cNvPr>
          <p:cNvSpPr/>
          <p:nvPr/>
        </p:nvSpPr>
        <p:spPr>
          <a:xfrm>
            <a:off x="-1" y="564536"/>
            <a:ext cx="1790701" cy="838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lv-LV" sz="2800" b="1" dirty="0">
                <a:solidFill>
                  <a:schemeClr val="bg1"/>
                </a:solidFill>
              </a:rPr>
              <a:t>Step 3:</a:t>
            </a:r>
            <a:endParaRPr lang="lv-LV" sz="2800" b="1" dirty="0"/>
          </a:p>
        </p:txBody>
      </p:sp>
    </p:spTree>
    <p:extLst>
      <p:ext uri="{BB962C8B-B14F-4D97-AF65-F5344CB8AC3E}">
        <p14:creationId xmlns:p14="http://schemas.microsoft.com/office/powerpoint/2010/main" val="2399523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365125"/>
            <a:ext cx="10077450" cy="1325563"/>
          </a:xfrm>
        </p:spPr>
        <p:txBody>
          <a:bodyPr/>
          <a:lstStyle/>
          <a:p>
            <a:r>
              <a:rPr lang="lv-LV" dirty="0" err="1"/>
              <a:t>Goods</a:t>
            </a:r>
            <a:r>
              <a:rPr lang="lv-LV" dirty="0"/>
              <a:t> – </a:t>
            </a:r>
            <a:r>
              <a:rPr lang="lv-LV" dirty="0" err="1"/>
              <a:t>Goods</a:t>
            </a:r>
            <a:r>
              <a:rPr lang="lv-LV" dirty="0"/>
              <a:t> </a:t>
            </a:r>
            <a:r>
              <a:rPr lang="lv-LV" dirty="0" err="1"/>
              <a:t>classifier</a:t>
            </a:r>
            <a:endParaRPr lang="lv-LV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BC78A1-F2FF-D6C2-D67D-6B8EDA8FC141}"/>
              </a:ext>
            </a:extLst>
          </p:cNvPr>
          <p:cNvSpPr/>
          <p:nvPr/>
        </p:nvSpPr>
        <p:spPr>
          <a:xfrm>
            <a:off x="-1" y="564536"/>
            <a:ext cx="1790701" cy="838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lv-LV" sz="2800" b="1" dirty="0">
                <a:solidFill>
                  <a:schemeClr val="bg1"/>
                </a:solidFill>
              </a:rPr>
              <a:t>3. solis:</a:t>
            </a:r>
            <a:endParaRPr lang="lv-LV" sz="2800" b="1" dirty="0"/>
          </a:p>
        </p:txBody>
      </p:sp>
      <p:pic>
        <p:nvPicPr>
          <p:cNvPr id="13" name="Picture 1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BED5318-A809-8739-052E-D7D9E7530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80" y="1768019"/>
            <a:ext cx="11264026" cy="47792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loud Callout 11">
            <a:extLst>
              <a:ext uri="{FF2B5EF4-FFF2-40B4-BE49-F238E27FC236}">
                <a16:creationId xmlns:a16="http://schemas.microsoft.com/office/drawing/2014/main" id="{76EB55B3-F06E-BF93-1341-F4BDFD972B0C}"/>
              </a:ext>
            </a:extLst>
          </p:cNvPr>
          <p:cNvSpPr/>
          <p:nvPr/>
        </p:nvSpPr>
        <p:spPr>
          <a:xfrm>
            <a:off x="6096000" y="1768019"/>
            <a:ext cx="5182464" cy="1854747"/>
          </a:xfrm>
          <a:prstGeom prst="wedgeRoundRectCallout">
            <a:avLst>
              <a:gd name="adj1" fmla="val -54360"/>
              <a:gd name="adj2" fmla="val -23768"/>
              <a:gd name="adj3" fmla="val 16667"/>
            </a:avLst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/>
              <a:t>The item must be selected from the classifier, where goods are grouped into categories.</a:t>
            </a:r>
          </a:p>
          <a:p>
            <a:r>
              <a:rPr lang="en-US" sz="1600" dirty="0"/>
              <a:t>If the item is not listed in the classifier, it is subject to a restriction or prohibition and cannot be declared using the simplified declaration procedure.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7CA24424-7214-E836-E930-E704D42CF456}"/>
              </a:ext>
            </a:extLst>
          </p:cNvPr>
          <p:cNvSpPr/>
          <p:nvPr/>
        </p:nvSpPr>
        <p:spPr>
          <a:xfrm>
            <a:off x="7855131" y="4789714"/>
            <a:ext cx="3535680" cy="1149532"/>
          </a:xfrm>
          <a:prstGeom prst="wedgeRoundRectCallout">
            <a:avLst>
              <a:gd name="adj1" fmla="val 37049"/>
              <a:gd name="adj2" fmla="val 62501"/>
              <a:gd name="adj3" fmla="val 1666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If the item is not listed in the classifier, you will be redirected to complete a standard customs declaration. Before selecting “Continue”, please make sure once again that the item is indeed not listed in the classifier.</a:t>
            </a:r>
          </a:p>
          <a:p>
            <a:pPr algn="ctr"/>
            <a:endParaRPr lang="lv-LV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309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E8261-5206-6DB0-BFD0-A1D0C23E4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4A9B227-B852-B40C-CBE9-146618F32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1" y="365125"/>
            <a:ext cx="10061868" cy="1325563"/>
          </a:xfrm>
        </p:spPr>
        <p:txBody>
          <a:bodyPr/>
          <a:lstStyle/>
          <a:p>
            <a:r>
              <a:rPr lang="lv-LV" dirty="0" err="1">
                <a:solidFill>
                  <a:srgbClr val="003366"/>
                </a:solidFill>
              </a:rPr>
              <a:t>Goods</a:t>
            </a:r>
            <a:r>
              <a:rPr lang="lv-LV" dirty="0">
                <a:solidFill>
                  <a:srgbClr val="003366"/>
                </a:solidFill>
              </a:rPr>
              <a:t> - </a:t>
            </a:r>
            <a:r>
              <a:rPr lang="lv-LV" dirty="0" err="1">
                <a:solidFill>
                  <a:srgbClr val="003366"/>
                </a:solidFill>
              </a:rPr>
              <a:t>Price</a:t>
            </a:r>
            <a:endParaRPr lang="lv-LV" dirty="0">
              <a:solidFill>
                <a:srgbClr val="003366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13BEC9-7157-E988-1A16-AD2CFE8C9611}"/>
              </a:ext>
            </a:extLst>
          </p:cNvPr>
          <p:cNvSpPr/>
          <p:nvPr/>
        </p:nvSpPr>
        <p:spPr>
          <a:xfrm>
            <a:off x="-1" y="564536"/>
            <a:ext cx="1790701" cy="838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lv-LV" sz="2800" b="1" dirty="0">
                <a:solidFill>
                  <a:schemeClr val="bg1"/>
                </a:solidFill>
              </a:rPr>
              <a:t>Step 3:</a:t>
            </a:r>
            <a:endParaRPr lang="lv-LV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2C6E4A-4FA4-3C51-A0C5-F9986C485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49" y="1890099"/>
            <a:ext cx="9971314" cy="39418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Cloud Callout 11">
            <a:extLst>
              <a:ext uri="{FF2B5EF4-FFF2-40B4-BE49-F238E27FC236}">
                <a16:creationId xmlns:a16="http://schemas.microsoft.com/office/drawing/2014/main" id="{EC997124-D33A-5C2D-87C9-E0B2630975E6}"/>
              </a:ext>
            </a:extLst>
          </p:cNvPr>
          <p:cNvSpPr/>
          <p:nvPr/>
        </p:nvSpPr>
        <p:spPr>
          <a:xfrm>
            <a:off x="7053943" y="4397829"/>
            <a:ext cx="3204958" cy="827970"/>
          </a:xfrm>
          <a:prstGeom prst="wedgeRoundRectCallout">
            <a:avLst>
              <a:gd name="adj1" fmla="val -23624"/>
              <a:gd name="adj2" fmla="val -64330"/>
              <a:gd name="adj3" fmla="val 16667"/>
            </a:avLst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The purchase price and currency for the specific item, as stated on the invoice, must be indicated.</a:t>
            </a:r>
            <a:endParaRPr lang="lv-LV" sz="12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431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E2156CF-91EC-C338-60E3-74E329CE77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22" y="1690688"/>
            <a:ext cx="10588010" cy="44923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365125"/>
            <a:ext cx="10057772" cy="1325563"/>
          </a:xfrm>
        </p:spPr>
        <p:txBody>
          <a:bodyPr/>
          <a:lstStyle/>
          <a:p>
            <a:r>
              <a:rPr lang="lv-LV" dirty="0" err="1"/>
              <a:t>Goods</a:t>
            </a:r>
            <a:r>
              <a:rPr lang="lv-LV" dirty="0"/>
              <a:t> – </a:t>
            </a:r>
            <a:r>
              <a:rPr lang="lv-LV" dirty="0" err="1"/>
              <a:t>Delivery</a:t>
            </a:r>
            <a:r>
              <a:rPr lang="lv-LV" dirty="0"/>
              <a:t> </a:t>
            </a:r>
            <a:r>
              <a:rPr lang="lv-LV" dirty="0" err="1"/>
              <a:t>costs</a:t>
            </a:r>
            <a:endParaRPr lang="lv-LV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ADB317-979E-A83F-00B7-10383524937A}"/>
              </a:ext>
            </a:extLst>
          </p:cNvPr>
          <p:cNvSpPr/>
          <p:nvPr/>
        </p:nvSpPr>
        <p:spPr>
          <a:xfrm>
            <a:off x="-1" y="564536"/>
            <a:ext cx="1790701" cy="838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lv-LV" sz="2800" b="1" dirty="0">
                <a:solidFill>
                  <a:schemeClr val="bg1"/>
                </a:solidFill>
              </a:rPr>
              <a:t>Step 3:</a:t>
            </a:r>
            <a:endParaRPr lang="lv-LV" sz="2800" b="1" dirty="0"/>
          </a:p>
        </p:txBody>
      </p:sp>
      <p:sp>
        <p:nvSpPr>
          <p:cNvPr id="6" name="Cloud Callout 11">
            <a:extLst>
              <a:ext uri="{FF2B5EF4-FFF2-40B4-BE49-F238E27FC236}">
                <a16:creationId xmlns:a16="http://schemas.microsoft.com/office/drawing/2014/main" id="{5BCF4BCE-6D66-E4AE-A44F-993D5AFBC211}"/>
              </a:ext>
            </a:extLst>
          </p:cNvPr>
          <p:cNvSpPr/>
          <p:nvPr/>
        </p:nvSpPr>
        <p:spPr>
          <a:xfrm>
            <a:off x="8320495" y="3818158"/>
            <a:ext cx="2508637" cy="1460168"/>
          </a:xfrm>
          <a:prstGeom prst="wedgeRoundRectCallout">
            <a:avLst>
              <a:gd name="adj1" fmla="val -62887"/>
              <a:gd name="adj2" fmla="val 50035"/>
              <a:gd name="adj3" fmla="val 16667"/>
            </a:avLst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/>
              <a:t>The shipping costs must be indicated if they are not included in the price of the goods.</a:t>
            </a:r>
            <a:endParaRPr lang="lv-LV" sz="16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053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564535"/>
            <a:ext cx="10083800" cy="83820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lv-LV" dirty="0" err="1"/>
              <a:t>Additional</a:t>
            </a:r>
            <a:r>
              <a:rPr lang="lv-LV" dirty="0"/>
              <a:t> </a:t>
            </a:r>
            <a:r>
              <a:rPr lang="lv-LV" dirty="0" err="1"/>
              <a:t>information</a:t>
            </a:r>
            <a:endParaRPr lang="lv-LV" i="1" dirty="0">
              <a:solidFill>
                <a:srgbClr val="00B0F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53D2AA-2ABD-D75D-D5AF-81157E7FDC69}"/>
              </a:ext>
            </a:extLst>
          </p:cNvPr>
          <p:cNvSpPr/>
          <p:nvPr/>
        </p:nvSpPr>
        <p:spPr>
          <a:xfrm>
            <a:off x="-1" y="564536"/>
            <a:ext cx="1790701" cy="838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lv-LV" sz="2800" b="1" dirty="0">
                <a:solidFill>
                  <a:schemeClr val="bg1"/>
                </a:solidFill>
              </a:rPr>
              <a:t>Step 4:</a:t>
            </a:r>
            <a:endParaRPr lang="lv-LV" sz="2800" b="1" dirty="0"/>
          </a:p>
        </p:txBody>
      </p:sp>
      <p:pic>
        <p:nvPicPr>
          <p:cNvPr id="13" name="Picture 1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582191D-8125-7703-31CD-0BB91D91A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43" y="1591982"/>
            <a:ext cx="9568968" cy="47014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loud Callout 11">
            <a:extLst>
              <a:ext uri="{FF2B5EF4-FFF2-40B4-BE49-F238E27FC236}">
                <a16:creationId xmlns:a16="http://schemas.microsoft.com/office/drawing/2014/main" id="{5E9E22EF-E8B9-8D95-BD57-9A5412B84D79}"/>
              </a:ext>
            </a:extLst>
          </p:cNvPr>
          <p:cNvSpPr/>
          <p:nvPr/>
        </p:nvSpPr>
        <p:spPr>
          <a:xfrm>
            <a:off x="6581672" y="2468880"/>
            <a:ext cx="4421971" cy="1789611"/>
          </a:xfrm>
          <a:prstGeom prst="wedgeRoundRectCallout">
            <a:avLst>
              <a:gd name="adj1" fmla="val -63401"/>
              <a:gd name="adj2" fmla="val -19363"/>
              <a:gd name="adj3" fmla="val 16667"/>
            </a:avLst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/>
              <a:t>It is recommended to provide your contact details so that a customs officer can contact you if necessary.</a:t>
            </a:r>
            <a:endParaRPr lang="lv-LV" sz="1600" dirty="0"/>
          </a:p>
          <a:p>
            <a:endParaRPr lang="en-US" sz="1600" dirty="0"/>
          </a:p>
          <a:p>
            <a:r>
              <a:rPr lang="en-US" sz="1600" dirty="0"/>
              <a:t>Attachments should only be submitted upon request by a customs officer.</a:t>
            </a:r>
          </a:p>
        </p:txBody>
      </p:sp>
    </p:spTree>
    <p:extLst>
      <p:ext uri="{BB962C8B-B14F-4D97-AF65-F5344CB8AC3E}">
        <p14:creationId xmlns:p14="http://schemas.microsoft.com/office/powerpoint/2010/main" val="3302079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350AB-7F4F-ABB1-3862-28788BED2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9BD1CAC-D862-49B1-B2ED-5B6A6536E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1905751"/>
            <a:ext cx="11469189" cy="397636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355E33E-076A-6035-7F91-8105CE612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564536"/>
            <a:ext cx="10046804" cy="838200"/>
          </a:xfrm>
        </p:spPr>
        <p:txBody>
          <a:bodyPr/>
          <a:lstStyle/>
          <a:p>
            <a:r>
              <a:rPr lang="en-US" dirty="0"/>
              <a:t>Taxes and </a:t>
            </a:r>
            <a:r>
              <a:rPr lang="lv-LV" dirty="0"/>
              <a:t>s</a:t>
            </a:r>
            <a:r>
              <a:rPr lang="en-US" dirty="0" err="1"/>
              <a:t>ubmission</a:t>
            </a:r>
            <a:r>
              <a:rPr lang="en-US" dirty="0"/>
              <a:t> of the </a:t>
            </a:r>
            <a:r>
              <a:rPr lang="lv-LV" dirty="0"/>
              <a:t>d</a:t>
            </a:r>
            <a:r>
              <a:rPr lang="en-US" dirty="0" err="1"/>
              <a:t>eclaration</a:t>
            </a:r>
            <a:endParaRPr lang="lv-LV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431535-2B0E-E6B4-2643-DB6291EA1CDA}"/>
              </a:ext>
            </a:extLst>
          </p:cNvPr>
          <p:cNvSpPr/>
          <p:nvPr/>
        </p:nvSpPr>
        <p:spPr>
          <a:xfrm>
            <a:off x="-1" y="564536"/>
            <a:ext cx="1790701" cy="838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lv-LV" sz="2800" b="1" dirty="0">
                <a:solidFill>
                  <a:schemeClr val="bg1"/>
                </a:solidFill>
              </a:rPr>
              <a:t>Step 5:</a:t>
            </a:r>
            <a:endParaRPr lang="lv-LV" sz="2800" b="1" dirty="0"/>
          </a:p>
        </p:txBody>
      </p:sp>
      <p:sp>
        <p:nvSpPr>
          <p:cNvPr id="9" name="Cloud Callout 11">
            <a:extLst>
              <a:ext uri="{FF2B5EF4-FFF2-40B4-BE49-F238E27FC236}">
                <a16:creationId xmlns:a16="http://schemas.microsoft.com/office/drawing/2014/main" id="{A5A27370-9911-9649-8FDA-9FED5DFFC24B}"/>
              </a:ext>
            </a:extLst>
          </p:cNvPr>
          <p:cNvSpPr/>
          <p:nvPr/>
        </p:nvSpPr>
        <p:spPr>
          <a:xfrm>
            <a:off x="274135" y="5489864"/>
            <a:ext cx="3627305" cy="784500"/>
          </a:xfrm>
          <a:prstGeom prst="wedgeRoundRectCallout">
            <a:avLst>
              <a:gd name="adj1" fmla="val -34470"/>
              <a:gd name="adj2" fmla="val -96083"/>
              <a:gd name="adj3" fmla="val 16667"/>
            </a:avLst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/>
              <a:t>The tax calculation is displayed according to the declared items</a:t>
            </a:r>
            <a:r>
              <a:rPr lang="en-US" dirty="0"/>
              <a:t>.</a:t>
            </a:r>
            <a:endParaRPr lang="lv-LV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386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AF15A-26BF-8FA0-6DAC-4BB41E30F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5994E93-2E7F-2EEC-89B3-33FAEFB55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564536"/>
            <a:ext cx="10046804" cy="838200"/>
          </a:xfrm>
        </p:spPr>
        <p:txBody>
          <a:bodyPr/>
          <a:lstStyle/>
          <a:p>
            <a:r>
              <a:rPr lang="lv-LV" dirty="0" err="1"/>
              <a:t>Taxes</a:t>
            </a:r>
            <a:r>
              <a:rPr lang="lv-LV" dirty="0"/>
              <a:t> </a:t>
            </a:r>
            <a:r>
              <a:rPr lang="lv-LV" dirty="0" err="1"/>
              <a:t>and</a:t>
            </a:r>
            <a:r>
              <a:rPr lang="lv-LV" dirty="0"/>
              <a:t> </a:t>
            </a:r>
            <a:r>
              <a:rPr lang="lv-LV" dirty="0" err="1"/>
              <a:t>submission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declaration</a:t>
            </a:r>
            <a:endParaRPr lang="lv-LV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4EFFE4-3B97-E306-EE41-80CC465E90E3}"/>
              </a:ext>
            </a:extLst>
          </p:cNvPr>
          <p:cNvSpPr/>
          <p:nvPr/>
        </p:nvSpPr>
        <p:spPr>
          <a:xfrm>
            <a:off x="-1" y="564536"/>
            <a:ext cx="1790701" cy="838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lv-LV" sz="2800" b="1" dirty="0">
                <a:solidFill>
                  <a:schemeClr val="bg1"/>
                </a:solidFill>
              </a:rPr>
              <a:t>Step 5:</a:t>
            </a:r>
            <a:endParaRPr lang="lv-LV" sz="2800" b="1" dirty="0"/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B14B04D-9A09-6582-2834-7BAC3927D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" b="2963"/>
          <a:stretch/>
        </p:blipFill>
        <p:spPr>
          <a:xfrm>
            <a:off x="365760" y="1868093"/>
            <a:ext cx="11381606" cy="39927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0639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9EA11-E727-F550-BEF1-ADC000C11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13E78F5-449D-CE67-DC46-FBFD68E32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564536"/>
            <a:ext cx="10046804" cy="838200"/>
          </a:xfrm>
        </p:spPr>
        <p:txBody>
          <a:bodyPr/>
          <a:lstStyle/>
          <a:p>
            <a:r>
              <a:rPr lang="lv-LV" dirty="0"/>
              <a:t>Deklarācijas apstrāde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C25154-0848-A10F-1BAE-C65463835F30}"/>
              </a:ext>
            </a:extLst>
          </p:cNvPr>
          <p:cNvSpPr/>
          <p:nvPr/>
        </p:nvSpPr>
        <p:spPr>
          <a:xfrm>
            <a:off x="-1" y="564536"/>
            <a:ext cx="1790701" cy="838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lv-LV" sz="2800" b="1" dirty="0">
                <a:solidFill>
                  <a:schemeClr val="bg1"/>
                </a:solidFill>
              </a:rPr>
              <a:t>6. solis:</a:t>
            </a:r>
            <a:endParaRPr lang="lv-LV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1752F0-FA95-28A5-E53B-A7B08CE4388C}"/>
              </a:ext>
            </a:extLst>
          </p:cNvPr>
          <p:cNvSpPr txBox="1"/>
          <p:nvPr/>
        </p:nvSpPr>
        <p:spPr>
          <a:xfrm>
            <a:off x="152429" y="5833947"/>
            <a:ext cx="11403846" cy="66941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5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After a certain period of time, the declaration status changes from “</a:t>
            </a:r>
            <a:r>
              <a:rPr lang="en-US" sz="1250" b="1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Accepted</a:t>
            </a:r>
            <a:r>
              <a:rPr lang="en-US" sz="125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”</a:t>
            </a:r>
            <a:r>
              <a:rPr lang="lv-LV" sz="125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lv-LV" sz="1250" i="1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Pieņemta</a:t>
            </a:r>
            <a:r>
              <a:rPr lang="lv-LV" sz="125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r>
              <a:rPr lang="en-US" sz="125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to “</a:t>
            </a:r>
            <a:r>
              <a:rPr lang="lv-LV" sz="1250" b="1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en-US" sz="1250" b="1" dirty="0" err="1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ayment</a:t>
            </a:r>
            <a:r>
              <a:rPr lang="lv-LV" sz="1250" b="1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1250" b="1" dirty="0" err="1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required</a:t>
            </a:r>
            <a:r>
              <a:rPr lang="en-US" sz="125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”.</a:t>
            </a:r>
            <a:r>
              <a:rPr lang="lv-LV" sz="125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5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If the declaration has the status “</a:t>
            </a:r>
            <a:r>
              <a:rPr lang="en-US" sz="1250" b="1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Under control</a:t>
            </a:r>
            <a:r>
              <a:rPr lang="en-US" sz="125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”, additional information or amendments may be requested. Once the control process has been completed, the status changes to “</a:t>
            </a:r>
            <a:r>
              <a:rPr lang="en-US" sz="1250" b="1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Payment required</a:t>
            </a:r>
            <a:r>
              <a:rPr lang="en-US" sz="125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”.</a:t>
            </a:r>
            <a:endParaRPr lang="lv-LV" sz="1250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5ADC48F-6671-97D3-BF68-D47ED22B6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7" y="1627169"/>
            <a:ext cx="10241280" cy="41266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14357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1C58BB1-788C-4B8D-6AE7-EA9F0F9EA2D3}"/>
              </a:ext>
            </a:extLst>
          </p:cNvPr>
          <p:cNvSpPr txBox="1">
            <a:spLocks/>
          </p:cNvSpPr>
          <p:nvPr/>
        </p:nvSpPr>
        <p:spPr>
          <a:xfrm>
            <a:off x="1790700" y="564536"/>
            <a:ext cx="10046804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lv-LV" dirty="0" err="1"/>
              <a:t>Payment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taxes</a:t>
            </a:r>
            <a:endParaRPr lang="lv-LV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7EECE3-0F40-1CA3-F4E2-C170486F01B5}"/>
              </a:ext>
            </a:extLst>
          </p:cNvPr>
          <p:cNvSpPr/>
          <p:nvPr/>
        </p:nvSpPr>
        <p:spPr>
          <a:xfrm>
            <a:off x="-1" y="564536"/>
            <a:ext cx="1790701" cy="838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lv-LV" sz="2800" b="1" dirty="0">
                <a:solidFill>
                  <a:schemeClr val="bg1"/>
                </a:solidFill>
              </a:rPr>
              <a:t>Step 7:</a:t>
            </a:r>
            <a:endParaRPr lang="lv-LV" sz="2800" b="1" dirty="0"/>
          </a:p>
        </p:txBody>
      </p:sp>
      <p:pic>
        <p:nvPicPr>
          <p:cNvPr id="1026" name="Picture 2" descr="Cursor Hand Icon SVG Vector &amp; PNG Free Download | UXWing">
            <a:extLst>
              <a:ext uri="{FF2B5EF4-FFF2-40B4-BE49-F238E27FC236}">
                <a16:creationId xmlns:a16="http://schemas.microsoft.com/office/drawing/2014/main" id="{5F19999C-158F-41C5-CBA5-D35488933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912" y="3624153"/>
            <a:ext cx="330396" cy="380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DC77157-FF65-7D3E-27D2-EE06E8EC0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1705410"/>
            <a:ext cx="11190514" cy="27993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Cloud Callout 11">
            <a:extLst>
              <a:ext uri="{FF2B5EF4-FFF2-40B4-BE49-F238E27FC236}">
                <a16:creationId xmlns:a16="http://schemas.microsoft.com/office/drawing/2014/main" id="{3AB4B6CF-1E29-644C-D76A-E1DF31E02F48}"/>
              </a:ext>
            </a:extLst>
          </p:cNvPr>
          <p:cNvSpPr/>
          <p:nvPr/>
        </p:nvSpPr>
        <p:spPr>
          <a:xfrm>
            <a:off x="2224656" y="4807423"/>
            <a:ext cx="8861355" cy="1323411"/>
          </a:xfrm>
          <a:prstGeom prst="wedgeRoundRectCallout">
            <a:avLst>
              <a:gd name="adj1" fmla="val -19843"/>
              <a:gd name="adj2" fmla="val -68684"/>
              <a:gd name="adj3" fmla="val 16667"/>
            </a:avLst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003366"/>
                </a:solidFill>
              </a:rPr>
              <a:t>Once the submitted customs declaration has been processed, its status changes to “</a:t>
            </a:r>
            <a:r>
              <a:rPr lang="lv-LV" sz="1600" b="1" dirty="0">
                <a:solidFill>
                  <a:srgbClr val="003366"/>
                </a:solidFill>
              </a:rPr>
              <a:t>P</a:t>
            </a:r>
            <a:r>
              <a:rPr lang="en-US" sz="1600" b="1" dirty="0" err="1">
                <a:solidFill>
                  <a:srgbClr val="003366"/>
                </a:solidFill>
              </a:rPr>
              <a:t>ayment</a:t>
            </a:r>
            <a:r>
              <a:rPr lang="lv-LV" sz="1600" b="1" dirty="0">
                <a:solidFill>
                  <a:srgbClr val="003366"/>
                </a:solidFill>
              </a:rPr>
              <a:t> </a:t>
            </a:r>
            <a:r>
              <a:rPr lang="lv-LV" sz="1600" b="1" dirty="0" err="1">
                <a:solidFill>
                  <a:srgbClr val="003366"/>
                </a:solidFill>
              </a:rPr>
              <a:t>required</a:t>
            </a:r>
            <a:r>
              <a:rPr lang="en-US" sz="1600" dirty="0">
                <a:solidFill>
                  <a:srgbClr val="003366"/>
                </a:solidFill>
              </a:rPr>
              <a:t>”.</a:t>
            </a:r>
            <a:endParaRPr lang="lv-LV" sz="1600" dirty="0">
              <a:solidFill>
                <a:srgbClr val="003366"/>
              </a:solidFill>
            </a:endParaRPr>
          </a:p>
          <a:p>
            <a:r>
              <a:rPr lang="en-US" sz="1600" dirty="0">
                <a:solidFill>
                  <a:srgbClr val="003366"/>
                </a:solidFill>
              </a:rPr>
              <a:t>To pay the taxes, open the relevant declaration by clicking on the corresponding row, then select the “</a:t>
            </a:r>
            <a:r>
              <a:rPr lang="en-US" sz="1600" b="1" dirty="0">
                <a:solidFill>
                  <a:srgbClr val="003366"/>
                </a:solidFill>
              </a:rPr>
              <a:t>Pay</a:t>
            </a:r>
            <a:r>
              <a:rPr lang="en-US" sz="1600" dirty="0">
                <a:solidFill>
                  <a:srgbClr val="003366"/>
                </a:solidFill>
              </a:rPr>
              <a:t>” button.</a:t>
            </a:r>
            <a:endParaRPr lang="lv-LV" sz="16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770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164BE2-9BAC-5765-BE2F-BA7F224E6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95DF5C6-3FBE-63A3-EA29-8D5C47E43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0" y="1673845"/>
            <a:ext cx="11199223" cy="41391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0B8C822-1497-8B15-2D85-847CA3BAC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564536"/>
            <a:ext cx="10046804" cy="838200"/>
          </a:xfrm>
        </p:spPr>
        <p:txBody>
          <a:bodyPr/>
          <a:lstStyle/>
          <a:p>
            <a:r>
              <a:rPr lang="lv-LV" dirty="0" err="1"/>
              <a:t>Payment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taxes</a:t>
            </a:r>
            <a:endParaRPr lang="lv-LV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5121C5-E45C-2956-E550-BA8FFBE71AB8}"/>
              </a:ext>
            </a:extLst>
          </p:cNvPr>
          <p:cNvSpPr/>
          <p:nvPr/>
        </p:nvSpPr>
        <p:spPr>
          <a:xfrm>
            <a:off x="-1" y="564536"/>
            <a:ext cx="1790701" cy="838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lv-LV" sz="2800" b="1" dirty="0">
                <a:solidFill>
                  <a:schemeClr val="bg1"/>
                </a:solidFill>
              </a:rPr>
              <a:t>Step 7:</a:t>
            </a:r>
            <a:endParaRPr lang="lv-LV" sz="2800" b="1" dirty="0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2A7221D7-BF5D-2E19-43E6-641BAA69A68C}"/>
              </a:ext>
            </a:extLst>
          </p:cNvPr>
          <p:cNvSpPr/>
          <p:nvPr/>
        </p:nvSpPr>
        <p:spPr>
          <a:xfrm>
            <a:off x="1515291" y="2343262"/>
            <a:ext cx="1628503" cy="504441"/>
          </a:xfrm>
          <a:prstGeom prst="wedgeRoundRectCallout">
            <a:avLst>
              <a:gd name="adj1" fmla="val -56154"/>
              <a:gd name="adj2" fmla="val -44536"/>
              <a:gd name="adj3" fmla="val 1666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dirty="0">
                <a:solidFill>
                  <a:schemeClr val="tx1"/>
                </a:solidFill>
              </a:rPr>
              <a:t>Status: </a:t>
            </a:r>
            <a:r>
              <a:rPr lang="lv-LV" sz="1100" b="1" dirty="0" err="1">
                <a:solidFill>
                  <a:schemeClr val="tx1"/>
                </a:solidFill>
              </a:rPr>
              <a:t>Payment</a:t>
            </a:r>
            <a:r>
              <a:rPr lang="lv-LV" sz="1100" b="1" dirty="0">
                <a:solidFill>
                  <a:schemeClr val="tx1"/>
                </a:solidFill>
              </a:rPr>
              <a:t> </a:t>
            </a:r>
            <a:r>
              <a:rPr lang="lv-LV" sz="1100" b="1" dirty="0" err="1">
                <a:solidFill>
                  <a:schemeClr val="tx1"/>
                </a:solidFill>
              </a:rPr>
              <a:t>required</a:t>
            </a:r>
            <a:endParaRPr lang="lv-LV" sz="1100" b="1" dirty="0">
              <a:solidFill>
                <a:schemeClr val="tx1"/>
              </a:solidFill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0DC48A63-0E03-8672-52A3-8DDE9B677CA8}"/>
              </a:ext>
            </a:extLst>
          </p:cNvPr>
          <p:cNvSpPr/>
          <p:nvPr/>
        </p:nvSpPr>
        <p:spPr>
          <a:xfrm>
            <a:off x="3727269" y="4861937"/>
            <a:ext cx="3770811" cy="644435"/>
          </a:xfrm>
          <a:prstGeom prst="wedgeRoundRectCallout">
            <a:avLst>
              <a:gd name="adj1" fmla="val 57580"/>
              <a:gd name="adj2" fmla="val -22794"/>
              <a:gd name="adj3" fmla="val 1666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chemeClr val="tx1"/>
                </a:solidFill>
              </a:rPr>
              <a:t>Amount of taxes to be paid (VAT)</a:t>
            </a:r>
            <a:r>
              <a:rPr lang="lv-LV" sz="1000" dirty="0">
                <a:solidFill>
                  <a:schemeClr val="tx1"/>
                </a:solidFill>
              </a:rPr>
              <a:t>: 5.39 EUR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Amount of taxes to be paid (import duty)</a:t>
            </a:r>
            <a:r>
              <a:rPr lang="lv-LV" sz="1000" dirty="0">
                <a:solidFill>
                  <a:schemeClr val="tx1"/>
                </a:solidFill>
              </a:rPr>
              <a:t>: 6.00 EUR</a:t>
            </a:r>
            <a:endParaRPr lang="en-US" sz="1000" dirty="0">
              <a:solidFill>
                <a:schemeClr val="tx1"/>
              </a:solidFill>
            </a:endParaRPr>
          </a:p>
          <a:p>
            <a:pPr algn="ctr"/>
            <a:endParaRPr lang="lv-LV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309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B5D89-0D77-495E-9AA9-7AB9424E2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584200"/>
            <a:ext cx="11525250" cy="693451"/>
          </a:xfrm>
        </p:spPr>
        <p:txBody>
          <a:bodyPr>
            <a:normAutofit/>
          </a:bodyPr>
          <a:lstStyle/>
          <a:p>
            <a:r>
              <a:rPr lang="en-US" dirty="0"/>
              <a:t>Goods not eligible for simplified declaration</a:t>
            </a:r>
            <a:endParaRPr lang="lv-LV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14703-2335-4F55-99D1-2D093C964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4" y="1675794"/>
            <a:ext cx="11525249" cy="443813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12269"/>
                </a:solidFill>
              </a:rPr>
              <a:t>Simplified declaration is not available for:</a:t>
            </a:r>
            <a:endParaRPr lang="lv-LV" dirty="0">
              <a:solidFill>
                <a:srgbClr val="012269"/>
              </a:solidFill>
            </a:endParaRPr>
          </a:p>
          <a:p>
            <a:endParaRPr lang="lv-LV" dirty="0">
              <a:solidFill>
                <a:srgbClr val="012269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lv-LV" sz="2400" dirty="0" err="1">
                <a:solidFill>
                  <a:srgbClr val="012269"/>
                </a:solidFill>
              </a:rPr>
              <a:t>excise</a:t>
            </a:r>
            <a:r>
              <a:rPr lang="lv-LV" sz="2400" dirty="0">
                <a:solidFill>
                  <a:srgbClr val="012269"/>
                </a:solidFill>
              </a:rPr>
              <a:t> </a:t>
            </a:r>
            <a:r>
              <a:rPr lang="lv-LV" sz="2400" dirty="0" err="1">
                <a:solidFill>
                  <a:srgbClr val="012269"/>
                </a:solidFill>
              </a:rPr>
              <a:t>goods</a:t>
            </a:r>
            <a:r>
              <a:rPr lang="lv-LV" sz="2400" dirty="0">
                <a:solidFill>
                  <a:srgbClr val="012269"/>
                </a:solidFill>
              </a:rPr>
              <a:t>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12269"/>
                </a:solidFill>
              </a:rPr>
              <a:t>goods subject to prohibitions or restrictions</a:t>
            </a:r>
            <a:r>
              <a:rPr lang="lv-LV" sz="2400" dirty="0">
                <a:solidFill>
                  <a:srgbClr val="012269"/>
                </a:solidFill>
              </a:rPr>
              <a:t>. </a:t>
            </a:r>
          </a:p>
          <a:p>
            <a:pPr marL="457200" indent="-457200">
              <a:buFontTx/>
              <a:buChar char="-"/>
            </a:pPr>
            <a:endParaRPr lang="lv-LV" dirty="0"/>
          </a:p>
          <a:p>
            <a:pPr lvl="2"/>
            <a:r>
              <a:rPr lang="en-US" sz="2400" dirty="0">
                <a:solidFill>
                  <a:srgbClr val="FF0000"/>
                </a:solidFill>
              </a:rPr>
              <a:t>The purchase of tobacco products, electronic cigarettes and refill containers from online stores and their receipt in postal consignments is prohibited!</a:t>
            </a:r>
            <a:endParaRPr lang="lv-LV" sz="2400" dirty="0">
              <a:solidFill>
                <a:srgbClr val="FF0000"/>
              </a:solidFill>
            </a:endParaRPr>
          </a:p>
          <a:p>
            <a:endParaRPr lang="lv-LV" dirty="0"/>
          </a:p>
          <a:p>
            <a:r>
              <a:rPr lang="en-US" dirty="0">
                <a:solidFill>
                  <a:srgbClr val="012269"/>
                </a:solidFill>
              </a:rPr>
              <a:t>Where simplified declaration is not permitted, a standard import customs declaration must be lodged, requiring more extensive customs expertise</a:t>
            </a:r>
            <a:r>
              <a:rPr lang="lv-LV" dirty="0">
                <a:solidFill>
                  <a:srgbClr val="012269"/>
                </a:solidFill>
              </a:rPr>
              <a:t>.</a:t>
            </a:r>
            <a:endParaRPr lang="lv-LV" dirty="0">
              <a:solidFill>
                <a:srgbClr val="01226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BB6B6D-E855-4B3A-9287-18BD477AA94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3475578"/>
            <a:ext cx="693450" cy="69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63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2ACD7E-44B9-4683-871C-2B4E95A7C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560" y="1825625"/>
            <a:ext cx="4351338" cy="4351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F11AB7-F969-43BB-9319-FD19D016A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564536"/>
            <a:ext cx="8137071" cy="838200"/>
          </a:xfrm>
        </p:spPr>
        <p:txBody>
          <a:bodyPr>
            <a:noAutofit/>
          </a:bodyPr>
          <a:lstStyle/>
          <a:p>
            <a:r>
              <a:rPr lang="en-US" dirty="0"/>
              <a:t>Why pay directly from the declaration in EDS? </a:t>
            </a:r>
            <a:endParaRPr lang="lv-LV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328F90-11CA-4232-AFDD-8CF0F37329E2}"/>
              </a:ext>
            </a:extLst>
          </p:cNvPr>
          <p:cNvSpPr/>
          <p:nvPr/>
        </p:nvSpPr>
        <p:spPr>
          <a:xfrm>
            <a:off x="7327900" y="1690688"/>
            <a:ext cx="3213100" cy="4938712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821BE-B24E-4B50-9C3B-51C80E9B3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1" y="2004919"/>
            <a:ext cx="11523307" cy="185886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003366"/>
                </a:solidFill>
              </a:rPr>
              <a:t>If the payment is not made through EDS </a:t>
            </a:r>
            <a:r>
              <a:rPr lang="en-US" sz="2800" dirty="0">
                <a:solidFill>
                  <a:srgbClr val="003366"/>
                </a:solidFill>
              </a:rPr>
              <a:t>but instead via internet banking, you will need to wait until the bank transfers the funds to the State Treasury budget account, which may take several days.</a:t>
            </a:r>
            <a:endParaRPr lang="lv-LV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4E832D-8634-A932-37D5-75DB166E38E1}"/>
              </a:ext>
            </a:extLst>
          </p:cNvPr>
          <p:cNvSpPr/>
          <p:nvPr/>
        </p:nvSpPr>
        <p:spPr>
          <a:xfrm>
            <a:off x="-1" y="564536"/>
            <a:ext cx="1790701" cy="838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lv-LV" sz="2800" b="1" dirty="0">
                <a:solidFill>
                  <a:schemeClr val="bg1"/>
                </a:solidFill>
              </a:rPr>
              <a:t>Step 7:</a:t>
            </a:r>
            <a:endParaRPr lang="lv-LV" sz="2800" b="1" dirty="0"/>
          </a:p>
        </p:txBody>
      </p:sp>
    </p:spTree>
    <p:extLst>
      <p:ext uri="{BB962C8B-B14F-4D97-AF65-F5344CB8AC3E}">
        <p14:creationId xmlns:p14="http://schemas.microsoft.com/office/powerpoint/2010/main" val="1676448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3CEEDE9-B345-35F4-8866-E91AF9C88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" b="24655"/>
          <a:stretch/>
        </p:blipFill>
        <p:spPr>
          <a:xfrm>
            <a:off x="182047" y="2429691"/>
            <a:ext cx="10843004" cy="33363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564536"/>
            <a:ext cx="10068508" cy="838200"/>
          </a:xfrm>
        </p:spPr>
        <p:txBody>
          <a:bodyPr/>
          <a:lstStyle/>
          <a:p>
            <a:r>
              <a:rPr lang="lv-LV" dirty="0" err="1"/>
              <a:t>Receiving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consignement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010" y="1652116"/>
            <a:ext cx="10068508" cy="665776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rgbClr val="003366"/>
                </a:solidFill>
              </a:rPr>
              <a:t>After making the payment, you must wait until the status of the declaration </a:t>
            </a:r>
            <a:r>
              <a:rPr lang="lv-LV" sz="1800" dirty="0" err="1">
                <a:solidFill>
                  <a:srgbClr val="003366"/>
                </a:solidFill>
              </a:rPr>
              <a:t>is</a:t>
            </a:r>
            <a:r>
              <a:rPr lang="en-US" sz="1800" dirty="0">
                <a:solidFill>
                  <a:srgbClr val="003366"/>
                </a:solidFill>
              </a:rPr>
              <a:t> “</a:t>
            </a:r>
            <a:r>
              <a:rPr lang="en-US" sz="1800" b="1" dirty="0">
                <a:solidFill>
                  <a:srgbClr val="003366"/>
                </a:solidFill>
              </a:rPr>
              <a:t>Goods released</a:t>
            </a:r>
            <a:r>
              <a:rPr lang="en-US" sz="1800" dirty="0">
                <a:solidFill>
                  <a:srgbClr val="003366"/>
                </a:solidFill>
              </a:rPr>
              <a:t>”</a:t>
            </a:r>
            <a:r>
              <a:rPr lang="lv-LV" sz="1800" dirty="0">
                <a:solidFill>
                  <a:srgbClr val="003366"/>
                </a:solidFill>
              </a:rPr>
              <a:t>(</a:t>
            </a:r>
            <a:r>
              <a:rPr lang="lv-LV" sz="1800" i="1" dirty="0">
                <a:solidFill>
                  <a:srgbClr val="003366"/>
                </a:solidFill>
              </a:rPr>
              <a:t>Preces izlaistas</a:t>
            </a:r>
            <a:r>
              <a:rPr lang="lv-LV" sz="1800" dirty="0">
                <a:solidFill>
                  <a:srgbClr val="003366"/>
                </a:solidFill>
              </a:rPr>
              <a:t>)</a:t>
            </a:r>
            <a:r>
              <a:rPr lang="en-US" sz="1800" dirty="0">
                <a:solidFill>
                  <a:srgbClr val="003366"/>
                </a:solidFill>
              </a:rPr>
              <a:t>.</a:t>
            </a:r>
            <a:endParaRPr lang="lv-LV" sz="1800" dirty="0">
              <a:solidFill>
                <a:srgbClr val="003366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DA9737-C615-B4F5-825D-15DC4C13DC59}"/>
              </a:ext>
            </a:extLst>
          </p:cNvPr>
          <p:cNvSpPr/>
          <p:nvPr/>
        </p:nvSpPr>
        <p:spPr>
          <a:xfrm>
            <a:off x="-1" y="564536"/>
            <a:ext cx="1790701" cy="838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lv-LV" sz="2800" b="1" dirty="0">
                <a:solidFill>
                  <a:schemeClr val="bg1"/>
                </a:solidFill>
              </a:rPr>
              <a:t>Step 8:</a:t>
            </a:r>
            <a:endParaRPr lang="lv-LV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D54A99-0673-603A-80A2-9FCD120B8462}"/>
              </a:ext>
            </a:extLst>
          </p:cNvPr>
          <p:cNvSpPr txBox="1"/>
          <p:nvPr/>
        </p:nvSpPr>
        <p:spPr>
          <a:xfrm>
            <a:off x="263341" y="5923060"/>
            <a:ext cx="1076171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/>
              <a:t>Afterwards, you will receive information from </a:t>
            </a:r>
            <a:r>
              <a:rPr lang="lv-LV" dirty="0"/>
              <a:t>JSC </a:t>
            </a:r>
            <a:r>
              <a:rPr lang="en-US" dirty="0"/>
              <a:t>“</a:t>
            </a:r>
            <a:r>
              <a:rPr lang="en-US" i="1" dirty="0" err="1"/>
              <a:t>Latvijas</a:t>
            </a:r>
            <a:r>
              <a:rPr lang="en-US" i="1" dirty="0"/>
              <a:t> Pasts</a:t>
            </a:r>
            <a:r>
              <a:rPr lang="en-US" dirty="0"/>
              <a:t>” or the express mail service regarding the receipt of the consignment at the post office or parcel locker.</a:t>
            </a:r>
            <a:endParaRPr lang="lv-LV" sz="18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459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33DCA5F-F414-40FF-AE7E-DBD5D8ABE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904" y="2323475"/>
            <a:ext cx="3319223" cy="31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220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A3B96-4350-2542-4F51-22857E3DC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84D0C-B0E2-2F42-1178-43595EE88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60" y="590475"/>
            <a:ext cx="11507942" cy="682513"/>
          </a:xfrm>
        </p:spPr>
        <p:txBody>
          <a:bodyPr>
            <a:normAutofit/>
          </a:bodyPr>
          <a:lstStyle/>
          <a:p>
            <a:r>
              <a:rPr lang="lv-LV" dirty="0" err="1"/>
              <a:t>Simplified</a:t>
            </a:r>
            <a:r>
              <a:rPr lang="lv-LV" dirty="0"/>
              <a:t> </a:t>
            </a:r>
            <a:r>
              <a:rPr lang="lv-LV" dirty="0" err="1"/>
              <a:t>declaration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goods</a:t>
            </a:r>
            <a:endParaRPr lang="lv-LV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0BAF70-AAC3-0AD4-C5CF-31101EDBC3F2}"/>
              </a:ext>
            </a:extLst>
          </p:cNvPr>
          <p:cNvSpPr txBox="1"/>
          <p:nvPr/>
        </p:nvSpPr>
        <p:spPr>
          <a:xfrm>
            <a:off x="331695" y="2559318"/>
            <a:ext cx="115079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12269"/>
                </a:solidFill>
              </a:rPr>
              <a:t>If the goods contained in a consignment received from a third country with a value not exceeding EUR 150 are eligible for simplified declaration, an </a:t>
            </a:r>
            <a:r>
              <a:rPr lang="en-US" sz="2400" b="1" dirty="0">
                <a:solidFill>
                  <a:srgbClr val="012269"/>
                </a:solidFill>
              </a:rPr>
              <a:t>Import Customs Declaration for Postal Consignments </a:t>
            </a:r>
            <a:r>
              <a:rPr lang="en-US" sz="2400" dirty="0">
                <a:solidFill>
                  <a:srgbClr val="012269"/>
                </a:solidFill>
              </a:rPr>
              <a:t>must be completed and submitted in the State Revenue Service Electronic Declaration System (EDS).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2600684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029" y="584200"/>
            <a:ext cx="11507942" cy="654050"/>
          </a:xfrm>
        </p:spPr>
        <p:txBody>
          <a:bodyPr/>
          <a:lstStyle/>
          <a:p>
            <a:r>
              <a:rPr lang="en-US" dirty="0"/>
              <a:t>How to log in to the declaration system?</a:t>
            </a:r>
            <a:endParaRPr lang="lv-LV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618C8B-DCF4-4AD3-AC60-D465208EB122}"/>
              </a:ext>
            </a:extLst>
          </p:cNvPr>
          <p:cNvSpPr txBox="1"/>
          <p:nvPr/>
        </p:nvSpPr>
        <p:spPr>
          <a:xfrm>
            <a:off x="8828231" y="2213473"/>
            <a:ext cx="32275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12269"/>
                </a:solidFill>
              </a:rPr>
              <a:t>Taxpayers from other countries, may log in using an EDS username</a:t>
            </a:r>
            <a:r>
              <a:rPr lang="lv-LV" sz="2200" dirty="0">
                <a:solidFill>
                  <a:srgbClr val="012269"/>
                </a:solidFill>
              </a:rPr>
              <a:t>, </a:t>
            </a:r>
            <a:r>
              <a:rPr lang="lv-LV" sz="2200" dirty="0" err="1">
                <a:solidFill>
                  <a:srgbClr val="012269"/>
                </a:solidFill>
              </a:rPr>
              <a:t>that</a:t>
            </a:r>
            <a:r>
              <a:rPr lang="lv-LV" sz="2200" dirty="0">
                <a:solidFill>
                  <a:srgbClr val="012269"/>
                </a:solidFill>
              </a:rPr>
              <a:t> </a:t>
            </a:r>
            <a:r>
              <a:rPr lang="lv-LV" sz="2200" dirty="0" err="1">
                <a:solidFill>
                  <a:srgbClr val="012269"/>
                </a:solidFill>
              </a:rPr>
              <a:t>can</a:t>
            </a:r>
            <a:r>
              <a:rPr lang="lv-LV" sz="2200" dirty="0">
                <a:solidFill>
                  <a:srgbClr val="012269"/>
                </a:solidFill>
              </a:rPr>
              <a:t> </a:t>
            </a:r>
            <a:r>
              <a:rPr lang="lv-LV" sz="2200" dirty="0" err="1">
                <a:solidFill>
                  <a:srgbClr val="012269"/>
                </a:solidFill>
              </a:rPr>
              <a:t>be</a:t>
            </a:r>
            <a:r>
              <a:rPr lang="lv-LV" sz="2200" dirty="0">
                <a:solidFill>
                  <a:srgbClr val="012269"/>
                </a:solidFill>
              </a:rPr>
              <a:t> </a:t>
            </a:r>
            <a:r>
              <a:rPr lang="lv-LV" sz="2200" dirty="0" err="1">
                <a:solidFill>
                  <a:srgbClr val="012269"/>
                </a:solidFill>
              </a:rPr>
              <a:t>acquired</a:t>
            </a:r>
            <a:r>
              <a:rPr lang="lv-LV" sz="2200" dirty="0">
                <a:solidFill>
                  <a:srgbClr val="012269"/>
                </a:solidFill>
              </a:rPr>
              <a:t> </a:t>
            </a:r>
            <a:r>
              <a:rPr lang="lv-LV" sz="2200" dirty="0" err="1">
                <a:solidFill>
                  <a:srgbClr val="012269"/>
                </a:solidFill>
              </a:rPr>
              <a:t>by</a:t>
            </a:r>
            <a:r>
              <a:rPr lang="lv-LV" sz="2200" dirty="0">
                <a:solidFill>
                  <a:srgbClr val="012269"/>
                </a:solidFill>
              </a:rPr>
              <a:t> </a:t>
            </a:r>
            <a:r>
              <a:rPr lang="lv-LV" sz="2200" dirty="0" err="1">
                <a:solidFill>
                  <a:srgbClr val="012269"/>
                </a:solidFill>
              </a:rPr>
              <a:t>completing</a:t>
            </a:r>
            <a:r>
              <a:rPr lang="lv-LV" sz="2200" dirty="0">
                <a:solidFill>
                  <a:srgbClr val="012269"/>
                </a:solidFill>
              </a:rPr>
              <a:t> </a:t>
            </a:r>
            <a:r>
              <a:rPr lang="lv-LV" sz="2200" dirty="0" err="1">
                <a:solidFill>
                  <a:srgbClr val="012269"/>
                </a:solidFill>
              </a:rPr>
              <a:t>an</a:t>
            </a:r>
            <a:r>
              <a:rPr lang="lv-LV" sz="2200" dirty="0">
                <a:solidFill>
                  <a:srgbClr val="012269"/>
                </a:solidFill>
              </a:rPr>
              <a:t> </a:t>
            </a:r>
            <a:r>
              <a:rPr lang="lv-LV" sz="2400" dirty="0" err="1">
                <a:hlinkClick r:id="rId2"/>
              </a:rPr>
              <a:t>application</a:t>
            </a:r>
            <a:r>
              <a:rPr lang="lv-LV" sz="2200" dirty="0">
                <a:solidFill>
                  <a:srgbClr val="012269"/>
                </a:solidFill>
              </a:rPr>
              <a:t>.</a:t>
            </a:r>
            <a:endParaRPr lang="lv-LV" sz="1600" i="1" dirty="0">
              <a:solidFill>
                <a:srgbClr val="012269"/>
              </a:solidFill>
              <a:highlight>
                <a:srgbClr val="FFFF00"/>
              </a:highlight>
            </a:endParaRPr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14A831C-9812-ADD0-FC26-849CD7C43E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" t="6823" r="6558"/>
          <a:stretch/>
        </p:blipFill>
        <p:spPr>
          <a:xfrm>
            <a:off x="342029" y="1694203"/>
            <a:ext cx="8486202" cy="39801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55072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" y="595869"/>
            <a:ext cx="11525249" cy="637765"/>
          </a:xfrm>
        </p:spPr>
        <p:txBody>
          <a:bodyPr/>
          <a:lstStyle/>
          <a:p>
            <a:endParaRPr lang="lv-LV" dirty="0"/>
          </a:p>
        </p:txBody>
      </p:sp>
      <p:sp>
        <p:nvSpPr>
          <p:cNvPr id="4" name="TextBox 3"/>
          <p:cNvSpPr txBox="1"/>
          <p:nvPr/>
        </p:nvSpPr>
        <p:spPr>
          <a:xfrm>
            <a:off x="342899" y="1452686"/>
            <a:ext cx="10142221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12269"/>
                </a:solidFill>
              </a:rPr>
              <a:t>Select </a:t>
            </a:r>
            <a:r>
              <a:rPr lang="en-US" sz="2000" i="1" dirty="0">
                <a:solidFill>
                  <a:srgbClr val="012269"/>
                </a:solidFill>
              </a:rPr>
              <a:t>Import </a:t>
            </a:r>
            <a:r>
              <a:rPr lang="lv-LV" sz="2000" i="1" dirty="0">
                <a:solidFill>
                  <a:srgbClr val="012269"/>
                </a:solidFill>
              </a:rPr>
              <a:t>c</a:t>
            </a:r>
            <a:r>
              <a:rPr lang="en-US" sz="2000" i="1" dirty="0" err="1">
                <a:solidFill>
                  <a:srgbClr val="012269"/>
                </a:solidFill>
              </a:rPr>
              <a:t>ustoms</a:t>
            </a:r>
            <a:r>
              <a:rPr lang="en-US" sz="2000" i="1" dirty="0">
                <a:solidFill>
                  <a:srgbClr val="012269"/>
                </a:solidFill>
              </a:rPr>
              <a:t> </a:t>
            </a:r>
            <a:r>
              <a:rPr lang="lv-LV" sz="2000" i="1" dirty="0">
                <a:solidFill>
                  <a:srgbClr val="012269"/>
                </a:solidFill>
              </a:rPr>
              <a:t>d</a:t>
            </a:r>
            <a:r>
              <a:rPr lang="en-US" sz="2000" i="1" dirty="0" err="1">
                <a:solidFill>
                  <a:srgbClr val="012269"/>
                </a:solidFill>
              </a:rPr>
              <a:t>eclarations</a:t>
            </a:r>
            <a:r>
              <a:rPr lang="en-US" sz="2000" i="1" dirty="0">
                <a:solidFill>
                  <a:srgbClr val="012269"/>
                </a:solidFill>
              </a:rPr>
              <a:t> for </a:t>
            </a:r>
            <a:r>
              <a:rPr lang="lv-LV" sz="2000" i="1" dirty="0">
                <a:solidFill>
                  <a:srgbClr val="012269"/>
                </a:solidFill>
              </a:rPr>
              <a:t>p</a:t>
            </a:r>
            <a:r>
              <a:rPr lang="en-US" sz="2000" i="1" dirty="0" err="1">
                <a:solidFill>
                  <a:srgbClr val="012269"/>
                </a:solidFill>
              </a:rPr>
              <a:t>ostal</a:t>
            </a:r>
            <a:r>
              <a:rPr lang="en-US" sz="2000" i="1" dirty="0">
                <a:solidFill>
                  <a:srgbClr val="012269"/>
                </a:solidFill>
              </a:rPr>
              <a:t> </a:t>
            </a:r>
            <a:r>
              <a:rPr lang="lv-LV" sz="2000" i="1" dirty="0">
                <a:solidFill>
                  <a:srgbClr val="012269"/>
                </a:solidFill>
              </a:rPr>
              <a:t>c</a:t>
            </a:r>
            <a:r>
              <a:rPr lang="en-US" sz="2000" i="1" dirty="0" err="1">
                <a:solidFill>
                  <a:srgbClr val="012269"/>
                </a:solidFill>
              </a:rPr>
              <a:t>onsignments</a:t>
            </a:r>
            <a:r>
              <a:rPr lang="en-US" sz="2000" i="1" dirty="0">
                <a:solidFill>
                  <a:srgbClr val="012269"/>
                </a:solidFill>
              </a:rPr>
              <a:t> </a:t>
            </a:r>
            <a:r>
              <a:rPr lang="en-US" sz="2000" dirty="0">
                <a:solidFill>
                  <a:srgbClr val="012269"/>
                </a:solidFill>
              </a:rPr>
              <a:t>and click the </a:t>
            </a:r>
            <a:r>
              <a:rPr lang="en-US" sz="2000" i="1" dirty="0">
                <a:solidFill>
                  <a:srgbClr val="012269"/>
                </a:solidFill>
              </a:rPr>
              <a:t>Open</a:t>
            </a:r>
            <a:r>
              <a:rPr lang="en-US" sz="2000" dirty="0">
                <a:solidFill>
                  <a:srgbClr val="012269"/>
                </a:solidFill>
              </a:rPr>
              <a:t> button.</a:t>
            </a:r>
            <a:endParaRPr lang="lv-LV" sz="2000" dirty="0">
              <a:solidFill>
                <a:srgbClr val="012269"/>
              </a:solidFill>
            </a:endParaRP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3F728DC-9570-8519-87DB-0BE8DEA89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277" y="2397620"/>
            <a:ext cx="7556938" cy="386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959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2D6A57E-4CE2-B564-55F0-CBBFBBB0C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96" y="1846053"/>
            <a:ext cx="11703386" cy="33038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715992"/>
            <a:ext cx="10328874" cy="530989"/>
          </a:xfrm>
        </p:spPr>
        <p:txBody>
          <a:bodyPr>
            <a:normAutofit fontScale="90000"/>
          </a:bodyPr>
          <a:lstStyle/>
          <a:p>
            <a:r>
              <a:rPr lang="lv-LV" dirty="0"/>
              <a:t>Import Customs </a:t>
            </a:r>
            <a:r>
              <a:rPr lang="lv-LV" dirty="0" err="1"/>
              <a:t>Declaration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postal</a:t>
            </a:r>
            <a:r>
              <a:rPr lang="lv-LV" dirty="0"/>
              <a:t> </a:t>
            </a:r>
            <a:r>
              <a:rPr lang="lv-LV" dirty="0" err="1"/>
              <a:t>consignements</a:t>
            </a:r>
            <a:endParaRPr lang="lv-LV" dirty="0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7B1987A3-DC09-8D6E-832D-7B75AC8B6459}"/>
              </a:ext>
            </a:extLst>
          </p:cNvPr>
          <p:cNvSpPr/>
          <p:nvPr/>
        </p:nvSpPr>
        <p:spPr>
          <a:xfrm>
            <a:off x="1337095" y="4536985"/>
            <a:ext cx="5521242" cy="414067"/>
          </a:xfrm>
          <a:prstGeom prst="wedgeRoundRectCallout">
            <a:avLst>
              <a:gd name="adj1" fmla="val -53296"/>
              <a:gd name="adj2" fmla="val -48728"/>
              <a:gd name="adj3" fmla="val 1666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To </a:t>
            </a:r>
            <a:r>
              <a:rPr lang="lv-LV" sz="1600" dirty="0" err="1">
                <a:solidFill>
                  <a:schemeClr val="tx1"/>
                </a:solidFill>
              </a:rPr>
              <a:t>lodge</a:t>
            </a:r>
            <a:r>
              <a:rPr lang="en-US" sz="1600" dirty="0">
                <a:solidFill>
                  <a:schemeClr val="tx1"/>
                </a:solidFill>
              </a:rPr>
              <a:t> a new declaration, select “Create new”.</a:t>
            </a:r>
            <a:endParaRPr lang="lv-LV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FAD091-6EA3-D972-B359-12A7FC7D75BC}"/>
              </a:ext>
            </a:extLst>
          </p:cNvPr>
          <p:cNvSpPr/>
          <p:nvPr/>
        </p:nvSpPr>
        <p:spPr>
          <a:xfrm>
            <a:off x="7375585" y="4459857"/>
            <a:ext cx="4088921" cy="2415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40321B42-E62F-1280-25FD-51DDB0D363FA}"/>
              </a:ext>
            </a:extLst>
          </p:cNvPr>
          <p:cNvSpPr/>
          <p:nvPr/>
        </p:nvSpPr>
        <p:spPr>
          <a:xfrm>
            <a:off x="6216771" y="2775781"/>
            <a:ext cx="3617343" cy="923027"/>
          </a:xfrm>
          <a:prstGeom prst="wedgeRoundRectCallout">
            <a:avLst>
              <a:gd name="adj1" fmla="val -56604"/>
              <a:gd name="adj2" fmla="val -19743"/>
              <a:gd name="adj3" fmla="val 1666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The statuses of previously created customs declarations are displayed.</a:t>
            </a:r>
            <a:endParaRPr lang="lv-LV" sz="16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34785C-D944-2E25-E8A4-368BDC9B94E0}"/>
              </a:ext>
            </a:extLst>
          </p:cNvPr>
          <p:cNvSpPr/>
          <p:nvPr/>
        </p:nvSpPr>
        <p:spPr>
          <a:xfrm>
            <a:off x="6944601" y="4536985"/>
            <a:ext cx="597705" cy="397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C6C8D-DFE0-EDB7-0D0F-D73499F86509}"/>
              </a:ext>
            </a:extLst>
          </p:cNvPr>
          <p:cNvSpPr/>
          <p:nvPr/>
        </p:nvSpPr>
        <p:spPr>
          <a:xfrm>
            <a:off x="6858337" y="4597879"/>
            <a:ext cx="4675180" cy="2415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75382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A4EA0B-47CE-44BE-9A42-1BC69127D0C2}"/>
              </a:ext>
            </a:extLst>
          </p:cNvPr>
          <p:cNvSpPr/>
          <p:nvPr/>
        </p:nvSpPr>
        <p:spPr>
          <a:xfrm>
            <a:off x="-1" y="564536"/>
            <a:ext cx="1790701" cy="838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lv-LV" sz="2800" b="1" dirty="0">
                <a:solidFill>
                  <a:schemeClr val="bg1"/>
                </a:solidFill>
              </a:rPr>
              <a:t>Step 1:</a:t>
            </a:r>
            <a:endParaRPr lang="lv-LV" sz="2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365125"/>
            <a:ext cx="10056661" cy="1325563"/>
          </a:xfrm>
        </p:spPr>
        <p:txBody>
          <a:bodyPr/>
          <a:lstStyle/>
          <a:p>
            <a:r>
              <a:rPr lang="lv-LV" dirty="0" err="1"/>
              <a:t>Consignment</a:t>
            </a:r>
            <a:r>
              <a:rPr lang="lv-LV" dirty="0"/>
              <a:t> </a:t>
            </a:r>
            <a:r>
              <a:rPr lang="lv-LV" dirty="0" err="1"/>
              <a:t>data</a:t>
            </a:r>
            <a:endParaRPr lang="lv-LV" dirty="0"/>
          </a:p>
        </p:txBody>
      </p:sp>
      <p:pic>
        <p:nvPicPr>
          <p:cNvPr id="9" name="Content Placeholder 8" descr="A screenshot of a computer">
            <a:extLst>
              <a:ext uri="{FF2B5EF4-FFF2-40B4-BE49-F238E27FC236}">
                <a16:creationId xmlns:a16="http://schemas.microsoft.com/office/drawing/2014/main" id="{49467CA0-4D17-D344-61E3-D57D3B5474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86" y="1890099"/>
            <a:ext cx="11214865" cy="3597486"/>
          </a:xfr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9816E6-A11D-E8AF-E9F7-BBCC7DC883AE}"/>
              </a:ext>
            </a:extLst>
          </p:cNvPr>
          <p:cNvSpPr txBox="1"/>
          <p:nvPr/>
        </p:nvSpPr>
        <p:spPr>
          <a:xfrm>
            <a:off x="1933303" y="2577738"/>
            <a:ext cx="9710057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lv-LV" sz="1400" b="1" i="1" dirty="0" err="1">
                <a:solidFill>
                  <a:srgbClr val="012269"/>
                </a:solidFill>
              </a:rPr>
              <a:t>The</a:t>
            </a:r>
            <a:r>
              <a:rPr lang="lv-LV" sz="1400" b="1" i="1" dirty="0">
                <a:solidFill>
                  <a:srgbClr val="012269"/>
                </a:solidFill>
              </a:rPr>
              <a:t> </a:t>
            </a:r>
            <a:r>
              <a:rPr lang="en-US" sz="1400" b="1" i="1" dirty="0">
                <a:solidFill>
                  <a:srgbClr val="012269"/>
                </a:solidFill>
              </a:rPr>
              <a:t>postal operator or courier service </a:t>
            </a:r>
            <a:r>
              <a:rPr lang="en-US" sz="1400" i="1" dirty="0">
                <a:solidFill>
                  <a:srgbClr val="012269"/>
                </a:solidFill>
              </a:rPr>
              <a:t>places the consignment in its warehouse – a temporary storage facility, assigning a temporary storage declaration number (</a:t>
            </a:r>
            <a:r>
              <a:rPr lang="lv-LV" sz="1400" i="1" dirty="0">
                <a:solidFill>
                  <a:srgbClr val="012269"/>
                </a:solidFill>
              </a:rPr>
              <a:t>TSD</a:t>
            </a:r>
            <a:r>
              <a:rPr lang="en-US" sz="1400" i="1" dirty="0">
                <a:solidFill>
                  <a:srgbClr val="012269"/>
                </a:solidFill>
              </a:rPr>
              <a:t> number</a:t>
            </a:r>
            <a:r>
              <a:rPr lang="lv-LV" sz="1400" i="1" dirty="0">
                <a:solidFill>
                  <a:srgbClr val="012269"/>
                </a:solidFill>
              </a:rPr>
              <a:t>/PUD</a:t>
            </a:r>
            <a:r>
              <a:rPr lang="en-US" sz="1400" i="1" dirty="0">
                <a:solidFill>
                  <a:srgbClr val="012269"/>
                </a:solidFill>
              </a:rPr>
              <a:t>) and an item sequence number.</a:t>
            </a:r>
            <a:endParaRPr lang="lv-LV" sz="1400" i="1" dirty="0">
              <a:solidFill>
                <a:srgbClr val="012269"/>
              </a:solidFill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D771A5AB-7A70-D9F1-A263-DF0560090A20}"/>
              </a:ext>
            </a:extLst>
          </p:cNvPr>
          <p:cNvSpPr/>
          <p:nvPr/>
        </p:nvSpPr>
        <p:spPr>
          <a:xfrm>
            <a:off x="8717280" y="3570686"/>
            <a:ext cx="2577737" cy="1265532"/>
          </a:xfrm>
          <a:prstGeom prst="wedgeRoundRectCallout">
            <a:avLst>
              <a:gd name="adj1" fmla="val -59009"/>
              <a:gd name="adj2" fmla="val -24893"/>
              <a:gd name="adj3" fmla="val 1666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The information can be found in the notification received from the postal operator to clear the consignment through customs (via SMS, e-mail or a printed notification).</a:t>
            </a:r>
            <a:endParaRPr lang="lv-LV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536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365125"/>
            <a:ext cx="10048015" cy="1325563"/>
          </a:xfrm>
        </p:spPr>
        <p:txBody>
          <a:bodyPr/>
          <a:lstStyle/>
          <a:p>
            <a:r>
              <a:rPr lang="lv-LV" dirty="0" err="1"/>
              <a:t>Consignor</a:t>
            </a:r>
            <a:endParaRPr lang="lv-LV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45E80F-0159-68C4-C2F5-015849D020FE}"/>
              </a:ext>
            </a:extLst>
          </p:cNvPr>
          <p:cNvSpPr/>
          <p:nvPr/>
        </p:nvSpPr>
        <p:spPr>
          <a:xfrm>
            <a:off x="-1" y="564536"/>
            <a:ext cx="1790701" cy="838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lv-LV" sz="2800" b="1" dirty="0">
                <a:solidFill>
                  <a:schemeClr val="bg1"/>
                </a:solidFill>
              </a:rPr>
              <a:t>Step 2:</a:t>
            </a:r>
            <a:endParaRPr lang="lv-LV" sz="2800" b="1" dirty="0"/>
          </a:p>
        </p:txBody>
      </p:sp>
      <p:pic>
        <p:nvPicPr>
          <p:cNvPr id="12" name="Picture 1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0E1CAC7-BF7C-8C54-A60A-F94894D09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06" y="1725861"/>
            <a:ext cx="11591109" cy="39192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BC11EB13-536D-CEB9-10B3-4BAB94551704}"/>
              </a:ext>
            </a:extLst>
          </p:cNvPr>
          <p:cNvSpPr/>
          <p:nvPr/>
        </p:nvSpPr>
        <p:spPr>
          <a:xfrm>
            <a:off x="3074126" y="4153989"/>
            <a:ext cx="2882537" cy="940864"/>
          </a:xfrm>
          <a:prstGeom prst="wedgeRoundRectCallout">
            <a:avLst>
              <a:gd name="adj1" fmla="val -20833"/>
              <a:gd name="adj2" fmla="val -71154"/>
              <a:gd name="adj3" fmla="val 1666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The sender’s name must be indicated – </a:t>
            </a:r>
            <a:r>
              <a:rPr lang="en-US" sz="1400" i="1" dirty="0">
                <a:solidFill>
                  <a:schemeClr val="tx1"/>
                </a:solidFill>
              </a:rPr>
              <a:t>eBay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i="1" dirty="0" err="1">
                <a:solidFill>
                  <a:schemeClr val="tx1"/>
                </a:solidFill>
              </a:rPr>
              <a:t>iHerb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i="1" dirty="0">
                <a:solidFill>
                  <a:schemeClr val="tx1"/>
                </a:solidFill>
              </a:rPr>
              <a:t>AliExpress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i="1" dirty="0" err="1">
                <a:solidFill>
                  <a:schemeClr val="tx1"/>
                </a:solidFill>
              </a:rPr>
              <a:t>Temu</a:t>
            </a:r>
            <a:r>
              <a:rPr lang="en-US" sz="1400" dirty="0">
                <a:solidFill>
                  <a:schemeClr val="tx1"/>
                </a:solidFill>
              </a:rPr>
              <a:t>, etc.</a:t>
            </a:r>
            <a:endParaRPr lang="lv-LV" sz="1400" dirty="0">
              <a:solidFill>
                <a:schemeClr val="tx1"/>
              </a:solidFill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43C86DF8-F3FE-3046-D9DF-43E82DA70537}"/>
              </a:ext>
            </a:extLst>
          </p:cNvPr>
          <p:cNvSpPr/>
          <p:nvPr/>
        </p:nvSpPr>
        <p:spPr>
          <a:xfrm>
            <a:off x="6705600" y="4153989"/>
            <a:ext cx="3021874" cy="1053737"/>
          </a:xfrm>
          <a:prstGeom prst="wedgeRoundRectCallout">
            <a:avLst>
              <a:gd name="adj1" fmla="val -18728"/>
              <a:gd name="adj2" fmla="val -71384"/>
              <a:gd name="adj3" fmla="val 1666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The country from which the consignment was received must also be indicated, for example, China (CN), the United States (US), the United Kingdom (GB).</a:t>
            </a:r>
            <a:endParaRPr lang="lv-LV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80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365125"/>
            <a:ext cx="10054812" cy="1325563"/>
          </a:xfrm>
        </p:spPr>
        <p:txBody>
          <a:bodyPr/>
          <a:lstStyle/>
          <a:p>
            <a:r>
              <a:rPr lang="lv-LV" dirty="0" err="1"/>
              <a:t>Consignor</a:t>
            </a:r>
            <a:endParaRPr lang="lv-LV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6FEB03-4C7F-624F-DD10-0F3AD5D5C572}"/>
              </a:ext>
            </a:extLst>
          </p:cNvPr>
          <p:cNvSpPr/>
          <p:nvPr/>
        </p:nvSpPr>
        <p:spPr>
          <a:xfrm>
            <a:off x="-1" y="564536"/>
            <a:ext cx="1790701" cy="838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lv-LV" sz="2800" b="1" dirty="0">
                <a:solidFill>
                  <a:schemeClr val="bg1"/>
                </a:solidFill>
              </a:rPr>
              <a:t>Step 2:</a:t>
            </a:r>
            <a:endParaRPr lang="lv-LV" sz="2800" b="1" dirty="0"/>
          </a:p>
        </p:txBody>
      </p:sp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FBB0B12-FAAD-4E4F-02E4-C0E09466C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95" y="1690688"/>
            <a:ext cx="11599817" cy="39221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A146EC84-DA37-4BF5-15FB-05C23E3A4622}"/>
              </a:ext>
            </a:extLst>
          </p:cNvPr>
          <p:cNvSpPr/>
          <p:nvPr/>
        </p:nvSpPr>
        <p:spPr>
          <a:xfrm>
            <a:off x="1985554" y="5225143"/>
            <a:ext cx="2420983" cy="940526"/>
          </a:xfrm>
          <a:prstGeom prst="wedgeRoundRectCallout">
            <a:avLst>
              <a:gd name="adj1" fmla="val -19754"/>
              <a:gd name="adj2" fmla="val -79167"/>
              <a:gd name="adj3" fmla="val 1666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This information is not mandatory and should only be completed if </a:t>
            </a:r>
            <a:r>
              <a:rPr lang="lv-LV" sz="1400" dirty="0" err="1">
                <a:solidFill>
                  <a:schemeClr val="tx1"/>
                </a:solidFill>
              </a:rPr>
              <a:t>available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  <a:endParaRPr lang="lv-LV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306193"/>
      </p:ext>
    </p:extLst>
  </p:cSld>
  <p:clrMapOvr>
    <a:masterClrMapping/>
  </p:clrMapOvr>
</p:sld>
</file>

<file path=ppt/theme/theme1.xml><?xml version="1.0" encoding="utf-8"?>
<a:theme xmlns:a="http://schemas.openxmlformats.org/drawingml/2006/main" name="VID dizains">
  <a:themeElements>
    <a:clrScheme name="Custom 1">
      <a:dk1>
        <a:srgbClr val="001933"/>
      </a:dk1>
      <a:lt1>
        <a:sysClr val="window" lastClr="FFFFFF"/>
      </a:lt1>
      <a:dk2>
        <a:srgbClr val="000000"/>
      </a:dk2>
      <a:lt2>
        <a:srgbClr val="E7E6E6"/>
      </a:lt2>
      <a:accent1>
        <a:srgbClr val="002060"/>
      </a:accent1>
      <a:accent2>
        <a:srgbClr val="8496B0"/>
      </a:accent2>
      <a:accent3>
        <a:srgbClr val="A5A5A5"/>
      </a:accent3>
      <a:accent4>
        <a:srgbClr val="005390"/>
      </a:accent4>
      <a:accent5>
        <a:srgbClr val="0070C0"/>
      </a:accent5>
      <a:accent6>
        <a:srgbClr val="0033CC"/>
      </a:accent6>
      <a:hlink>
        <a:srgbClr val="0070C0"/>
      </a:hlink>
      <a:folHlink>
        <a:srgbClr val="0070C0"/>
      </a:folHlink>
    </a:clrScheme>
    <a:fontScheme name="VI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ID-atskait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 Light"/>
        <a:ea typeface=""/>
        <a:cs typeface=""/>
      </a:majorFont>
      <a:minorFont>
        <a:latin typeface="Verdana"/>
        <a:ea typeface=""/>
        <a:cs typeface="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13777</TotalTime>
  <Words>835</Words>
  <Application>Microsoft Office PowerPoint</Application>
  <PresentationFormat>Widescreen</PresentationFormat>
  <Paragraphs>80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Roboto Black</vt:lpstr>
      <vt:lpstr>Roboto Thin</vt:lpstr>
      <vt:lpstr>Times New Roman</vt:lpstr>
      <vt:lpstr>Verdana</vt:lpstr>
      <vt:lpstr>Wingdings</vt:lpstr>
      <vt:lpstr>VID dizains</vt:lpstr>
      <vt:lpstr>VID-atskaite</vt:lpstr>
      <vt:lpstr>Customs clearance of low-value commercial postal consignments</vt:lpstr>
      <vt:lpstr>Goods not eligible for simplified declaration</vt:lpstr>
      <vt:lpstr>Simplified declaration of goods</vt:lpstr>
      <vt:lpstr>How to log in to the declaration system?</vt:lpstr>
      <vt:lpstr>PowerPoint Presentation</vt:lpstr>
      <vt:lpstr>Import Customs Declaration of postal consignements</vt:lpstr>
      <vt:lpstr>Consignment data</vt:lpstr>
      <vt:lpstr>Consignor</vt:lpstr>
      <vt:lpstr>Consignor</vt:lpstr>
      <vt:lpstr>Goods</vt:lpstr>
      <vt:lpstr>Goods – Goods classifier</vt:lpstr>
      <vt:lpstr>Goods - Price</vt:lpstr>
      <vt:lpstr>Goods – Delivery costs</vt:lpstr>
      <vt:lpstr>Additional information</vt:lpstr>
      <vt:lpstr>Taxes and submission of the declaration</vt:lpstr>
      <vt:lpstr>Taxes and submission of the declaration</vt:lpstr>
      <vt:lpstr>Deklarācijas apstrāde</vt:lpstr>
      <vt:lpstr>PowerPoint Presentation</vt:lpstr>
      <vt:lpstr>Payment of taxes</vt:lpstr>
      <vt:lpstr>Why pay directly from the declaration in EDS? </vt:lpstr>
      <vt:lpstr>Receiving the consignement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Valsts ieņēmumu dienests</dc:creator>
  <cp:lastModifiedBy>Muitas pārvalde</cp:lastModifiedBy>
  <cp:revision>372</cp:revision>
  <dcterms:created xsi:type="dcterms:W3CDTF">2021-01-15T13:13:07Z</dcterms:created>
  <dcterms:modified xsi:type="dcterms:W3CDTF">2026-07-15T05:39:33Z</dcterms:modified>
</cp:coreProperties>
</file>