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432" r:id="rId2"/>
    <p:sldId id="485" r:id="rId3"/>
    <p:sldId id="486" r:id="rId4"/>
    <p:sldId id="513" r:id="rId5"/>
    <p:sldId id="545" r:id="rId6"/>
    <p:sldId id="591" r:id="rId7"/>
    <p:sldId id="546" r:id="rId8"/>
    <p:sldId id="564" r:id="rId9"/>
    <p:sldId id="601" r:id="rId10"/>
    <p:sldId id="565" r:id="rId11"/>
    <p:sldId id="602" r:id="rId12"/>
    <p:sldId id="547" r:id="rId13"/>
    <p:sldId id="592" r:id="rId14"/>
    <p:sldId id="605" r:id="rId15"/>
    <p:sldId id="606" r:id="rId16"/>
    <p:sldId id="607" r:id="rId17"/>
    <p:sldId id="608" r:id="rId18"/>
    <p:sldId id="609" r:id="rId19"/>
    <p:sldId id="610" r:id="rId20"/>
    <p:sldId id="593" r:id="rId21"/>
    <p:sldId id="594" r:id="rId22"/>
    <p:sldId id="595" r:id="rId23"/>
    <p:sldId id="603" r:id="rId24"/>
    <p:sldId id="548" r:id="rId25"/>
    <p:sldId id="581" r:id="rId26"/>
    <p:sldId id="587" r:id="rId27"/>
    <p:sldId id="589" r:id="rId28"/>
    <p:sldId id="590" r:id="rId29"/>
    <p:sldId id="580" r:id="rId30"/>
    <p:sldId id="582" r:id="rId31"/>
    <p:sldId id="583" r:id="rId32"/>
    <p:sldId id="585" r:id="rId33"/>
    <p:sldId id="586" r:id="rId34"/>
    <p:sldId id="596" r:id="rId35"/>
    <p:sldId id="588" r:id="rId36"/>
    <p:sldId id="551" r:id="rId37"/>
    <p:sldId id="597" r:id="rId38"/>
    <p:sldId id="598" r:id="rId39"/>
    <p:sldId id="599" r:id="rId40"/>
    <p:sldId id="600" r:id="rId41"/>
    <p:sldId id="550" r:id="rId42"/>
    <p:sldId id="266" r:id="rId43"/>
    <p:sldId id="552" r:id="rId44"/>
    <p:sldId id="555" r:id="rId45"/>
    <p:sldId id="566" r:id="rId46"/>
    <p:sldId id="568" r:id="rId47"/>
    <p:sldId id="569" r:id="rId48"/>
    <p:sldId id="570" r:id="rId49"/>
    <p:sldId id="571" r:id="rId50"/>
    <p:sldId id="572" r:id="rId51"/>
    <p:sldId id="573" r:id="rId52"/>
    <p:sldId id="574" r:id="rId53"/>
    <p:sldId id="575" r:id="rId54"/>
    <p:sldId id="576" r:id="rId55"/>
    <p:sldId id="577" r:id="rId56"/>
    <p:sldId id="578" r:id="rId57"/>
    <p:sldId id="579" r:id="rId58"/>
    <p:sldId id="534" r:id="rId59"/>
    <p:sldId id="508" r:id="rId60"/>
    <p:sldId id="509" r:id="rId61"/>
    <p:sldId id="510" r:id="rId62"/>
    <p:sldId id="511" r:id="rId63"/>
    <p:sldId id="535" r:id="rId64"/>
    <p:sldId id="536" r:id="rId65"/>
    <p:sldId id="505" r:id="rId66"/>
    <p:sldId id="506" r:id="rId67"/>
    <p:sldId id="540" r:id="rId68"/>
    <p:sldId id="507" r:id="rId69"/>
    <p:sldId id="532" r:id="rId70"/>
    <p:sldId id="263" r:id="rId7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nis Latišs" initials="AL" lastIdx="2" clrIdx="0">
    <p:extLst>
      <p:ext uri="{19B8F6BF-5375-455C-9EA6-DF929625EA0E}">
        <p15:presenceInfo xmlns:p15="http://schemas.microsoft.com/office/powerpoint/2012/main" userId="S-1-5-21-2498500746-1403542145-1811301931-5620" providerId="AD"/>
      </p:ext>
    </p:extLst>
  </p:cmAuthor>
  <p:cmAuthor id="2" name="Baiba Rūdapa" initials="BR" lastIdx="2" clrIdx="1">
    <p:extLst>
      <p:ext uri="{19B8F6BF-5375-455C-9EA6-DF929625EA0E}">
        <p15:presenceInfo xmlns:p15="http://schemas.microsoft.com/office/powerpoint/2012/main" userId="S-1-5-21-2498500746-1403542145-1811301931-10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83363" autoAdjust="0"/>
  </p:normalViewPr>
  <p:slideViewPr>
    <p:cSldViewPr>
      <p:cViewPr varScale="1">
        <p:scale>
          <a:sx n="109" d="100"/>
          <a:sy n="109" d="100"/>
        </p:scale>
        <p:origin x="169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DD965-DB09-4AEC-89C7-FEE82340B572}" type="doc">
      <dgm:prSet loTypeId="urn:microsoft.com/office/officeart/2005/8/layout/cycle1" loCatId="cycle" qsTypeId="urn:microsoft.com/office/officeart/2005/8/quickstyle/simple5" qsCatId="simple" csTypeId="urn:microsoft.com/office/officeart/2005/8/colors/accent3_3" csCatId="accent3" phldr="1"/>
      <dgm:spPr/>
      <dgm:t>
        <a:bodyPr/>
        <a:lstStyle/>
        <a:p>
          <a:endParaRPr lang="en-US"/>
        </a:p>
      </dgm:t>
    </dgm:pt>
    <dgm:pt modelId="{09052FEE-515E-4563-8D56-C311B83F60AE}">
      <dgm:prSet phldrT="[Text]" custT="1"/>
      <dgm:spPr/>
      <dgm:t>
        <a:bodyPr/>
        <a:lstStyle/>
        <a:p>
          <a:r>
            <a:rPr lang="lv-LV" sz="1800" dirty="0">
              <a:latin typeface="Arial" panose="020B0604020202020204" pitchFamily="34" charset="0"/>
              <a:cs typeface="Arial" panose="020B0604020202020204" pitchFamily="34" charset="0"/>
            </a:rPr>
            <a:t>Jāievēro sankciju režīmi</a:t>
          </a:r>
          <a:endParaRPr lang="en-US" sz="1800" dirty="0">
            <a:latin typeface="Arial" panose="020B0604020202020204" pitchFamily="34" charset="0"/>
            <a:cs typeface="Arial" panose="020B0604020202020204" pitchFamily="34" charset="0"/>
          </a:endParaRPr>
        </a:p>
      </dgm:t>
    </dgm:pt>
    <dgm:pt modelId="{175E8738-2F24-4DA4-ABCE-FCC1C1BBA1C8}" type="parTrans" cxnId="{E381371E-B5B3-46D4-8B1C-67E260401D11}">
      <dgm:prSet/>
      <dgm:spPr/>
      <dgm:t>
        <a:bodyPr/>
        <a:lstStyle/>
        <a:p>
          <a:endParaRPr lang="en-US"/>
        </a:p>
      </dgm:t>
    </dgm:pt>
    <dgm:pt modelId="{C866BDBF-C5CD-4F73-BB57-784E610E27A7}" type="sibTrans" cxnId="{E381371E-B5B3-46D4-8B1C-67E260401D11}">
      <dgm:prSet/>
      <dgm:spPr>
        <a:gradFill rotWithShape="0">
          <a:gsLst>
            <a:gs pos="0">
              <a:schemeClr val="accent3">
                <a:shade val="80000"/>
                <a:hueOff val="0"/>
                <a:satOff val="0"/>
                <a:lumOff val="0"/>
                <a:alphaOff val="0"/>
                <a:shade val="51000"/>
                <a:satMod val="130000"/>
              </a:schemeClr>
            </a:gs>
            <a:gs pos="0">
              <a:schemeClr val="accent3">
                <a:shade val="80000"/>
                <a:hueOff val="0"/>
                <a:satOff val="0"/>
                <a:lumOff val="0"/>
                <a:alphaOff val="0"/>
                <a:shade val="93000"/>
                <a:satMod val="130000"/>
              </a:schemeClr>
            </a:gs>
            <a:gs pos="0">
              <a:scrgbClr r="0" g="0" b="0"/>
            </a:gs>
            <a:gs pos="0">
              <a:schemeClr val="accent1">
                <a:lumMod val="75000"/>
              </a:schemeClr>
            </a:gs>
          </a:gsLst>
        </a:gradFill>
      </dgm:spPr>
      <dgm:t>
        <a:bodyPr/>
        <a:lstStyle/>
        <a:p>
          <a:endParaRPr lang="en-US"/>
        </a:p>
      </dgm:t>
    </dgm:pt>
    <dgm:pt modelId="{708936CB-A567-492B-B1AD-8349B3A57A6D}">
      <dgm:prSet phldrT="[Text]" custT="1"/>
      <dgm:spPr/>
      <dgm:t>
        <a:bodyPr/>
        <a:lstStyle/>
        <a:p>
          <a:pPr algn="ctr"/>
          <a:r>
            <a:rPr lang="lv-LV" sz="1800" dirty="0">
              <a:latin typeface="Arial" panose="020B0604020202020204" pitchFamily="34" charset="0"/>
              <a:cs typeface="Arial" panose="020B0604020202020204" pitchFamily="34" charset="0"/>
            </a:rPr>
            <a:t>Jāatturas slēgt darījumus ar sankciju sarakstos esošām personām </a:t>
          </a:r>
          <a:endParaRPr lang="en-US" sz="1800" dirty="0">
            <a:latin typeface="Arial" panose="020B0604020202020204" pitchFamily="34" charset="0"/>
            <a:cs typeface="Arial" panose="020B0604020202020204" pitchFamily="34" charset="0"/>
          </a:endParaRPr>
        </a:p>
      </dgm:t>
    </dgm:pt>
    <dgm:pt modelId="{037B8C9E-1810-4F97-8034-85513292194E}" type="parTrans" cxnId="{F3E583E9-931F-4C79-87C1-888404C0B60E}">
      <dgm:prSet/>
      <dgm:spPr/>
      <dgm:t>
        <a:bodyPr/>
        <a:lstStyle/>
        <a:p>
          <a:endParaRPr lang="en-US"/>
        </a:p>
      </dgm:t>
    </dgm:pt>
    <dgm:pt modelId="{DDCF47F7-9554-42B3-8C5C-AF05E56D3A27}" type="sibTrans" cxnId="{F3E583E9-931F-4C79-87C1-888404C0B60E}">
      <dgm:prSet/>
      <dgm:spPr>
        <a:gradFill rotWithShape="0">
          <a:gsLst>
            <a:gs pos="0">
              <a:schemeClr val="accent3">
                <a:shade val="80000"/>
                <a:hueOff val="109454"/>
                <a:satOff val="-716"/>
                <a:lumOff val="12277"/>
                <a:alphaOff val="0"/>
                <a:shade val="51000"/>
                <a:satMod val="130000"/>
              </a:schemeClr>
            </a:gs>
            <a:gs pos="0">
              <a:schemeClr val="accent3">
                <a:shade val="80000"/>
                <a:hueOff val="109454"/>
                <a:satOff val="-716"/>
                <a:lumOff val="12277"/>
                <a:alphaOff val="0"/>
                <a:shade val="93000"/>
                <a:satMod val="130000"/>
              </a:schemeClr>
            </a:gs>
            <a:gs pos="0">
              <a:srgbClr val="5A7A71"/>
            </a:gs>
            <a:gs pos="0">
              <a:schemeClr val="accent1">
                <a:lumMod val="75000"/>
              </a:schemeClr>
            </a:gs>
          </a:gsLst>
        </a:gradFill>
      </dgm:spPr>
      <dgm:t>
        <a:bodyPr/>
        <a:lstStyle/>
        <a:p>
          <a:endParaRPr lang="en-US"/>
        </a:p>
      </dgm:t>
    </dgm:pt>
    <dgm:pt modelId="{1F7A20E3-A672-461D-BBDB-96618F983223}">
      <dgm:prSet phldrT="[Text]" custT="1"/>
      <dgm:spPr/>
      <dgm:t>
        <a:bodyPr/>
        <a:lstStyle/>
        <a:p>
          <a:pPr algn="ctr"/>
          <a:r>
            <a:rPr lang="lv-LV" sz="1800" dirty="0">
              <a:latin typeface="Arial" panose="020B0604020202020204" pitchFamily="34" charset="0"/>
              <a:cs typeface="Arial" panose="020B0604020202020204" pitchFamily="34" charset="0"/>
            </a:rPr>
            <a:t>Jāziņo tiesībsargājošām iestādēm par darījumiem vai darbībām, kas vērstas uz sankciju prasību pārkāpšanu</a:t>
          </a:r>
          <a:endParaRPr lang="en-US" sz="1800" dirty="0">
            <a:latin typeface="Arial" panose="020B0604020202020204" pitchFamily="34" charset="0"/>
            <a:cs typeface="Arial" panose="020B0604020202020204" pitchFamily="34" charset="0"/>
          </a:endParaRPr>
        </a:p>
      </dgm:t>
    </dgm:pt>
    <dgm:pt modelId="{9F340FCA-5DF7-4821-991F-ECEC02595CD5}" type="parTrans" cxnId="{418F1969-6BFD-425D-8906-5271FE31B988}">
      <dgm:prSet/>
      <dgm:spPr/>
      <dgm:t>
        <a:bodyPr/>
        <a:lstStyle/>
        <a:p>
          <a:endParaRPr lang="en-US"/>
        </a:p>
      </dgm:t>
    </dgm:pt>
    <dgm:pt modelId="{0569B86C-032C-4263-A349-E98D6B33A56C}" type="sibTrans" cxnId="{418F1969-6BFD-425D-8906-5271FE31B988}">
      <dgm:prSet/>
      <dgm:spPr>
        <a:gradFill rotWithShape="0">
          <a:gsLst>
            <a:gs pos="0">
              <a:schemeClr val="accent1">
                <a:lumMod val="75000"/>
              </a:schemeClr>
            </a:gs>
            <a:gs pos="0">
              <a:schemeClr val="accent3">
                <a:shade val="80000"/>
                <a:hueOff val="218907"/>
                <a:satOff val="-1431"/>
                <a:lumOff val="24554"/>
                <a:alphaOff val="0"/>
                <a:shade val="93000"/>
                <a:satMod val="130000"/>
              </a:schemeClr>
            </a:gs>
            <a:gs pos="0">
              <a:schemeClr val="accent1">
                <a:lumMod val="75000"/>
              </a:schemeClr>
            </a:gs>
          </a:gsLst>
          <a:lin ang="16200000" scaled="0"/>
        </a:gradFill>
      </dgm:spPr>
      <dgm:t>
        <a:bodyPr/>
        <a:lstStyle/>
        <a:p>
          <a:endParaRPr lang="en-US"/>
        </a:p>
      </dgm:t>
    </dgm:pt>
    <dgm:pt modelId="{CFD8532F-3CCA-4F1D-A59F-B851CCD70CED}" type="pres">
      <dgm:prSet presAssocID="{100DD965-DB09-4AEC-89C7-FEE82340B572}" presName="cycle" presStyleCnt="0">
        <dgm:presLayoutVars>
          <dgm:dir/>
          <dgm:resizeHandles val="exact"/>
        </dgm:presLayoutVars>
      </dgm:prSet>
      <dgm:spPr/>
    </dgm:pt>
    <dgm:pt modelId="{AC751431-2AA5-41F0-81C2-7738B652B197}" type="pres">
      <dgm:prSet presAssocID="{09052FEE-515E-4563-8D56-C311B83F60AE}" presName="dummy" presStyleCnt="0"/>
      <dgm:spPr/>
    </dgm:pt>
    <dgm:pt modelId="{A693BB1E-B441-42D0-BE61-5F85D3D871C1}" type="pres">
      <dgm:prSet presAssocID="{09052FEE-515E-4563-8D56-C311B83F60AE}" presName="node" presStyleLbl="revTx" presStyleIdx="0" presStyleCnt="3" custRadScaleRad="111245" custRadScaleInc="24671">
        <dgm:presLayoutVars>
          <dgm:bulletEnabled val="1"/>
        </dgm:presLayoutVars>
      </dgm:prSet>
      <dgm:spPr/>
    </dgm:pt>
    <dgm:pt modelId="{CBD52ED5-3818-44D1-81C7-7FA7B6B15790}" type="pres">
      <dgm:prSet presAssocID="{C866BDBF-C5CD-4F73-BB57-784E610E27A7}" presName="sibTrans" presStyleLbl="node1" presStyleIdx="0" presStyleCnt="3"/>
      <dgm:spPr/>
    </dgm:pt>
    <dgm:pt modelId="{12CB3A1A-2560-4287-A9C8-BF88CF770F3C}" type="pres">
      <dgm:prSet presAssocID="{708936CB-A567-492B-B1AD-8349B3A57A6D}" presName="dummy" presStyleCnt="0"/>
      <dgm:spPr/>
    </dgm:pt>
    <dgm:pt modelId="{D2991C17-E41E-4B20-9F47-D63DE284B483}" type="pres">
      <dgm:prSet presAssocID="{708936CB-A567-492B-B1AD-8349B3A57A6D}" presName="node" presStyleLbl="revTx" presStyleIdx="1" presStyleCnt="3">
        <dgm:presLayoutVars>
          <dgm:bulletEnabled val="1"/>
        </dgm:presLayoutVars>
      </dgm:prSet>
      <dgm:spPr/>
    </dgm:pt>
    <dgm:pt modelId="{AF5CAB2B-20C3-40E3-BB6B-7BB625331B12}" type="pres">
      <dgm:prSet presAssocID="{DDCF47F7-9554-42B3-8C5C-AF05E56D3A27}" presName="sibTrans" presStyleLbl="node1" presStyleIdx="1" presStyleCnt="3"/>
      <dgm:spPr/>
    </dgm:pt>
    <dgm:pt modelId="{C4DE6C0E-630E-4D8B-8479-E5DA55591B23}" type="pres">
      <dgm:prSet presAssocID="{1F7A20E3-A672-461D-BBDB-96618F983223}" presName="dummy" presStyleCnt="0"/>
      <dgm:spPr/>
    </dgm:pt>
    <dgm:pt modelId="{A714A4D2-D754-4203-9D1B-ECBC396EF298}" type="pres">
      <dgm:prSet presAssocID="{1F7A20E3-A672-461D-BBDB-96618F983223}" presName="node" presStyleLbl="revTx" presStyleIdx="2" presStyleCnt="3" custScaleX="163258" custRadScaleRad="128992" custRadScaleInc="-28631">
        <dgm:presLayoutVars>
          <dgm:bulletEnabled val="1"/>
        </dgm:presLayoutVars>
      </dgm:prSet>
      <dgm:spPr/>
    </dgm:pt>
    <dgm:pt modelId="{6B3CEA4F-94AD-4AD4-A3C4-7EC4348F786C}" type="pres">
      <dgm:prSet presAssocID="{0569B86C-032C-4263-A349-E98D6B33A56C}" presName="sibTrans" presStyleLbl="node1" presStyleIdx="2" presStyleCnt="3" custLinFactNeighborX="6773" custLinFactNeighborY="2056"/>
      <dgm:spPr/>
    </dgm:pt>
  </dgm:ptLst>
  <dgm:cxnLst>
    <dgm:cxn modelId="{9E5EFF07-36EC-461D-8EE1-9B2114190A36}" type="presOf" srcId="{0569B86C-032C-4263-A349-E98D6B33A56C}" destId="{6B3CEA4F-94AD-4AD4-A3C4-7EC4348F786C}" srcOrd="0" destOrd="0" presId="urn:microsoft.com/office/officeart/2005/8/layout/cycle1"/>
    <dgm:cxn modelId="{E381371E-B5B3-46D4-8B1C-67E260401D11}" srcId="{100DD965-DB09-4AEC-89C7-FEE82340B572}" destId="{09052FEE-515E-4563-8D56-C311B83F60AE}" srcOrd="0" destOrd="0" parTransId="{175E8738-2F24-4DA4-ABCE-FCC1C1BBA1C8}" sibTransId="{C866BDBF-C5CD-4F73-BB57-784E610E27A7}"/>
    <dgm:cxn modelId="{820AFB44-E3DA-4492-A02A-973A6569812E}" type="presOf" srcId="{09052FEE-515E-4563-8D56-C311B83F60AE}" destId="{A693BB1E-B441-42D0-BE61-5F85D3D871C1}" srcOrd="0" destOrd="0" presId="urn:microsoft.com/office/officeart/2005/8/layout/cycle1"/>
    <dgm:cxn modelId="{418F1969-6BFD-425D-8906-5271FE31B988}" srcId="{100DD965-DB09-4AEC-89C7-FEE82340B572}" destId="{1F7A20E3-A672-461D-BBDB-96618F983223}" srcOrd="2" destOrd="0" parTransId="{9F340FCA-5DF7-4821-991F-ECEC02595CD5}" sibTransId="{0569B86C-032C-4263-A349-E98D6B33A56C}"/>
    <dgm:cxn modelId="{DD2C847C-A179-48D9-A7F2-8501C4F67352}" type="presOf" srcId="{100DD965-DB09-4AEC-89C7-FEE82340B572}" destId="{CFD8532F-3CCA-4F1D-A59F-B851CCD70CED}" srcOrd="0" destOrd="0" presId="urn:microsoft.com/office/officeart/2005/8/layout/cycle1"/>
    <dgm:cxn modelId="{3A85568C-0E61-4F7F-9EF2-3BB396B37522}" type="presOf" srcId="{1F7A20E3-A672-461D-BBDB-96618F983223}" destId="{A714A4D2-D754-4203-9D1B-ECBC396EF298}" srcOrd="0" destOrd="0" presId="urn:microsoft.com/office/officeart/2005/8/layout/cycle1"/>
    <dgm:cxn modelId="{ED4154CE-52DE-4FF2-AB72-0F5104AD8749}" type="presOf" srcId="{C866BDBF-C5CD-4F73-BB57-784E610E27A7}" destId="{CBD52ED5-3818-44D1-81C7-7FA7B6B15790}" srcOrd="0" destOrd="0" presId="urn:microsoft.com/office/officeart/2005/8/layout/cycle1"/>
    <dgm:cxn modelId="{B6FE2AD9-C633-4510-9A20-BF262844B61B}" type="presOf" srcId="{708936CB-A567-492B-B1AD-8349B3A57A6D}" destId="{D2991C17-E41E-4B20-9F47-D63DE284B483}" srcOrd="0" destOrd="0" presId="urn:microsoft.com/office/officeart/2005/8/layout/cycle1"/>
    <dgm:cxn modelId="{9ABB45E4-24DC-4CE9-B161-1D228751DE8D}" type="presOf" srcId="{DDCF47F7-9554-42B3-8C5C-AF05E56D3A27}" destId="{AF5CAB2B-20C3-40E3-BB6B-7BB625331B12}" srcOrd="0" destOrd="0" presId="urn:microsoft.com/office/officeart/2005/8/layout/cycle1"/>
    <dgm:cxn modelId="{F3E583E9-931F-4C79-87C1-888404C0B60E}" srcId="{100DD965-DB09-4AEC-89C7-FEE82340B572}" destId="{708936CB-A567-492B-B1AD-8349B3A57A6D}" srcOrd="1" destOrd="0" parTransId="{037B8C9E-1810-4F97-8034-85513292194E}" sibTransId="{DDCF47F7-9554-42B3-8C5C-AF05E56D3A27}"/>
    <dgm:cxn modelId="{54066F64-6209-4B6B-8130-3AD6501FE878}" type="presParOf" srcId="{CFD8532F-3CCA-4F1D-A59F-B851CCD70CED}" destId="{AC751431-2AA5-41F0-81C2-7738B652B197}" srcOrd="0" destOrd="0" presId="urn:microsoft.com/office/officeart/2005/8/layout/cycle1"/>
    <dgm:cxn modelId="{E2C61EBD-04A1-4D58-BB42-4BBDCE5B9ABF}" type="presParOf" srcId="{CFD8532F-3CCA-4F1D-A59F-B851CCD70CED}" destId="{A693BB1E-B441-42D0-BE61-5F85D3D871C1}" srcOrd="1" destOrd="0" presId="urn:microsoft.com/office/officeart/2005/8/layout/cycle1"/>
    <dgm:cxn modelId="{5AF747C3-4C12-44B2-BCEA-A5E4A0F7830E}" type="presParOf" srcId="{CFD8532F-3CCA-4F1D-A59F-B851CCD70CED}" destId="{CBD52ED5-3818-44D1-81C7-7FA7B6B15790}" srcOrd="2" destOrd="0" presId="urn:microsoft.com/office/officeart/2005/8/layout/cycle1"/>
    <dgm:cxn modelId="{4601752B-3C65-4A4B-97A5-23073A202E80}" type="presParOf" srcId="{CFD8532F-3CCA-4F1D-A59F-B851CCD70CED}" destId="{12CB3A1A-2560-4287-A9C8-BF88CF770F3C}" srcOrd="3" destOrd="0" presId="urn:microsoft.com/office/officeart/2005/8/layout/cycle1"/>
    <dgm:cxn modelId="{C790D27B-B56A-408D-A21B-B5CE5EFD7A67}" type="presParOf" srcId="{CFD8532F-3CCA-4F1D-A59F-B851CCD70CED}" destId="{D2991C17-E41E-4B20-9F47-D63DE284B483}" srcOrd="4" destOrd="0" presId="urn:microsoft.com/office/officeart/2005/8/layout/cycle1"/>
    <dgm:cxn modelId="{36F4F1D3-9671-4657-9E7F-42C659EE2E26}" type="presParOf" srcId="{CFD8532F-3CCA-4F1D-A59F-B851CCD70CED}" destId="{AF5CAB2B-20C3-40E3-BB6B-7BB625331B12}" srcOrd="5" destOrd="0" presId="urn:microsoft.com/office/officeart/2005/8/layout/cycle1"/>
    <dgm:cxn modelId="{235CB49D-DFCA-4C8B-AAD6-E8BC3654613D}" type="presParOf" srcId="{CFD8532F-3CCA-4F1D-A59F-B851CCD70CED}" destId="{C4DE6C0E-630E-4D8B-8479-E5DA55591B23}" srcOrd="6" destOrd="0" presId="urn:microsoft.com/office/officeart/2005/8/layout/cycle1"/>
    <dgm:cxn modelId="{FA8111F9-B299-46DC-A1F7-57D46768E174}" type="presParOf" srcId="{CFD8532F-3CCA-4F1D-A59F-B851CCD70CED}" destId="{A714A4D2-D754-4203-9D1B-ECBC396EF298}" srcOrd="7" destOrd="0" presId="urn:microsoft.com/office/officeart/2005/8/layout/cycle1"/>
    <dgm:cxn modelId="{197E4843-9DCD-4000-9970-560CED591C29}" type="presParOf" srcId="{CFD8532F-3CCA-4F1D-A59F-B851CCD70CED}" destId="{6B3CEA4F-94AD-4AD4-A3C4-7EC4348F786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5BBECE-9BCF-4492-8CB7-DBB355C9E341}" type="doc">
      <dgm:prSet loTypeId="urn:microsoft.com/office/officeart/2011/layout/RadialPictureList" loCatId="picture" qsTypeId="urn:microsoft.com/office/officeart/2005/8/quickstyle/simple5" qsCatId="simple" csTypeId="urn:microsoft.com/office/officeart/2005/8/colors/colorful3" csCatId="colorful" phldr="1"/>
      <dgm:spPr/>
      <dgm:t>
        <a:bodyPr/>
        <a:lstStyle/>
        <a:p>
          <a:endParaRPr lang="en-US"/>
        </a:p>
      </dgm:t>
    </dgm:pt>
    <dgm:pt modelId="{F5C1C243-EAE8-4220-8F11-C5F525AE1648}">
      <dgm:prSet phldrT="[Text]"/>
      <dgm:spPr/>
      <dgm:t>
        <a:bodyPr/>
        <a:lstStyle/>
        <a:p>
          <a:r>
            <a:rPr lang="lv-LV" u="none" dirty="0">
              <a:solidFill>
                <a:schemeClr val="tx1"/>
              </a:solidFill>
              <a:latin typeface="Arial" panose="020B0604020202020204" pitchFamily="34" charset="0"/>
              <a:cs typeface="Arial" panose="020B0604020202020204" pitchFamily="34" charset="0"/>
            </a:rPr>
            <a:t>Uzsākot sadarbību un sadarbības gaitā papildus jānoskaidro</a:t>
          </a:r>
          <a:endParaRPr lang="en-US" u="none" dirty="0">
            <a:solidFill>
              <a:schemeClr val="tx1"/>
            </a:solidFill>
            <a:latin typeface="Arial" panose="020B0604020202020204" pitchFamily="34" charset="0"/>
            <a:cs typeface="Arial" panose="020B0604020202020204" pitchFamily="34" charset="0"/>
          </a:endParaRPr>
        </a:p>
      </dgm:t>
    </dgm:pt>
    <dgm:pt modelId="{A9C5E82D-1410-43D8-A43F-11A5A7595979}" type="parTrans" cxnId="{1F5B4032-F28F-4150-AA4B-CBC4D74481FD}">
      <dgm:prSet/>
      <dgm:spPr/>
      <dgm:t>
        <a:bodyPr/>
        <a:lstStyle/>
        <a:p>
          <a:endParaRPr lang="en-US"/>
        </a:p>
      </dgm:t>
    </dgm:pt>
    <dgm:pt modelId="{8F1510D5-ABB7-4C7B-804A-F290A3A38E09}" type="sibTrans" cxnId="{1F5B4032-F28F-4150-AA4B-CBC4D74481FD}">
      <dgm:prSet/>
      <dgm:spPr/>
      <dgm:t>
        <a:bodyPr/>
        <a:lstStyle/>
        <a:p>
          <a:endParaRPr lang="en-US"/>
        </a:p>
      </dgm:t>
    </dgm:pt>
    <dgm:pt modelId="{23C1403C-CD76-42CA-8E1D-9C9C4A542D70}">
      <dgm:prSet phldrT="[Text]" custT="1"/>
      <dgm:spPr/>
      <dgm:t>
        <a:bodyPr/>
        <a:lstStyle/>
        <a:p>
          <a:r>
            <a:rPr lang="lv-LV" sz="2000" dirty="0">
              <a:latin typeface="Arial" panose="020B0604020202020204" pitchFamily="34" charset="0"/>
              <a:cs typeface="Arial" panose="020B0604020202020204" pitchFamily="34" charset="0"/>
            </a:rPr>
            <a:t>Vai klienta PLG iekļauts risku Sankciju sarakstā?</a:t>
          </a:r>
          <a:endParaRPr lang="en-US" sz="2000" dirty="0">
            <a:latin typeface="Arial" panose="020B0604020202020204" pitchFamily="34" charset="0"/>
            <a:cs typeface="Arial" panose="020B0604020202020204" pitchFamily="34" charset="0"/>
          </a:endParaRPr>
        </a:p>
      </dgm:t>
    </dgm:pt>
    <dgm:pt modelId="{34FFB43B-F241-4281-83EF-51934D731B8C}" type="parTrans" cxnId="{4850A180-1FAD-4A4D-B7A3-CB2D0FFC154D}">
      <dgm:prSet/>
      <dgm:spPr/>
      <dgm:t>
        <a:bodyPr/>
        <a:lstStyle/>
        <a:p>
          <a:endParaRPr lang="en-US"/>
        </a:p>
      </dgm:t>
    </dgm:pt>
    <dgm:pt modelId="{883A70B1-9D58-4D86-B6A3-5DC2C45E7A4B}" type="sibTrans" cxnId="{4850A180-1FAD-4A4D-B7A3-CB2D0FFC154D}">
      <dgm:prSet/>
      <dgm:spPr/>
      <dgm:t>
        <a:bodyPr/>
        <a:lstStyle/>
        <a:p>
          <a:endParaRPr lang="en-US"/>
        </a:p>
      </dgm:t>
    </dgm:pt>
    <dgm:pt modelId="{1004AB8E-5B29-4EBE-B23E-553D5119E9EE}">
      <dgm:prSet phldrT="[Text]" custT="1"/>
      <dgm:spPr/>
      <dgm:t>
        <a:bodyPr/>
        <a:lstStyle/>
        <a:p>
          <a:r>
            <a:rPr lang="lv-LV" sz="2000" dirty="0">
              <a:latin typeface="Arial" panose="020B0604020202020204" pitchFamily="34" charset="0"/>
              <a:cs typeface="Arial" panose="020B0604020202020204" pitchFamily="34" charset="0"/>
            </a:rPr>
            <a:t>Vai klienta saimnieciskā darbība saistīta ar Sankciju sarakstā noteikto teritoriju?</a:t>
          </a:r>
          <a:endParaRPr lang="en-US" sz="2000" dirty="0">
            <a:latin typeface="Arial" panose="020B0604020202020204" pitchFamily="34" charset="0"/>
            <a:cs typeface="Arial" panose="020B0604020202020204" pitchFamily="34" charset="0"/>
          </a:endParaRPr>
        </a:p>
      </dgm:t>
    </dgm:pt>
    <dgm:pt modelId="{AA3EC779-8918-4128-B214-CFC6A26AEBDF}" type="parTrans" cxnId="{7039B76C-12BF-4CD5-8A73-FEA8015E4AE8}">
      <dgm:prSet/>
      <dgm:spPr/>
      <dgm:t>
        <a:bodyPr/>
        <a:lstStyle/>
        <a:p>
          <a:endParaRPr lang="en-US"/>
        </a:p>
      </dgm:t>
    </dgm:pt>
    <dgm:pt modelId="{5E9C5FC5-DBFD-47C6-823D-BF764103D2AD}" type="sibTrans" cxnId="{7039B76C-12BF-4CD5-8A73-FEA8015E4AE8}">
      <dgm:prSet/>
      <dgm:spPr/>
      <dgm:t>
        <a:bodyPr/>
        <a:lstStyle/>
        <a:p>
          <a:endParaRPr lang="en-US"/>
        </a:p>
      </dgm:t>
    </dgm:pt>
    <dgm:pt modelId="{F54FA653-815B-4AC4-9CFF-3F5B62734FA3}">
      <dgm:prSet phldrT="[Text]" custT="1"/>
      <dgm:spPr/>
      <dgm:t>
        <a:bodyPr/>
        <a:lstStyle/>
        <a:p>
          <a:r>
            <a:rPr lang="lv-LV" sz="2000" dirty="0">
              <a:latin typeface="Arial" panose="020B0604020202020204" pitchFamily="34" charset="0"/>
              <a:cs typeface="Arial" panose="020B0604020202020204" pitchFamily="34" charset="0"/>
            </a:rPr>
            <a:t>Vai klients pārdod, piegādā, nodod, eksportē vai atsavina stratēģiskas nozīmes preces klientam, kurš iekļauts Sankciju sarakstā?</a:t>
          </a:r>
          <a:endParaRPr lang="en-US" sz="2000" dirty="0">
            <a:latin typeface="Arial" panose="020B0604020202020204" pitchFamily="34" charset="0"/>
            <a:cs typeface="Arial" panose="020B0604020202020204" pitchFamily="34" charset="0"/>
          </a:endParaRPr>
        </a:p>
      </dgm:t>
    </dgm:pt>
    <dgm:pt modelId="{2A1A5875-43A5-4D28-82DC-90B6B5F1DB52}" type="parTrans" cxnId="{D3F266AE-80EB-454C-98C9-9E6E6B45DD22}">
      <dgm:prSet/>
      <dgm:spPr/>
      <dgm:t>
        <a:bodyPr/>
        <a:lstStyle/>
        <a:p>
          <a:endParaRPr lang="en-US"/>
        </a:p>
      </dgm:t>
    </dgm:pt>
    <dgm:pt modelId="{CA4B7D4B-CF75-4BA5-84A7-FEBBAB5E5E8B}" type="sibTrans" cxnId="{D3F266AE-80EB-454C-98C9-9E6E6B45DD22}">
      <dgm:prSet/>
      <dgm:spPr/>
      <dgm:t>
        <a:bodyPr/>
        <a:lstStyle/>
        <a:p>
          <a:endParaRPr lang="en-US"/>
        </a:p>
      </dgm:t>
    </dgm:pt>
    <dgm:pt modelId="{9D036C1A-FBE2-4B1D-9826-24F2CB798F20}" type="pres">
      <dgm:prSet presAssocID="{995BBECE-9BCF-4492-8CB7-DBB355C9E341}" presName="Name0" presStyleCnt="0">
        <dgm:presLayoutVars>
          <dgm:chMax val="1"/>
          <dgm:chPref val="1"/>
          <dgm:dir/>
          <dgm:resizeHandles/>
        </dgm:presLayoutVars>
      </dgm:prSet>
      <dgm:spPr/>
    </dgm:pt>
    <dgm:pt modelId="{BAAEA4AB-E11B-4537-A3F5-F8A0E02E40FA}" type="pres">
      <dgm:prSet presAssocID="{F5C1C243-EAE8-4220-8F11-C5F525AE1648}" presName="Parent" presStyleLbl="node1" presStyleIdx="0" presStyleCnt="2" custLinFactNeighborX="-76687" custLinFactNeighborY="-4891">
        <dgm:presLayoutVars>
          <dgm:chMax val="4"/>
          <dgm:chPref val="3"/>
        </dgm:presLayoutVars>
      </dgm:prSet>
      <dgm:spPr/>
    </dgm:pt>
    <dgm:pt modelId="{8E4B8757-A605-4CAF-9F08-4879B4DF9886}" type="pres">
      <dgm:prSet presAssocID="{23C1403C-CD76-42CA-8E1D-9C9C4A542D70}" presName="Accent" presStyleLbl="node1" presStyleIdx="1" presStyleCnt="2" custScaleX="54148" custLinFactNeighborX="-13343" custLinFactNeighborY="-338"/>
      <dgm:spPr/>
    </dgm:pt>
    <dgm:pt modelId="{A4591C6A-C8D9-485E-88E6-8FC1884AC52F}" type="pres">
      <dgm:prSet presAssocID="{23C1403C-CD76-42CA-8E1D-9C9C4A542D70}" presName="Image1" presStyleLbl="fgImgPlace1" presStyleIdx="0" presStyleCnt="3" custScaleX="83215" custScaleY="77733" custLinFactNeighborX="-69574" custLinFactNeighborY="-22647"/>
      <dgm:spPr>
        <a:blipFill rotWithShape="1">
          <a:blip xmlns:r="http://schemas.openxmlformats.org/officeDocument/2006/relationships" r:embed="rId1"/>
          <a:stretch>
            <a:fillRect/>
          </a:stretch>
        </a:blipFill>
      </dgm:spPr>
    </dgm:pt>
    <dgm:pt modelId="{00C39B05-8BD1-4AA7-BD52-1E38D9944ABC}" type="pres">
      <dgm:prSet presAssocID="{23C1403C-CD76-42CA-8E1D-9C9C4A542D70}" presName="Child1" presStyleLbl="revTx" presStyleIdx="0" presStyleCnt="3" custScaleX="283763" custLinFactNeighborX="43430" custLinFactNeighborY="-25061">
        <dgm:presLayoutVars>
          <dgm:chMax val="0"/>
          <dgm:chPref val="0"/>
          <dgm:bulletEnabled val="1"/>
        </dgm:presLayoutVars>
      </dgm:prSet>
      <dgm:spPr/>
    </dgm:pt>
    <dgm:pt modelId="{D4EA5690-6849-4653-A4B6-98895789F82F}" type="pres">
      <dgm:prSet presAssocID="{1004AB8E-5B29-4EBE-B23E-553D5119E9EE}" presName="Image2" presStyleCnt="0"/>
      <dgm:spPr/>
    </dgm:pt>
    <dgm:pt modelId="{399E3F8F-B809-4DFE-B1FD-4A7B7E7245D6}" type="pres">
      <dgm:prSet presAssocID="{1004AB8E-5B29-4EBE-B23E-553D5119E9EE}" presName="Image" presStyleLbl="fgImgPlace1" presStyleIdx="1" presStyleCnt="3" custScaleX="83216" custScaleY="77733" custLinFactNeighborX="-80382" custLinFactNeighborY="-2808"/>
      <dgm:spPr>
        <a:blipFill rotWithShape="1">
          <a:blip xmlns:r="http://schemas.openxmlformats.org/officeDocument/2006/relationships" r:embed="rId2"/>
          <a:stretch>
            <a:fillRect/>
          </a:stretch>
        </a:blipFill>
      </dgm:spPr>
    </dgm:pt>
    <dgm:pt modelId="{684E98D8-22AC-48FE-840D-C91CD1AE6C39}" type="pres">
      <dgm:prSet presAssocID="{1004AB8E-5B29-4EBE-B23E-553D5119E9EE}" presName="Child2" presStyleLbl="revTx" presStyleIdx="1" presStyleCnt="3" custScaleX="257180" custLinFactNeighborX="10509" custLinFactNeighborY="7144">
        <dgm:presLayoutVars>
          <dgm:chMax val="0"/>
          <dgm:chPref val="0"/>
          <dgm:bulletEnabled val="1"/>
        </dgm:presLayoutVars>
      </dgm:prSet>
      <dgm:spPr/>
    </dgm:pt>
    <dgm:pt modelId="{05D437BF-22BB-4A95-BB38-4B4E232C1A36}" type="pres">
      <dgm:prSet presAssocID="{F54FA653-815B-4AC4-9CFF-3F5B62734FA3}" presName="Image3" presStyleCnt="0"/>
      <dgm:spPr/>
    </dgm:pt>
    <dgm:pt modelId="{A93F61E8-248B-4B10-8206-EE073B60DB5C}" type="pres">
      <dgm:prSet presAssocID="{F54FA653-815B-4AC4-9CFF-3F5B62734FA3}" presName="Image" presStyleLbl="fgImgPlace1" presStyleIdx="2" presStyleCnt="3" custScaleX="78188" custScaleY="78387" custLinFactNeighborX="-66520" custLinFactNeighborY="10184"/>
      <dgm:spPr>
        <a:blipFill rotWithShape="1">
          <a:blip xmlns:r="http://schemas.openxmlformats.org/officeDocument/2006/relationships" r:embed="rId3"/>
          <a:stretch>
            <a:fillRect/>
          </a:stretch>
        </a:blipFill>
      </dgm:spPr>
    </dgm:pt>
    <dgm:pt modelId="{425A3519-42D0-4A8D-A4CC-E86DE904B9FC}" type="pres">
      <dgm:prSet presAssocID="{F54FA653-815B-4AC4-9CFF-3F5B62734FA3}" presName="Child3" presStyleLbl="revTx" presStyleIdx="2" presStyleCnt="3" custScaleX="239636" custLinFactNeighborX="22776" custLinFactNeighborY="19252">
        <dgm:presLayoutVars>
          <dgm:chMax val="0"/>
          <dgm:chPref val="0"/>
          <dgm:bulletEnabled val="1"/>
        </dgm:presLayoutVars>
      </dgm:prSet>
      <dgm:spPr/>
    </dgm:pt>
  </dgm:ptLst>
  <dgm:cxnLst>
    <dgm:cxn modelId="{1F5B4032-F28F-4150-AA4B-CBC4D74481FD}" srcId="{995BBECE-9BCF-4492-8CB7-DBB355C9E341}" destId="{F5C1C243-EAE8-4220-8F11-C5F525AE1648}" srcOrd="0" destOrd="0" parTransId="{A9C5E82D-1410-43D8-A43F-11A5A7595979}" sibTransId="{8F1510D5-ABB7-4C7B-804A-F290A3A38E09}"/>
    <dgm:cxn modelId="{7039B76C-12BF-4CD5-8A73-FEA8015E4AE8}" srcId="{F5C1C243-EAE8-4220-8F11-C5F525AE1648}" destId="{1004AB8E-5B29-4EBE-B23E-553D5119E9EE}" srcOrd="1" destOrd="0" parTransId="{AA3EC779-8918-4128-B214-CFC6A26AEBDF}" sibTransId="{5E9C5FC5-DBFD-47C6-823D-BF764103D2AD}"/>
    <dgm:cxn modelId="{AC019970-C755-4BC9-A745-3EA5D9641917}" type="presOf" srcId="{23C1403C-CD76-42CA-8E1D-9C9C4A542D70}" destId="{00C39B05-8BD1-4AA7-BD52-1E38D9944ABC}" srcOrd="0" destOrd="0" presId="urn:microsoft.com/office/officeart/2011/layout/RadialPictureList"/>
    <dgm:cxn modelId="{4850A180-1FAD-4A4D-B7A3-CB2D0FFC154D}" srcId="{F5C1C243-EAE8-4220-8F11-C5F525AE1648}" destId="{23C1403C-CD76-42CA-8E1D-9C9C4A542D70}" srcOrd="0" destOrd="0" parTransId="{34FFB43B-F241-4281-83EF-51934D731B8C}" sibTransId="{883A70B1-9D58-4D86-B6A3-5DC2C45E7A4B}"/>
    <dgm:cxn modelId="{D3F266AE-80EB-454C-98C9-9E6E6B45DD22}" srcId="{F5C1C243-EAE8-4220-8F11-C5F525AE1648}" destId="{F54FA653-815B-4AC4-9CFF-3F5B62734FA3}" srcOrd="2" destOrd="0" parTransId="{2A1A5875-43A5-4D28-82DC-90B6B5F1DB52}" sibTransId="{CA4B7D4B-CF75-4BA5-84A7-FEBBAB5E5E8B}"/>
    <dgm:cxn modelId="{958F75DB-CFCE-4B21-9EB1-7FF8A39EEAA5}" type="presOf" srcId="{F5C1C243-EAE8-4220-8F11-C5F525AE1648}" destId="{BAAEA4AB-E11B-4537-A3F5-F8A0E02E40FA}" srcOrd="0" destOrd="0" presId="urn:microsoft.com/office/officeart/2011/layout/RadialPictureList"/>
    <dgm:cxn modelId="{79892BDD-27E8-47E1-B858-DAE44651E032}" type="presOf" srcId="{F54FA653-815B-4AC4-9CFF-3F5B62734FA3}" destId="{425A3519-42D0-4A8D-A4CC-E86DE904B9FC}" srcOrd="0" destOrd="0" presId="urn:microsoft.com/office/officeart/2011/layout/RadialPictureList"/>
    <dgm:cxn modelId="{346282EF-501D-4C09-A791-A4089D953580}" type="presOf" srcId="{1004AB8E-5B29-4EBE-B23E-553D5119E9EE}" destId="{684E98D8-22AC-48FE-840D-C91CD1AE6C39}" srcOrd="0" destOrd="0" presId="urn:microsoft.com/office/officeart/2011/layout/RadialPictureList"/>
    <dgm:cxn modelId="{E71324FA-8FE0-4D39-A4AC-5934941A5963}" type="presOf" srcId="{995BBECE-9BCF-4492-8CB7-DBB355C9E341}" destId="{9D036C1A-FBE2-4B1D-9826-24F2CB798F20}" srcOrd="0" destOrd="0" presId="urn:microsoft.com/office/officeart/2011/layout/RadialPictureList"/>
    <dgm:cxn modelId="{308EC426-B067-4219-BB30-1F9FE0307320}" type="presParOf" srcId="{9D036C1A-FBE2-4B1D-9826-24F2CB798F20}" destId="{BAAEA4AB-E11B-4537-A3F5-F8A0E02E40FA}" srcOrd="0" destOrd="0" presId="urn:microsoft.com/office/officeart/2011/layout/RadialPictureList"/>
    <dgm:cxn modelId="{C19FFA46-11A7-4D87-8583-BB4758BAC687}" type="presParOf" srcId="{9D036C1A-FBE2-4B1D-9826-24F2CB798F20}" destId="{8E4B8757-A605-4CAF-9F08-4879B4DF9886}" srcOrd="1" destOrd="0" presId="urn:microsoft.com/office/officeart/2011/layout/RadialPictureList"/>
    <dgm:cxn modelId="{FACBD362-D343-41DF-ADED-DC21DE4DEA99}" type="presParOf" srcId="{9D036C1A-FBE2-4B1D-9826-24F2CB798F20}" destId="{A4591C6A-C8D9-485E-88E6-8FC1884AC52F}" srcOrd="2" destOrd="0" presId="urn:microsoft.com/office/officeart/2011/layout/RadialPictureList"/>
    <dgm:cxn modelId="{D1CF00C5-3D0D-47F9-97DD-0BD4B784227F}" type="presParOf" srcId="{9D036C1A-FBE2-4B1D-9826-24F2CB798F20}" destId="{00C39B05-8BD1-4AA7-BD52-1E38D9944ABC}" srcOrd="3" destOrd="0" presId="urn:microsoft.com/office/officeart/2011/layout/RadialPictureList"/>
    <dgm:cxn modelId="{239C99C9-24E0-4D18-B81E-A13C620CC363}" type="presParOf" srcId="{9D036C1A-FBE2-4B1D-9826-24F2CB798F20}" destId="{D4EA5690-6849-4653-A4B6-98895789F82F}" srcOrd="4" destOrd="0" presId="urn:microsoft.com/office/officeart/2011/layout/RadialPictureList"/>
    <dgm:cxn modelId="{53256444-7C36-44CF-AB34-50AB4091BF47}" type="presParOf" srcId="{D4EA5690-6849-4653-A4B6-98895789F82F}" destId="{399E3F8F-B809-4DFE-B1FD-4A7B7E7245D6}" srcOrd="0" destOrd="0" presId="urn:microsoft.com/office/officeart/2011/layout/RadialPictureList"/>
    <dgm:cxn modelId="{21BDC56C-A78E-4A90-BD61-5F8D25BC5BE7}" type="presParOf" srcId="{9D036C1A-FBE2-4B1D-9826-24F2CB798F20}" destId="{684E98D8-22AC-48FE-840D-C91CD1AE6C39}" srcOrd="5" destOrd="0" presId="urn:microsoft.com/office/officeart/2011/layout/RadialPictureList"/>
    <dgm:cxn modelId="{D8ED6B80-F380-4C9D-98AB-17B42BF3175D}" type="presParOf" srcId="{9D036C1A-FBE2-4B1D-9826-24F2CB798F20}" destId="{05D437BF-22BB-4A95-BB38-4B4E232C1A36}" srcOrd="6" destOrd="0" presId="urn:microsoft.com/office/officeart/2011/layout/RadialPictureList"/>
    <dgm:cxn modelId="{248AE307-643B-4951-97DA-9168FCC4B4FD}" type="presParOf" srcId="{05D437BF-22BB-4A95-BB38-4B4E232C1A36}" destId="{A93F61E8-248B-4B10-8206-EE073B60DB5C}" srcOrd="0" destOrd="0" presId="urn:microsoft.com/office/officeart/2011/layout/RadialPictureList"/>
    <dgm:cxn modelId="{7BB3A96E-7D7C-4B48-AE63-583D7B863382}" type="presParOf" srcId="{9D036C1A-FBE2-4B1D-9826-24F2CB798F20}" destId="{425A3519-42D0-4A8D-A4CC-E86DE904B9FC}"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3BB1E-B441-42D0-BE61-5F85D3D871C1}">
      <dsp:nvSpPr>
        <dsp:cNvPr id="0" name=""/>
        <dsp:cNvSpPr/>
      </dsp:nvSpPr>
      <dsp:spPr>
        <a:xfrm>
          <a:off x="5330237" y="560273"/>
          <a:ext cx="1810270" cy="181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Jāievēro sankciju režīmi</a:t>
          </a:r>
          <a:endParaRPr lang="en-US" sz="1800" kern="1200" dirty="0">
            <a:latin typeface="Arial" panose="020B0604020202020204" pitchFamily="34" charset="0"/>
            <a:cs typeface="Arial" panose="020B0604020202020204" pitchFamily="34" charset="0"/>
          </a:endParaRPr>
        </a:p>
      </dsp:txBody>
      <dsp:txXfrm>
        <a:off x="5330237" y="560273"/>
        <a:ext cx="1810270" cy="1810270"/>
      </dsp:txXfrm>
    </dsp:sp>
    <dsp:sp modelId="{CBD52ED5-3818-44D1-81C7-7FA7B6B15790}">
      <dsp:nvSpPr>
        <dsp:cNvPr id="0" name=""/>
        <dsp:cNvSpPr/>
      </dsp:nvSpPr>
      <dsp:spPr>
        <a:xfrm>
          <a:off x="2480040" y="-111795"/>
          <a:ext cx="4277170" cy="4277170"/>
        </a:xfrm>
        <a:prstGeom prst="circularArrow">
          <a:avLst>
            <a:gd name="adj1" fmla="val 8253"/>
            <a:gd name="adj2" fmla="val 576520"/>
            <a:gd name="adj3" fmla="val 3440489"/>
            <a:gd name="adj4" fmla="val 677283"/>
            <a:gd name="adj5" fmla="val 9629"/>
          </a:avLst>
        </a:prstGeom>
        <a:gradFill rotWithShape="0">
          <a:gsLst>
            <a:gs pos="0">
              <a:schemeClr val="accent3">
                <a:shade val="80000"/>
                <a:hueOff val="0"/>
                <a:satOff val="0"/>
                <a:lumOff val="0"/>
                <a:alphaOff val="0"/>
                <a:shade val="51000"/>
                <a:satMod val="130000"/>
              </a:schemeClr>
            </a:gs>
            <a:gs pos="0">
              <a:schemeClr val="accent3">
                <a:shade val="80000"/>
                <a:hueOff val="0"/>
                <a:satOff val="0"/>
                <a:lumOff val="0"/>
                <a:alphaOff val="0"/>
                <a:shade val="93000"/>
                <a:satMod val="130000"/>
              </a:schemeClr>
            </a:gs>
            <a:gs pos="0">
              <a:scrgbClr r="0" g="0" b="0"/>
            </a:gs>
            <a:gs pos="0">
              <a:schemeClr val="accent1">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991C17-E41E-4B20-9F47-D63DE284B483}">
      <dsp:nvSpPr>
        <dsp:cNvPr id="0" name=""/>
        <dsp:cNvSpPr/>
      </dsp:nvSpPr>
      <dsp:spPr>
        <a:xfrm>
          <a:off x="3495949" y="2988840"/>
          <a:ext cx="1810270" cy="181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Jāatturas slēgt darījumus ar sankciju sarakstos esošām personām </a:t>
          </a:r>
          <a:endParaRPr lang="en-US" sz="1800" kern="1200" dirty="0">
            <a:latin typeface="Arial" panose="020B0604020202020204" pitchFamily="34" charset="0"/>
            <a:cs typeface="Arial" panose="020B0604020202020204" pitchFamily="34" charset="0"/>
          </a:endParaRPr>
        </a:p>
      </dsp:txBody>
      <dsp:txXfrm>
        <a:off x="3495949" y="2988840"/>
        <a:ext cx="1810270" cy="1810270"/>
      </dsp:txXfrm>
    </dsp:sp>
    <dsp:sp modelId="{AF5CAB2B-20C3-40E3-BB6B-7BB625331B12}">
      <dsp:nvSpPr>
        <dsp:cNvPr id="0" name=""/>
        <dsp:cNvSpPr/>
      </dsp:nvSpPr>
      <dsp:spPr>
        <a:xfrm>
          <a:off x="1714958" y="-215206"/>
          <a:ext cx="4277170" cy="4277170"/>
        </a:xfrm>
        <a:prstGeom prst="circularArrow">
          <a:avLst>
            <a:gd name="adj1" fmla="val 8253"/>
            <a:gd name="adj2" fmla="val 576520"/>
            <a:gd name="adj3" fmla="val 9435568"/>
            <a:gd name="adj4" fmla="val 6104931"/>
            <a:gd name="adj5" fmla="val 9629"/>
          </a:avLst>
        </a:prstGeom>
        <a:gradFill rotWithShape="0">
          <a:gsLst>
            <a:gs pos="0">
              <a:schemeClr val="accent3">
                <a:shade val="80000"/>
                <a:hueOff val="109454"/>
                <a:satOff val="-716"/>
                <a:lumOff val="12277"/>
                <a:alphaOff val="0"/>
                <a:shade val="51000"/>
                <a:satMod val="130000"/>
              </a:schemeClr>
            </a:gs>
            <a:gs pos="0">
              <a:schemeClr val="accent3">
                <a:shade val="80000"/>
                <a:hueOff val="109454"/>
                <a:satOff val="-716"/>
                <a:lumOff val="12277"/>
                <a:alphaOff val="0"/>
                <a:shade val="93000"/>
                <a:satMod val="130000"/>
              </a:schemeClr>
            </a:gs>
            <a:gs pos="0">
              <a:srgbClr val="5A7A71"/>
            </a:gs>
            <a:gs pos="0">
              <a:schemeClr val="accent1">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714A4D2-D754-4203-9D1B-ECBC396EF298}">
      <dsp:nvSpPr>
        <dsp:cNvPr id="0" name=""/>
        <dsp:cNvSpPr/>
      </dsp:nvSpPr>
      <dsp:spPr>
        <a:xfrm>
          <a:off x="775727" y="512096"/>
          <a:ext cx="2955412" cy="181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dirty="0">
              <a:latin typeface="Arial" panose="020B0604020202020204" pitchFamily="34" charset="0"/>
              <a:cs typeface="Arial" panose="020B0604020202020204" pitchFamily="34" charset="0"/>
            </a:rPr>
            <a:t>Jāziņo tiesībsargājošām iestādēm par darījumiem vai darbībām, kas vērstas uz sankciju prasību pārkāpšanu</a:t>
          </a:r>
          <a:endParaRPr lang="en-US" sz="1800" kern="1200" dirty="0">
            <a:latin typeface="Arial" panose="020B0604020202020204" pitchFamily="34" charset="0"/>
            <a:cs typeface="Arial" panose="020B0604020202020204" pitchFamily="34" charset="0"/>
          </a:endParaRPr>
        </a:p>
      </dsp:txBody>
      <dsp:txXfrm>
        <a:off x="775727" y="512096"/>
        <a:ext cx="2955412" cy="1810270"/>
      </dsp:txXfrm>
    </dsp:sp>
    <dsp:sp modelId="{6B3CEA4F-94AD-4AD4-A3C4-7EC4348F786C}">
      <dsp:nvSpPr>
        <dsp:cNvPr id="0" name=""/>
        <dsp:cNvSpPr/>
      </dsp:nvSpPr>
      <dsp:spPr>
        <a:xfrm>
          <a:off x="2320139" y="-409954"/>
          <a:ext cx="4277170" cy="4277170"/>
        </a:xfrm>
        <a:prstGeom prst="circularArrow">
          <a:avLst>
            <a:gd name="adj1" fmla="val 8253"/>
            <a:gd name="adj2" fmla="val 576520"/>
            <a:gd name="adj3" fmla="val 18745431"/>
            <a:gd name="adj4" fmla="val 13199372"/>
            <a:gd name="adj5" fmla="val 9629"/>
          </a:avLst>
        </a:prstGeom>
        <a:gradFill rotWithShape="0">
          <a:gsLst>
            <a:gs pos="0">
              <a:schemeClr val="accent1">
                <a:lumMod val="75000"/>
              </a:schemeClr>
            </a:gs>
            <a:gs pos="0">
              <a:schemeClr val="accent3">
                <a:shade val="80000"/>
                <a:hueOff val="218907"/>
                <a:satOff val="-1431"/>
                <a:lumOff val="24554"/>
                <a:alphaOff val="0"/>
                <a:shade val="93000"/>
                <a:satMod val="130000"/>
              </a:schemeClr>
            </a:gs>
            <a:gs pos="0">
              <a:schemeClr val="accent1">
                <a:lumMod val="7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EA4AB-E11B-4537-A3F5-F8A0E02E40FA}">
      <dsp:nvSpPr>
        <dsp:cNvPr id="0" name=""/>
        <dsp:cNvSpPr/>
      </dsp:nvSpPr>
      <dsp:spPr>
        <a:xfrm>
          <a:off x="0" y="1092222"/>
          <a:ext cx="2153799" cy="215390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u="none" kern="1200" dirty="0">
              <a:solidFill>
                <a:schemeClr val="tx1"/>
              </a:solidFill>
              <a:latin typeface="Arial" panose="020B0604020202020204" pitchFamily="34" charset="0"/>
              <a:cs typeface="Arial" panose="020B0604020202020204" pitchFamily="34" charset="0"/>
            </a:rPr>
            <a:t>Uzsākot sadarbību un sadarbības gaitā papildus jānoskaidro</a:t>
          </a:r>
          <a:endParaRPr lang="en-US" sz="1800" u="none" kern="1200" dirty="0">
            <a:solidFill>
              <a:schemeClr val="tx1"/>
            </a:solidFill>
            <a:latin typeface="Arial" panose="020B0604020202020204" pitchFamily="34" charset="0"/>
            <a:cs typeface="Arial" panose="020B0604020202020204" pitchFamily="34" charset="0"/>
          </a:endParaRPr>
        </a:p>
      </dsp:txBody>
      <dsp:txXfrm>
        <a:off x="315417" y="1407654"/>
        <a:ext cx="1522965" cy="1523041"/>
      </dsp:txXfrm>
    </dsp:sp>
    <dsp:sp modelId="{8E4B8757-A605-4CAF-9F08-4879B4DF9886}">
      <dsp:nvSpPr>
        <dsp:cNvPr id="0" name=""/>
        <dsp:cNvSpPr/>
      </dsp:nvSpPr>
      <dsp:spPr>
        <a:xfrm>
          <a:off x="208795" y="-15297"/>
          <a:ext cx="2350945" cy="4525963"/>
        </a:xfrm>
        <a:prstGeom prst="blockArc">
          <a:avLst>
            <a:gd name="adj1" fmla="val 17527788"/>
            <a:gd name="adj2" fmla="val 4119114"/>
            <a:gd name="adj3" fmla="val 575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591C6A-C8D9-485E-88E6-8FC1884AC52F}">
      <dsp:nvSpPr>
        <dsp:cNvPr id="0" name=""/>
        <dsp:cNvSpPr/>
      </dsp:nvSpPr>
      <dsp:spPr>
        <a:xfrm>
          <a:off x="2283734" y="248659"/>
          <a:ext cx="960133" cy="897132"/>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0C39B05-8BD1-4AA7-BD52-1E38D9944ABC}">
      <dsp:nvSpPr>
        <dsp:cNvPr id="0" name=""/>
        <dsp:cNvSpPr/>
      </dsp:nvSpPr>
      <dsp:spPr>
        <a:xfrm>
          <a:off x="3482672" y="120161"/>
          <a:ext cx="4382445" cy="11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lv-LV" sz="2000" kern="1200" dirty="0">
              <a:latin typeface="Arial" panose="020B0604020202020204" pitchFamily="34" charset="0"/>
              <a:cs typeface="Arial" panose="020B0604020202020204" pitchFamily="34" charset="0"/>
            </a:rPr>
            <a:t>Vai klienta PLG iekļauts risku Sankciju sarakstā?</a:t>
          </a:r>
          <a:endParaRPr lang="en-US" sz="2000" kern="1200" dirty="0">
            <a:latin typeface="Arial" panose="020B0604020202020204" pitchFamily="34" charset="0"/>
            <a:cs typeface="Arial" panose="020B0604020202020204" pitchFamily="34" charset="0"/>
          </a:endParaRPr>
        </a:p>
      </dsp:txBody>
      <dsp:txXfrm>
        <a:off x="3482672" y="120161"/>
        <a:ext cx="4382445" cy="1117007"/>
      </dsp:txXfrm>
    </dsp:sp>
    <dsp:sp modelId="{399E3F8F-B809-4DFE-B1FD-4A7B7E7245D6}">
      <dsp:nvSpPr>
        <dsp:cNvPr id="0" name=""/>
        <dsp:cNvSpPr/>
      </dsp:nvSpPr>
      <dsp:spPr>
        <a:xfrm>
          <a:off x="2604972" y="1790606"/>
          <a:ext cx="960144" cy="897132"/>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84E98D8-22AC-48FE-840D-C91CD1AE6C39}">
      <dsp:nvSpPr>
        <dsp:cNvPr id="0" name=""/>
        <dsp:cNvSpPr/>
      </dsp:nvSpPr>
      <dsp:spPr>
        <a:xfrm>
          <a:off x="3631895" y="1790613"/>
          <a:ext cx="3971896" cy="11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lv-LV" sz="2000" kern="1200" dirty="0">
              <a:latin typeface="Arial" panose="020B0604020202020204" pitchFamily="34" charset="0"/>
              <a:cs typeface="Arial" panose="020B0604020202020204" pitchFamily="34" charset="0"/>
            </a:rPr>
            <a:t>Vai klienta saimnieciskā darbība saistīta ar Sankciju sarakstā noteikto teritoriju?</a:t>
          </a:r>
          <a:endParaRPr lang="en-US" sz="2000" kern="1200" dirty="0">
            <a:latin typeface="Arial" panose="020B0604020202020204" pitchFamily="34" charset="0"/>
            <a:cs typeface="Arial" panose="020B0604020202020204" pitchFamily="34" charset="0"/>
          </a:endParaRPr>
        </a:p>
      </dsp:txBody>
      <dsp:txXfrm>
        <a:off x="3631895" y="1790613"/>
        <a:ext cx="3971896" cy="1117007"/>
      </dsp:txXfrm>
    </dsp:sp>
    <dsp:sp modelId="{A93F61E8-248B-4B10-8206-EE073B60DB5C}">
      <dsp:nvSpPr>
        <dsp:cNvPr id="0" name=""/>
        <dsp:cNvSpPr/>
      </dsp:nvSpPr>
      <dsp:spPr>
        <a:xfrm>
          <a:off x="2347971" y="3268314"/>
          <a:ext cx="902131" cy="904680"/>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25A3519-42D0-4A8D-A4CC-E86DE904B9FC}">
      <dsp:nvSpPr>
        <dsp:cNvPr id="0" name=""/>
        <dsp:cNvSpPr/>
      </dsp:nvSpPr>
      <dsp:spPr>
        <a:xfrm>
          <a:off x="3504441" y="3264640"/>
          <a:ext cx="3700946" cy="1117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lv-LV" sz="2000" kern="1200" dirty="0">
              <a:latin typeface="Arial" panose="020B0604020202020204" pitchFamily="34" charset="0"/>
              <a:cs typeface="Arial" panose="020B0604020202020204" pitchFamily="34" charset="0"/>
            </a:rPr>
            <a:t>Vai klients pārdod, piegādā, nodod, eksportē vai atsavina stratēģiskas nozīmes preces klientam, kurš iekļauts Sankciju sarakstā?</a:t>
          </a:r>
          <a:endParaRPr lang="en-US" sz="2000" kern="1200" dirty="0">
            <a:latin typeface="Arial" panose="020B0604020202020204" pitchFamily="34" charset="0"/>
            <a:cs typeface="Arial" panose="020B0604020202020204" pitchFamily="34" charset="0"/>
          </a:endParaRPr>
        </a:p>
      </dsp:txBody>
      <dsp:txXfrm>
        <a:off x="3504441" y="3264640"/>
        <a:ext cx="3700946" cy="111700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09489F8B-852D-4367-9CA3-B50150A1ECA1}" type="datetimeFigureOut">
              <a:rPr lang="lv-LV" smtClean="0"/>
              <a:t>30.09.2019</a:t>
            </a:fld>
            <a:endParaRPr lang="lv-LV"/>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E75DA022-5F8D-425F-A746-AED39FB85E0D}" type="slidenum">
              <a:rPr lang="lv-LV" smtClean="0"/>
              <a:t>‹#›</a:t>
            </a:fld>
            <a:endParaRPr lang="lv-LV"/>
          </a:p>
        </p:txBody>
      </p:sp>
    </p:spTree>
    <p:extLst>
      <p:ext uri="{BB962C8B-B14F-4D97-AF65-F5344CB8AC3E}">
        <p14:creationId xmlns:p14="http://schemas.microsoft.com/office/powerpoint/2010/main" val="112759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51A8A396-20C4-44B2-A846-0A3697C93C3E}" type="datetimeFigureOut">
              <a:rPr lang="lv-LV" smtClean="0"/>
              <a:t>30.09.2019</a:t>
            </a:fld>
            <a:endParaRPr lang="lv-LV"/>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EFA34907-BEFA-4502-ABEA-78F51700E6F1}" type="slidenum">
              <a:rPr lang="lv-LV" smtClean="0"/>
              <a:t>‹#›</a:t>
            </a:fld>
            <a:endParaRPr lang="lv-LV"/>
          </a:p>
        </p:txBody>
      </p:sp>
    </p:spTree>
    <p:extLst>
      <p:ext uri="{BB962C8B-B14F-4D97-AF65-F5344CB8AC3E}">
        <p14:creationId xmlns:p14="http://schemas.microsoft.com/office/powerpoint/2010/main" val="347610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scsanctions.un.org/search/" TargetMode="External"/><Relationship Id="rId3" Type="http://schemas.openxmlformats.org/officeDocument/2006/relationships/hyperlink" Target="https://www.transparency.org/news/feature/corruption_perceptions_index_2016" TargetMode="External"/><Relationship Id="rId7" Type="http://schemas.openxmlformats.org/officeDocument/2006/relationships/hyperlink" Target="http://sankcijas.kd.gov.lv/" TargetMode="External"/><Relationship Id="rId12" Type="http://schemas.openxmlformats.org/officeDocument/2006/relationships/hyperlink" Target="http://www.fatf-gafi.org/publications/high-riskandnon-cooperativejurisdictions/documents/fatf-compliance-october-2018.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2009-2017.state.gov/j/inl/rls/nrcrpt/2015/vol1/238913.htm" TargetMode="External"/><Relationship Id="rId11" Type="http://schemas.openxmlformats.org/officeDocument/2006/relationships/hyperlink" Target="https://www.state.gov/state-sponsors-of-terrorism/" TargetMode="External"/><Relationship Id="rId5" Type="http://schemas.openxmlformats.org/officeDocument/2006/relationships/hyperlink" Target="https://wdr.unodc.org/wdr2019/prelaunch/WDR19_Booklet_1_EXECUTIVE_SUMMARY.pdf" TargetMode="External"/><Relationship Id="rId10" Type="http://schemas.openxmlformats.org/officeDocument/2006/relationships/hyperlink" Target="https://www.vid.gov.lv/sites/default/files/nacionalais_tf_pf_zinojums_2017_2018.pdf" TargetMode="External"/><Relationship Id="rId4" Type="http://schemas.openxmlformats.org/officeDocument/2006/relationships/hyperlink" Target="https://www.numbeo.com/crime/rankings_by_country.jsp?title=2018" TargetMode="External"/><Relationship Id="rId9" Type="http://schemas.openxmlformats.org/officeDocument/2006/relationships/hyperlink" Target="http://www.bscn.nl/sanctions-consulting/sanctions-list-countrie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vid.gov.l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uropa.eu/rapid/press-release_IP-19-781_lv.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onsilium.europa.eu/lv/press/press-releases/2019/03/07/money-laundering-and-terrorist-financing-council-returns-draft-list-of-high-risk-countries-to-the-commiss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a:t>
            </a:fld>
            <a:endParaRPr lang="lv-LV"/>
          </a:p>
        </p:txBody>
      </p:sp>
    </p:spTree>
    <p:extLst>
      <p:ext uri="{BB962C8B-B14F-4D97-AF65-F5344CB8AC3E}">
        <p14:creationId xmlns:p14="http://schemas.microsoft.com/office/powerpoint/2010/main" val="12298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10</a:t>
            </a:fld>
            <a:endParaRPr lang="lv-LV"/>
          </a:p>
        </p:txBody>
      </p:sp>
    </p:spTree>
    <p:extLst>
      <p:ext uri="{BB962C8B-B14F-4D97-AF65-F5344CB8AC3E}">
        <p14:creationId xmlns:p14="http://schemas.microsoft.com/office/powerpoint/2010/main" val="139134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11</a:t>
            </a:fld>
            <a:endParaRPr lang="lv-LV"/>
          </a:p>
        </p:txBody>
      </p:sp>
    </p:spTree>
    <p:extLst>
      <p:ext uri="{BB962C8B-B14F-4D97-AF65-F5344CB8AC3E}">
        <p14:creationId xmlns:p14="http://schemas.microsoft.com/office/powerpoint/2010/main" val="203850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12</a:t>
            </a:fld>
            <a:endParaRPr lang="lv-LV"/>
          </a:p>
        </p:txBody>
      </p:sp>
    </p:spTree>
    <p:extLst>
      <p:ext uri="{BB962C8B-B14F-4D97-AF65-F5344CB8AC3E}">
        <p14:creationId xmlns:p14="http://schemas.microsoft.com/office/powerpoint/2010/main" val="99606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13</a:t>
            </a:fld>
            <a:endParaRPr lang="lv-LV"/>
          </a:p>
        </p:txBody>
      </p:sp>
    </p:spTree>
    <p:extLst>
      <p:ext uri="{BB962C8B-B14F-4D97-AF65-F5344CB8AC3E}">
        <p14:creationId xmlns:p14="http://schemas.microsoft.com/office/powerpoint/2010/main" val="46696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14</a:t>
            </a:fld>
            <a:endParaRPr lang="lv-LV"/>
          </a:p>
        </p:txBody>
      </p:sp>
    </p:spTree>
    <p:extLst>
      <p:ext uri="{BB962C8B-B14F-4D97-AF65-F5344CB8AC3E}">
        <p14:creationId xmlns:p14="http://schemas.microsoft.com/office/powerpoint/2010/main" val="428370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15</a:t>
            </a:fld>
            <a:endParaRPr lang="lv-LV"/>
          </a:p>
        </p:txBody>
      </p:sp>
    </p:spTree>
    <p:extLst>
      <p:ext uri="{BB962C8B-B14F-4D97-AF65-F5344CB8AC3E}">
        <p14:creationId xmlns:p14="http://schemas.microsoft.com/office/powerpoint/2010/main" val="2469696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16</a:t>
            </a:fld>
            <a:endParaRPr lang="lv-LV"/>
          </a:p>
        </p:txBody>
      </p:sp>
    </p:spTree>
    <p:extLst>
      <p:ext uri="{BB962C8B-B14F-4D97-AF65-F5344CB8AC3E}">
        <p14:creationId xmlns:p14="http://schemas.microsoft.com/office/powerpoint/2010/main" val="24440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17</a:t>
            </a:fld>
            <a:endParaRPr lang="lv-LV"/>
          </a:p>
        </p:txBody>
      </p:sp>
    </p:spTree>
    <p:extLst>
      <p:ext uri="{BB962C8B-B14F-4D97-AF65-F5344CB8AC3E}">
        <p14:creationId xmlns:p14="http://schemas.microsoft.com/office/powerpoint/2010/main" val="70576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18</a:t>
            </a:fld>
            <a:endParaRPr lang="lv-LV"/>
          </a:p>
        </p:txBody>
      </p:sp>
    </p:spTree>
    <p:extLst>
      <p:ext uri="{BB962C8B-B14F-4D97-AF65-F5344CB8AC3E}">
        <p14:creationId xmlns:p14="http://schemas.microsoft.com/office/powerpoint/2010/main" val="279729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19</a:t>
            </a:fld>
            <a:endParaRPr lang="lv-LV"/>
          </a:p>
        </p:txBody>
      </p:sp>
    </p:spTree>
    <p:extLst>
      <p:ext uri="{BB962C8B-B14F-4D97-AF65-F5344CB8AC3E}">
        <p14:creationId xmlns:p14="http://schemas.microsoft.com/office/powerpoint/2010/main" val="100717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Eiropas Parlamenta un Padomes Direktīva (ES) 2018/843 (2018. gada 30. maijs), ar ko groza Direktīvu (ES) 2015/849 par to, lai nepieļautu finanšu sistēmas izmantošanu nelikumīgi iegūtu līdzekļu legalizēšanai vai teroristu finansēšanai, un ar ko groza Direktīvas 2009/138/EK un 2013/36/ES (Dokuments attiecas uz EEZ)</a:t>
            </a:r>
          </a:p>
          <a:p>
            <a:endParaRPr lang="lv-LV" dirty="0"/>
          </a:p>
          <a:p>
            <a:r>
              <a:rPr lang="en-US" dirty="0"/>
              <a:t> </a:t>
            </a:r>
            <a:r>
              <a:rPr lang="en-US" dirty="0" err="1"/>
              <a:t>Dalībvalstīs</a:t>
            </a:r>
            <a:r>
              <a:rPr lang="en-US" dirty="0"/>
              <a:t> </a:t>
            </a:r>
            <a:r>
              <a:rPr lang="en-US" dirty="0" err="1"/>
              <a:t>stājas</a:t>
            </a:r>
            <a:r>
              <a:rPr lang="en-US" dirty="0"/>
              <a:t> </a:t>
            </a:r>
            <a:r>
              <a:rPr lang="en-US" dirty="0" err="1"/>
              <a:t>spēkā</a:t>
            </a:r>
            <a:r>
              <a:rPr lang="en-US" dirty="0"/>
              <a:t> </a:t>
            </a:r>
            <a:r>
              <a:rPr lang="en-US" dirty="0" err="1"/>
              <a:t>normatīvie</a:t>
            </a:r>
            <a:r>
              <a:rPr lang="en-US" dirty="0"/>
              <a:t> un </a:t>
            </a:r>
            <a:r>
              <a:rPr lang="en-US" dirty="0" err="1"/>
              <a:t>administratīvie</a:t>
            </a:r>
            <a:r>
              <a:rPr lang="en-US" dirty="0"/>
              <a:t> </a:t>
            </a:r>
            <a:r>
              <a:rPr lang="en-US" dirty="0" err="1"/>
              <a:t>akti</a:t>
            </a:r>
            <a:r>
              <a:rPr lang="en-US" dirty="0"/>
              <a:t>, </a:t>
            </a:r>
            <a:r>
              <a:rPr lang="en-US" dirty="0" err="1"/>
              <a:t>kas</a:t>
            </a:r>
            <a:r>
              <a:rPr lang="en-US" dirty="0"/>
              <a:t> </a:t>
            </a:r>
            <a:r>
              <a:rPr lang="en-US" dirty="0" err="1"/>
              <a:t>vajadzīgi</a:t>
            </a:r>
            <a:r>
              <a:rPr lang="en-US" dirty="0"/>
              <a:t>, </a:t>
            </a:r>
            <a:r>
              <a:rPr lang="en-US" dirty="0" err="1"/>
              <a:t>lai</a:t>
            </a:r>
            <a:r>
              <a:rPr lang="en-US" dirty="0"/>
              <a:t> </a:t>
            </a:r>
            <a:r>
              <a:rPr lang="en-US" dirty="0" err="1"/>
              <a:t>izpildītu</a:t>
            </a:r>
            <a:r>
              <a:rPr lang="en-US" dirty="0"/>
              <a:t> </a:t>
            </a:r>
            <a:r>
              <a:rPr lang="en-US" dirty="0" err="1"/>
              <a:t>šīs</a:t>
            </a:r>
            <a:r>
              <a:rPr lang="en-US" dirty="0"/>
              <a:t> </a:t>
            </a:r>
            <a:r>
              <a:rPr lang="en-US" dirty="0" err="1"/>
              <a:t>direktīvas</a:t>
            </a:r>
            <a:r>
              <a:rPr lang="en-US" dirty="0"/>
              <a:t> </a:t>
            </a:r>
            <a:r>
              <a:rPr lang="en-US" dirty="0" err="1"/>
              <a:t>prasības</a:t>
            </a:r>
            <a:r>
              <a:rPr lang="en-US" dirty="0"/>
              <a:t> </a:t>
            </a:r>
            <a:r>
              <a:rPr lang="en-US" dirty="0" err="1"/>
              <a:t>līdz</a:t>
            </a:r>
            <a:r>
              <a:rPr lang="en-US" dirty="0"/>
              <a:t> 2020. </a:t>
            </a:r>
            <a:r>
              <a:rPr lang="en-US" dirty="0" err="1"/>
              <a:t>gada</a:t>
            </a:r>
            <a:r>
              <a:rPr lang="en-US" dirty="0"/>
              <a:t> 10. </a:t>
            </a:r>
            <a:r>
              <a:rPr lang="en-US" dirty="0" err="1"/>
              <a:t>janvārim</a:t>
            </a:r>
            <a:r>
              <a:rPr lang="en-US" dirty="0"/>
              <a:t>. </a:t>
            </a:r>
            <a:r>
              <a:rPr lang="en-US" dirty="0" err="1"/>
              <a:t>Dalībvalstis</a:t>
            </a:r>
            <a:r>
              <a:rPr lang="en-US" dirty="0"/>
              <a:t> </a:t>
            </a:r>
            <a:r>
              <a:rPr lang="en-US" dirty="0" err="1"/>
              <a:t>nekavējoties</a:t>
            </a:r>
            <a:r>
              <a:rPr lang="en-US" dirty="0"/>
              <a:t> </a:t>
            </a:r>
            <a:r>
              <a:rPr lang="en-US" dirty="0" err="1"/>
              <a:t>dara</a:t>
            </a:r>
            <a:r>
              <a:rPr lang="en-US" dirty="0"/>
              <a:t> </a:t>
            </a:r>
            <a:r>
              <a:rPr lang="en-US" dirty="0" err="1"/>
              <a:t>Komisijai</a:t>
            </a:r>
            <a:r>
              <a:rPr lang="en-US" dirty="0"/>
              <a:t> </a:t>
            </a:r>
            <a:r>
              <a:rPr lang="en-US" dirty="0" err="1"/>
              <a:t>zināmu</a:t>
            </a:r>
            <a:r>
              <a:rPr lang="en-US" dirty="0"/>
              <a:t> </a:t>
            </a:r>
            <a:r>
              <a:rPr lang="en-US" dirty="0" err="1"/>
              <a:t>minēto</a:t>
            </a:r>
            <a:r>
              <a:rPr lang="en-US" dirty="0"/>
              <a:t> </a:t>
            </a:r>
            <a:r>
              <a:rPr lang="en-US" dirty="0" err="1"/>
              <a:t>noteikumu</a:t>
            </a:r>
            <a:r>
              <a:rPr lang="en-US" dirty="0"/>
              <a:t> </a:t>
            </a:r>
            <a:r>
              <a:rPr lang="en-US" dirty="0" err="1"/>
              <a:t>tekstu</a:t>
            </a:r>
            <a:r>
              <a:rPr lang="en-US" dirty="0"/>
              <a:t>.</a:t>
            </a:r>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a:t>
            </a:fld>
            <a:endParaRPr lang="lv-LV"/>
          </a:p>
        </p:txBody>
      </p:sp>
    </p:spTree>
    <p:extLst>
      <p:ext uri="{BB962C8B-B14F-4D97-AF65-F5344CB8AC3E}">
        <p14:creationId xmlns:p14="http://schemas.microsoft.com/office/powerpoint/2010/main" val="421236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20</a:t>
            </a:fld>
            <a:endParaRPr lang="lv-LV"/>
          </a:p>
        </p:txBody>
      </p:sp>
    </p:spTree>
    <p:extLst>
      <p:ext uri="{BB962C8B-B14F-4D97-AF65-F5344CB8AC3E}">
        <p14:creationId xmlns:p14="http://schemas.microsoft.com/office/powerpoint/2010/main" val="357225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21</a:t>
            </a:fld>
            <a:endParaRPr lang="lv-LV"/>
          </a:p>
        </p:txBody>
      </p:sp>
    </p:spTree>
    <p:extLst>
      <p:ext uri="{BB962C8B-B14F-4D97-AF65-F5344CB8AC3E}">
        <p14:creationId xmlns:p14="http://schemas.microsoft.com/office/powerpoint/2010/main" val="1710104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22</a:t>
            </a:fld>
            <a:endParaRPr lang="lv-LV"/>
          </a:p>
        </p:txBody>
      </p:sp>
    </p:spTree>
    <p:extLst>
      <p:ext uri="{BB962C8B-B14F-4D97-AF65-F5344CB8AC3E}">
        <p14:creationId xmlns:p14="http://schemas.microsoft.com/office/powerpoint/2010/main" val="219964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r>
              <a:rPr lang="lv-LV" dirty="0"/>
              <a:t>Tiesības saņemt informāciju</a:t>
            </a:r>
            <a:r>
              <a:rPr lang="lv-LV" baseline="0" dirty="0"/>
              <a:t> no Sodu reģistra ir paredzētas NILLTPFN likuma 5.</a:t>
            </a:r>
            <a:r>
              <a:rPr lang="lv-LV" baseline="30000" dirty="0"/>
              <a:t>1</a:t>
            </a:r>
            <a:r>
              <a:rPr lang="lv-LV" baseline="0" dirty="0"/>
              <a:t>panta otrajā daļā.</a:t>
            </a:r>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23</a:t>
            </a:fld>
            <a:endParaRPr lang="lv-LV"/>
          </a:p>
        </p:txBody>
      </p:sp>
    </p:spTree>
    <p:extLst>
      <p:ext uri="{BB962C8B-B14F-4D97-AF65-F5344CB8AC3E}">
        <p14:creationId xmlns:p14="http://schemas.microsoft.com/office/powerpoint/2010/main" val="575066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24</a:t>
            </a:fld>
            <a:endParaRPr lang="lv-LV"/>
          </a:p>
        </p:txBody>
      </p:sp>
    </p:spTree>
    <p:extLst>
      <p:ext uri="{BB962C8B-B14F-4D97-AF65-F5344CB8AC3E}">
        <p14:creationId xmlns:p14="http://schemas.microsoft.com/office/powerpoint/2010/main" val="1129611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25</a:t>
            </a:fld>
            <a:endParaRPr lang="lv-LV"/>
          </a:p>
        </p:txBody>
      </p:sp>
    </p:spTree>
    <p:extLst>
      <p:ext uri="{BB962C8B-B14F-4D97-AF65-F5344CB8AC3E}">
        <p14:creationId xmlns:p14="http://schemas.microsoft.com/office/powerpoint/2010/main" val="2000044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https://www.sanctionsmap.eu/#/main</a:t>
            </a:r>
          </a:p>
          <a:p>
            <a:r>
              <a:rPr lang="lv-LV" dirty="0"/>
              <a:t>http://www.fatf-gafi.org/countries/#high-risk</a:t>
            </a:r>
          </a:p>
          <a:p>
            <a:r>
              <a:rPr lang="lv-LV" dirty="0"/>
              <a:t>https://www.state.gov/state-sponsors-of-terrorism/</a:t>
            </a:r>
          </a:p>
          <a:p>
            <a:r>
              <a:rPr lang="lv-LV" dirty="0"/>
              <a:t>https://www.numbeo.com/crime/rankings_by_country.jsp?title=2018</a:t>
            </a:r>
          </a:p>
          <a:p>
            <a:r>
              <a:rPr lang="lv-LV" dirty="0"/>
              <a:t>https://www.transparency.org/cpi2018</a:t>
            </a:r>
          </a:p>
          <a:p>
            <a:r>
              <a:rPr lang="lv-LV" dirty="0"/>
              <a:t>https://ec.europa.eu/latvia/news/eiropas-komisija-pie%C5%86em-jaunu-sarakstu-ar-tre%C5%A1aj%C4%81m-valst%C4%ABm-kuras-nepietiekami-c%C4%ABn%C4%81s-ar_lv</a:t>
            </a:r>
          </a:p>
          <a:p>
            <a:r>
              <a:rPr lang="lv-LV" dirty="0"/>
              <a:t>https://www.treasury.gov/resource-center/sanctions/programs/pages/programs.aspx</a:t>
            </a:r>
          </a:p>
          <a:p>
            <a:endParaRPr lang="lv-LV" dirty="0"/>
          </a:p>
          <a:p>
            <a:endParaRPr lang="lv-LV" sz="1200" kern="1200" dirty="0">
              <a:solidFill>
                <a:schemeClr val="tx1"/>
              </a:solidFill>
              <a:effectLst/>
              <a:latin typeface="+mn-lt"/>
              <a:ea typeface="+mn-ea"/>
              <a:cs typeface="+mn-cs"/>
            </a:endParaRPr>
          </a:p>
          <a:p>
            <a:r>
              <a:rPr lang="lv-LV" dirty="0">
                <a:latin typeface="Times New Roman" panose="02020603050405020304" pitchFamily="18" charset="0"/>
                <a:cs typeface="Times New Roman" panose="02020603050405020304" pitchFamily="18" charset="0"/>
              </a:rPr>
              <a:t>Transparency – Latvia</a:t>
            </a:r>
            <a:r>
              <a:rPr lang="lv-LV" baseline="0" dirty="0">
                <a:latin typeface="Times New Roman" panose="02020603050405020304" pitchFamily="18" charset="0"/>
                <a:cs typeface="Times New Roman" panose="02020603050405020304" pitchFamily="18" charset="0"/>
              </a:rPr>
              <a:t> 41</a:t>
            </a:r>
            <a:endParaRPr lang="en-US"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26</a:t>
            </a:fld>
            <a:endParaRPr lang="lv-LV"/>
          </a:p>
        </p:txBody>
      </p:sp>
    </p:spTree>
    <p:extLst>
      <p:ext uri="{BB962C8B-B14F-4D97-AF65-F5344CB8AC3E}">
        <p14:creationId xmlns:p14="http://schemas.microsoft.com/office/powerpoint/2010/main" val="2367001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https://www.fatf-gafi.org/media/fatf/documents/4th-Round-Ratings.pdf</a:t>
            </a:r>
          </a:p>
          <a:p>
            <a:endParaRPr lang="lv-LV" dirty="0"/>
          </a:p>
          <a:p>
            <a:r>
              <a:rPr lang="lv-LV" sz="1200" kern="1200" dirty="0">
                <a:solidFill>
                  <a:schemeClr val="tx1"/>
                </a:solidFill>
                <a:effectLst/>
                <a:latin typeface="+mn-lt"/>
                <a:ea typeface="+mn-ea"/>
                <a:cs typeface="+mn-cs"/>
              </a:rPr>
              <a:t> </a:t>
            </a:r>
            <a:endParaRPr lang="lv-LV" dirty="0">
              <a:effectLst/>
            </a:endParaRPr>
          </a:p>
          <a:p>
            <a:pPr lvl="0"/>
            <a:r>
              <a:rPr lang="lv-LV" sz="1200" kern="1200" dirty="0">
                <a:solidFill>
                  <a:schemeClr val="tx1"/>
                </a:solidFill>
                <a:effectLst/>
                <a:latin typeface="+mn-lt"/>
                <a:ea typeface="+mn-ea"/>
                <a:cs typeface="+mn-cs"/>
              </a:rPr>
              <a:t>Ja darījuma attiecības notiek neparastos apstākļos, tas ir uzskatāms par risku palielinošu faktoru. Papildus par risku palielinošiem faktoriem uzskata klientu vai patieso labuma guvēju, kurš ir saistīts ar valsti vai teritoriju, kurai ir:</a:t>
            </a:r>
            <a:endParaRPr lang="lv-LV" dirty="0">
              <a:effectLst/>
            </a:endParaRPr>
          </a:p>
          <a:p>
            <a:pPr lvl="0"/>
            <a:r>
              <a:rPr lang="lv-LV" sz="1200" kern="1200" dirty="0">
                <a:solidFill>
                  <a:schemeClr val="tx1"/>
                </a:solidFill>
                <a:effectLst/>
                <a:latin typeface="+mn-lt"/>
                <a:ea typeface="+mn-ea"/>
                <a:cs typeface="+mn-cs"/>
              </a:rPr>
              <a:t>augsts korupcijas risks – nav vienota standarta korupcijas riska noteikšanai, tādēļ būtu ieteicams izmantot </a:t>
            </a:r>
            <a:r>
              <a:rPr lang="lv-LV" sz="1200" i="1" u="sng" kern="1200" dirty="0" err="1">
                <a:solidFill>
                  <a:schemeClr val="tx1"/>
                </a:solidFill>
                <a:effectLst/>
                <a:latin typeface="+mn-lt"/>
                <a:ea typeface="+mn-ea"/>
                <a:cs typeface="+mn-cs"/>
                <a:hlinkClick r:id="rId3"/>
              </a:rPr>
              <a:t>Transparency</a:t>
            </a:r>
            <a:r>
              <a:rPr lang="lv-LV" sz="1200" i="1" u="sng" kern="1200" dirty="0">
                <a:solidFill>
                  <a:schemeClr val="tx1"/>
                </a:solidFill>
                <a:effectLst/>
                <a:latin typeface="+mn-lt"/>
                <a:ea typeface="+mn-ea"/>
                <a:cs typeface="+mn-cs"/>
                <a:hlinkClick r:id="rId3"/>
              </a:rPr>
              <a:t> </a:t>
            </a:r>
            <a:r>
              <a:rPr lang="lv-LV" sz="1200" i="1" u="sng" kern="1200" dirty="0" err="1">
                <a:solidFill>
                  <a:schemeClr val="tx1"/>
                </a:solidFill>
                <a:effectLst/>
                <a:latin typeface="+mn-lt"/>
                <a:ea typeface="+mn-ea"/>
                <a:cs typeface="+mn-cs"/>
                <a:hlinkClick r:id="rId3"/>
              </a:rPr>
              <a:t>International</a:t>
            </a:r>
            <a:r>
              <a:rPr lang="lv-LV" sz="1200" i="1" kern="1200" dirty="0">
                <a:solidFill>
                  <a:schemeClr val="tx1"/>
                </a:solidFill>
                <a:effectLst/>
                <a:latin typeface="+mn-lt"/>
                <a:ea typeface="+mn-ea"/>
                <a:cs typeface="+mn-cs"/>
              </a:rPr>
              <a:t> </a:t>
            </a:r>
            <a:r>
              <a:rPr lang="lv-LV" sz="1200" kern="1200" dirty="0">
                <a:solidFill>
                  <a:schemeClr val="tx1"/>
                </a:solidFill>
                <a:effectLst/>
                <a:latin typeface="+mn-lt"/>
                <a:ea typeface="+mn-ea"/>
                <a:cs typeface="+mn-cs"/>
              </a:rPr>
              <a:t>vai citu publiski pieejamu informāciju par konkrētas jurisdikcijas korupcijas līmeni;</a:t>
            </a:r>
          </a:p>
          <a:p>
            <a:pPr lvl="0"/>
            <a:r>
              <a:rPr lang="lv-LV" sz="1200" kern="1200" dirty="0">
                <a:solidFill>
                  <a:schemeClr val="tx1"/>
                </a:solidFill>
                <a:effectLst/>
                <a:latin typeface="+mn-lt"/>
                <a:ea typeface="+mn-ea"/>
                <a:cs typeface="+mn-cs"/>
              </a:rPr>
              <a:t>augsts tādu noziegumu īpatsvars, kuri var radīt noziedzīgi iegūtus līdzekļus, – piemēram, narkotisko vielu, ieroču, cilvēku, akcīzes preču kontrabanda. Nav viennozīmīgs šādu jurisdikciju saraksts, tādēļ ir jāizmanto publiski pieejamā un vispārzināmā informācija. Piemēram, </a:t>
            </a:r>
            <a:r>
              <a:rPr lang="lv-LV" sz="1200" u="sng" kern="1200" dirty="0">
                <a:solidFill>
                  <a:schemeClr val="tx1"/>
                </a:solidFill>
                <a:effectLst/>
                <a:latin typeface="+mn-lt"/>
                <a:ea typeface="+mn-ea"/>
                <a:cs typeface="+mn-cs"/>
                <a:hlinkClick r:id="rId4"/>
              </a:rPr>
              <a:t>pasaules valstu noziedzības indekss</a:t>
            </a:r>
            <a:r>
              <a:rPr lang="lv-LV" sz="1200" kern="1200" dirty="0">
                <a:solidFill>
                  <a:schemeClr val="tx1"/>
                </a:solidFill>
                <a:effectLst/>
                <a:latin typeface="+mn-lt"/>
                <a:ea typeface="+mn-ea"/>
                <a:cs typeface="+mn-cs"/>
              </a:rPr>
              <a:t>, </a:t>
            </a:r>
            <a:r>
              <a:rPr lang="lv-LV" sz="1200" u="sng" kern="1200" dirty="0">
                <a:solidFill>
                  <a:schemeClr val="tx1"/>
                </a:solidFill>
                <a:effectLst/>
                <a:latin typeface="+mn-lt"/>
                <a:ea typeface="+mn-ea"/>
                <a:cs typeface="+mn-cs"/>
                <a:hlinkClick r:id="rId5"/>
              </a:rPr>
              <a:t>Apvienoto Nāciju Organizācijas dokumenti</a:t>
            </a:r>
            <a:r>
              <a:rPr lang="lv-LV" sz="1200" kern="1200" dirty="0">
                <a:solidFill>
                  <a:schemeClr val="tx1"/>
                </a:solidFill>
                <a:effectLst/>
                <a:latin typeface="+mn-lt"/>
                <a:ea typeface="+mn-ea"/>
                <a:cs typeface="+mn-cs"/>
              </a:rPr>
              <a:t>, kā arī </a:t>
            </a:r>
            <a:r>
              <a:rPr lang="lv-LV" sz="1200" u="sng" kern="1200" dirty="0">
                <a:solidFill>
                  <a:schemeClr val="tx1"/>
                </a:solidFill>
                <a:effectLst/>
                <a:latin typeface="+mn-lt"/>
                <a:ea typeface="+mn-ea"/>
                <a:cs typeface="+mn-cs"/>
                <a:hlinkClick r:id="rId6"/>
              </a:rPr>
              <a:t>ASV valstu saraksti ar narkotisko vielu ražotājvalstīm</a:t>
            </a:r>
            <a:r>
              <a:rPr lang="lv-LV" sz="1200" kern="1200" dirty="0">
                <a:solidFill>
                  <a:schemeClr val="tx1"/>
                </a:solidFill>
                <a:effectLst/>
                <a:latin typeface="+mn-lt"/>
                <a:ea typeface="+mn-ea"/>
                <a:cs typeface="+mn-cs"/>
              </a:rPr>
              <a:t>. Papildus skatīt riska valstu sarakstu šo vadlīniju 3.nodaļā; </a:t>
            </a:r>
          </a:p>
          <a:p>
            <a:pPr lvl="0"/>
            <a:r>
              <a:rPr lang="lv-LV" sz="1200" kern="1200" dirty="0">
                <a:solidFill>
                  <a:schemeClr val="tx1"/>
                </a:solidFill>
                <a:effectLst/>
                <a:latin typeface="+mn-lt"/>
                <a:ea typeface="+mn-ea"/>
                <a:cs typeface="+mn-cs"/>
              </a:rPr>
              <a:t>noteiktas Apvienoto Nāciju Organizācijas (ANO), Amerikas Savienoto Valstu (ASV), Eiropas Savienības sankcijas – pētot sankciju sarakstus, iesakām izmantot </a:t>
            </a:r>
            <a:r>
              <a:rPr lang="lv-LV" sz="1200" u="sng" kern="1200" dirty="0">
                <a:solidFill>
                  <a:schemeClr val="tx1"/>
                </a:solidFill>
                <a:effectLst/>
                <a:latin typeface="+mn-lt"/>
                <a:ea typeface="+mn-ea"/>
                <a:cs typeface="+mn-cs"/>
                <a:hlinkClick r:id="rId7"/>
              </a:rPr>
              <a:t>Finanšu izlūkošanas dienesta</a:t>
            </a:r>
            <a:r>
              <a:rPr lang="lv-LV" sz="1200" kern="1200" dirty="0">
                <a:solidFill>
                  <a:schemeClr val="tx1"/>
                </a:solidFill>
                <a:effectLst/>
                <a:latin typeface="+mn-lt"/>
                <a:ea typeface="+mn-ea"/>
                <a:cs typeface="+mn-cs"/>
              </a:rPr>
              <a:t> informācijas sistēmu, Apvienoto Nāciju Organizācijas (</a:t>
            </a:r>
            <a:r>
              <a:rPr lang="lv-LV" sz="1200" u="sng" kern="1200" dirty="0">
                <a:solidFill>
                  <a:schemeClr val="tx1"/>
                </a:solidFill>
                <a:effectLst/>
                <a:latin typeface="+mn-lt"/>
                <a:ea typeface="+mn-ea"/>
                <a:cs typeface="+mn-cs"/>
                <a:hlinkClick r:id="rId8"/>
              </a:rPr>
              <a:t>ANO) informācijas sistēmu</a:t>
            </a:r>
            <a:r>
              <a:rPr lang="lv-LV" sz="1200" kern="1200" dirty="0">
                <a:solidFill>
                  <a:schemeClr val="tx1"/>
                </a:solidFill>
                <a:effectLst/>
                <a:latin typeface="+mn-lt"/>
                <a:ea typeface="+mn-ea"/>
                <a:cs typeface="+mn-cs"/>
              </a:rPr>
              <a:t> un </a:t>
            </a:r>
            <a:r>
              <a:rPr lang="lv-LV" sz="1200" u="sng" kern="1200" dirty="0">
                <a:solidFill>
                  <a:schemeClr val="tx1"/>
                </a:solidFill>
                <a:effectLst/>
                <a:latin typeface="+mn-lt"/>
                <a:ea typeface="+mn-ea"/>
                <a:cs typeface="+mn-cs"/>
                <a:hlinkClick r:id="rId9"/>
              </a:rPr>
              <a:t>citus publiski pieejamus informācijas avotus</a:t>
            </a:r>
            <a:r>
              <a:rPr lang="lv-LV" sz="1200" kern="1200" dirty="0">
                <a:solidFill>
                  <a:schemeClr val="tx1"/>
                </a:solidFill>
                <a:effectLst/>
                <a:latin typeface="+mn-lt"/>
                <a:ea typeface="+mn-ea"/>
                <a:cs typeface="+mn-cs"/>
              </a:rPr>
              <a:t>;</a:t>
            </a:r>
          </a:p>
          <a:p>
            <a:pPr lvl="0"/>
            <a:r>
              <a:rPr lang="lv-LV" sz="1200" kern="1200" dirty="0">
                <a:solidFill>
                  <a:schemeClr val="tx1"/>
                </a:solidFill>
                <a:effectLst/>
                <a:latin typeface="+mn-lt"/>
                <a:ea typeface="+mn-ea"/>
                <a:cs typeface="+mn-cs"/>
              </a:rPr>
              <a:t>saikne ar terorismu – </a:t>
            </a:r>
            <a:r>
              <a:rPr lang="lv-LV" sz="1200" u="sng" kern="1200" dirty="0">
                <a:solidFill>
                  <a:schemeClr val="tx1"/>
                </a:solidFill>
                <a:effectLst/>
                <a:latin typeface="+mn-lt"/>
                <a:ea typeface="+mn-ea"/>
                <a:cs typeface="+mn-cs"/>
                <a:hlinkClick r:id="rId10"/>
              </a:rPr>
              <a:t>Nacionālais terorisma un </a:t>
            </a:r>
            <a:r>
              <a:rPr lang="lv-LV" sz="1200" u="sng" kern="1200" dirty="0" err="1">
                <a:solidFill>
                  <a:schemeClr val="tx1"/>
                </a:solidFill>
                <a:effectLst/>
                <a:latin typeface="+mn-lt"/>
                <a:ea typeface="+mn-ea"/>
                <a:cs typeface="+mn-cs"/>
                <a:hlinkClick r:id="rId10"/>
              </a:rPr>
              <a:t>proliferācijas</a:t>
            </a:r>
            <a:r>
              <a:rPr lang="lv-LV" sz="1200" u="sng" kern="1200" dirty="0">
                <a:solidFill>
                  <a:schemeClr val="tx1"/>
                </a:solidFill>
                <a:effectLst/>
                <a:latin typeface="+mn-lt"/>
                <a:ea typeface="+mn-ea"/>
                <a:cs typeface="+mn-cs"/>
                <a:hlinkClick r:id="rId10"/>
              </a:rPr>
              <a:t> finansēšanas risku ziņojums par 2017. – 2018.gadu</a:t>
            </a:r>
            <a:r>
              <a:rPr lang="lv-LV" sz="1200" kern="1200" dirty="0">
                <a:solidFill>
                  <a:schemeClr val="tx1"/>
                </a:solidFill>
                <a:effectLst/>
                <a:latin typeface="+mn-lt"/>
                <a:ea typeface="+mn-ea"/>
                <a:cs typeface="+mn-cs"/>
              </a:rPr>
              <a:t>, kā arī </a:t>
            </a:r>
            <a:r>
              <a:rPr lang="lv-LV" sz="1200" u="sng" kern="1200" dirty="0">
                <a:solidFill>
                  <a:schemeClr val="tx1"/>
                </a:solidFill>
                <a:effectLst/>
                <a:latin typeface="+mn-lt"/>
                <a:ea typeface="+mn-ea"/>
                <a:cs typeface="+mn-cs"/>
                <a:hlinkClick r:id="rId11"/>
              </a:rPr>
              <a:t>ASV terorismu atbalstošo jurisdikciju saraksts</a:t>
            </a:r>
            <a:r>
              <a:rPr lang="lv-LV" sz="1200" kern="1200" dirty="0">
                <a:solidFill>
                  <a:schemeClr val="tx1"/>
                </a:solidFill>
                <a:effectLst/>
                <a:latin typeface="+mn-lt"/>
                <a:ea typeface="+mn-ea"/>
                <a:cs typeface="+mn-cs"/>
              </a:rPr>
              <a:t> un riska valstu saraksts šo vadlīniju 3.nodaļā “Uz risku balstīta pieeja”;</a:t>
            </a:r>
          </a:p>
          <a:p>
            <a:r>
              <a:rPr lang="lv-LV" sz="1200" kern="1200" dirty="0">
                <a:solidFill>
                  <a:schemeClr val="tx1"/>
                </a:solidFill>
                <a:effectLst/>
                <a:latin typeface="+mn-lt"/>
                <a:ea typeface="+mn-ea"/>
                <a:cs typeface="+mn-cs"/>
              </a:rPr>
              <a:t>problēmas vai nevēlēšanās ieviest starptautiskos standartus noziedzīgi iegūtu līdzekļu legalizācijas novēršanas jomā – Finanšu darbību darba grupa (</a:t>
            </a:r>
            <a:r>
              <a:rPr lang="lv-LV" sz="1200" i="1" kern="1200" dirty="0">
                <a:solidFill>
                  <a:schemeClr val="tx1"/>
                </a:solidFill>
                <a:effectLst/>
                <a:latin typeface="+mn-lt"/>
                <a:ea typeface="+mn-ea"/>
                <a:cs typeface="+mn-cs"/>
              </a:rPr>
              <a:t>FATF</a:t>
            </a:r>
            <a:r>
              <a:rPr lang="lv-LV" sz="1200" kern="1200" dirty="0">
                <a:solidFill>
                  <a:schemeClr val="tx1"/>
                </a:solidFill>
                <a:effectLst/>
                <a:latin typeface="+mn-lt"/>
                <a:ea typeface="+mn-ea"/>
                <a:cs typeface="+mn-cs"/>
              </a:rPr>
              <a:t>) ir publicējusi </a:t>
            </a:r>
            <a:r>
              <a:rPr lang="lv-LV" sz="1200" u="sng" kern="1200" dirty="0">
                <a:solidFill>
                  <a:schemeClr val="tx1"/>
                </a:solidFill>
                <a:effectLst/>
                <a:latin typeface="+mn-lt"/>
                <a:ea typeface="+mn-ea"/>
                <a:cs typeface="+mn-cs"/>
                <a:hlinkClick r:id="rId12"/>
              </a:rPr>
              <a:t>sarakstu</a:t>
            </a:r>
            <a:r>
              <a:rPr lang="lv-LV" sz="1200" kern="1200" dirty="0">
                <a:solidFill>
                  <a:schemeClr val="tx1"/>
                </a:solidFill>
                <a:effectLst/>
                <a:latin typeface="+mn-lt"/>
                <a:ea typeface="+mn-ea"/>
                <a:cs typeface="+mn-cs"/>
              </a:rPr>
              <a:t> ar valstīm, kurām ir būtiskas problēmas ieviest starptautiskos standartus.</a:t>
            </a:r>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27</a:t>
            </a:fld>
            <a:endParaRPr lang="lv-LV"/>
          </a:p>
        </p:txBody>
      </p:sp>
    </p:spTree>
    <p:extLst>
      <p:ext uri="{BB962C8B-B14F-4D97-AF65-F5344CB8AC3E}">
        <p14:creationId xmlns:p14="http://schemas.microsoft.com/office/powerpoint/2010/main" val="1637800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https://www.fatf-gafi.org/media/fatf/documents/4th-Round-Ratings.pdf</a:t>
            </a:r>
          </a:p>
          <a:p>
            <a:endParaRPr lang="lv-LV" dirty="0"/>
          </a:p>
          <a:p>
            <a:r>
              <a:rPr lang="lv-LV" dirty="0"/>
              <a:t>Zems</a:t>
            </a:r>
            <a:r>
              <a:rPr lang="lv-LV" baseline="0" dirty="0"/>
              <a:t> FATF novērtējums</a:t>
            </a:r>
            <a:endParaRPr lang="lv-LV" dirty="0"/>
          </a:p>
          <a:p>
            <a:pPr lvl="1"/>
            <a:r>
              <a:rPr lang="lv-LV" sz="1200" kern="1200" dirty="0">
                <a:solidFill>
                  <a:schemeClr val="tx1"/>
                </a:solidFill>
                <a:effectLst/>
                <a:latin typeface="+mn-lt"/>
                <a:ea typeface="+mn-ea"/>
                <a:cs typeface="+mn-cs"/>
              </a:rPr>
              <a:t>tehniskajai atbilstībai ir 20 vai vairāk neatbilstības (NC) vai daļējas atbilstības (PC) novērtējumu;</a:t>
            </a:r>
          </a:p>
          <a:p>
            <a:pPr lvl="1"/>
            <a:r>
              <a:rPr lang="lv-LV" sz="1200" kern="1200" dirty="0">
                <a:solidFill>
                  <a:schemeClr val="tx1"/>
                </a:solidFill>
                <a:effectLst/>
                <a:latin typeface="+mn-lt"/>
                <a:ea typeface="+mn-ea"/>
                <a:cs typeface="+mn-cs"/>
              </a:rPr>
              <a:t>vai NC / PC ir novērtēts  3 vai vairākiem šādām rekomendācijām: 3, 5, 6, 10, 11 un 20;</a:t>
            </a:r>
          </a:p>
          <a:p>
            <a:pPr lvl="1"/>
            <a:r>
              <a:rPr lang="lv-LV" sz="1200" kern="1200" dirty="0">
                <a:solidFill>
                  <a:schemeClr val="tx1"/>
                </a:solidFill>
                <a:effectLst/>
                <a:latin typeface="+mn-lt"/>
                <a:ea typeface="+mn-ea"/>
                <a:cs typeface="+mn-cs"/>
              </a:rPr>
              <a:t>vai ir zems vai vidējs efektivitātes līmenis 9 vai vairāk no 11 tiešajiem iznākumiem ar vismaz diviem zemas efektivitātes vērtējumiem;</a:t>
            </a:r>
          </a:p>
          <a:p>
            <a:r>
              <a:rPr lang="lv-LV" sz="1200" kern="1200" dirty="0">
                <a:solidFill>
                  <a:schemeClr val="tx1"/>
                </a:solidFill>
                <a:effectLst/>
                <a:latin typeface="+mn-lt"/>
                <a:ea typeface="+mn-ea"/>
                <a:cs typeface="+mn-cs"/>
              </a:rPr>
              <a:t>vai ir zems efektivitātes līmenis 6 vai vairāk no tiešajiem iznākumiem</a:t>
            </a:r>
          </a:p>
          <a:p>
            <a:endParaRPr lang="lv-LV" sz="1200" kern="1200" dirty="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28</a:t>
            </a:fld>
            <a:endParaRPr lang="lv-LV"/>
          </a:p>
        </p:txBody>
      </p:sp>
    </p:spTree>
    <p:extLst>
      <p:ext uri="{BB962C8B-B14F-4D97-AF65-F5344CB8AC3E}">
        <p14:creationId xmlns:p14="http://schemas.microsoft.com/office/powerpoint/2010/main" val="426269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r>
              <a:rPr lang="lv-LV" dirty="0"/>
              <a:t>IO3 – Uzraudzība</a:t>
            </a:r>
            <a:r>
              <a:rPr lang="lv-LV" baseline="0" dirty="0"/>
              <a:t> (tai skaitā ne-finanšu)</a:t>
            </a:r>
          </a:p>
          <a:p>
            <a:endParaRPr lang="lv-LV" baseline="0" dirty="0"/>
          </a:p>
          <a:p>
            <a:r>
              <a:rPr lang="lv-LV" baseline="0" dirty="0"/>
              <a:t>IO5 – Juridiskie veidojumi (PLG)</a:t>
            </a:r>
          </a:p>
          <a:p>
            <a:endParaRPr lang="lv-LV" baseline="0" dirty="0"/>
          </a:p>
          <a:p>
            <a:r>
              <a:rPr lang="lv-LV" baseline="0" dirty="0"/>
              <a:t>IO 9-10 – Terorisma finansēšanas novēršana</a:t>
            </a:r>
          </a:p>
          <a:p>
            <a:endParaRPr lang="lv-LV" baseline="0" dirty="0"/>
          </a:p>
          <a:p>
            <a:r>
              <a:rPr lang="lv-LV" baseline="0" dirty="0"/>
              <a:t>IO 11 – </a:t>
            </a:r>
            <a:r>
              <a:rPr lang="lv-LV" baseline="0" dirty="0" err="1"/>
              <a:t>Proliferācijas</a:t>
            </a:r>
            <a:r>
              <a:rPr lang="lv-LV" baseline="0" dirty="0"/>
              <a:t> novēršana</a:t>
            </a:r>
          </a:p>
        </p:txBody>
      </p:sp>
      <p:sp>
        <p:nvSpPr>
          <p:cNvPr id="4" name="Slide Number Placeholder 3"/>
          <p:cNvSpPr>
            <a:spLocks noGrp="1"/>
          </p:cNvSpPr>
          <p:nvPr>
            <p:ph type="sldNum" sz="quarter" idx="10"/>
          </p:nvPr>
        </p:nvSpPr>
        <p:spPr/>
        <p:txBody>
          <a:bodyPr/>
          <a:lstStyle/>
          <a:p>
            <a:fld id="{EFA34907-BEFA-4502-ABEA-78F51700E6F1}" type="slidenum">
              <a:rPr lang="lv-LV" smtClean="0"/>
              <a:t>29</a:t>
            </a:fld>
            <a:endParaRPr lang="lv-LV"/>
          </a:p>
        </p:txBody>
      </p:sp>
    </p:spTree>
    <p:extLst>
      <p:ext uri="{BB962C8B-B14F-4D97-AF65-F5344CB8AC3E}">
        <p14:creationId xmlns:p14="http://schemas.microsoft.com/office/powerpoint/2010/main" val="3014348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latin typeface="Times New Roman" panose="02020603050405020304" pitchFamily="18" charset="0"/>
                <a:cs typeface="Times New Roman" panose="02020603050405020304" pitchFamily="18" charset="0"/>
              </a:rPr>
              <a:t>Papildus atbildīgajam darbiniekam par likuma prasību ievērošanu jāieceļ uzņēmumā arī valdes loceklis, papildināts likuma 10.pants</a:t>
            </a:r>
          </a:p>
          <a:p>
            <a:pPr marL="85725" indent="0" algn="just">
              <a:buNone/>
            </a:pPr>
            <a:endParaRPr lang="lv-LV" sz="1400" dirty="0">
              <a:latin typeface="Times New Roman" panose="02020603050405020304" pitchFamily="18" charset="0"/>
              <a:cs typeface="Times New Roman" panose="02020603050405020304" pitchFamily="18" charset="0"/>
            </a:endParaRPr>
          </a:p>
          <a:p>
            <a:pPr marL="85725" indent="0" algn="just">
              <a:buNone/>
            </a:pPr>
            <a:r>
              <a:rPr lang="lv-LV" sz="1400" dirty="0">
                <a:latin typeface="Times New Roman" panose="02020603050405020304" pitchFamily="18" charset="0"/>
                <a:cs typeface="Times New Roman" panose="02020603050405020304" pitchFamily="18" charset="0"/>
              </a:rPr>
              <a:t>Visiem likuma subjekti atbilstoši savam darbības veidam jāizveido naudas atmazgāšanas un terorisma finansēšanas novēršanas </a:t>
            </a:r>
            <a:r>
              <a:rPr lang="lv-LV" sz="1400" u="sng" dirty="0">
                <a:latin typeface="Times New Roman" panose="02020603050405020304" pitchFamily="18" charset="0"/>
                <a:cs typeface="Times New Roman" panose="02020603050405020304" pitchFamily="18" charset="0"/>
              </a:rPr>
              <a:t>iekšējo kontroles sistēma</a:t>
            </a:r>
          </a:p>
          <a:p>
            <a:pPr marL="85725" indent="0" algn="just">
              <a:buNone/>
            </a:pPr>
            <a:endParaRPr lang="lv-LV" sz="1400" dirty="0">
              <a:latin typeface="Times New Roman" panose="02020603050405020304" pitchFamily="18" charset="0"/>
              <a:cs typeface="Times New Roman" panose="02020603050405020304" pitchFamily="18" charset="0"/>
            </a:endParaRPr>
          </a:p>
          <a:p>
            <a:pPr marL="85725" indent="0" algn="just">
              <a:buNone/>
            </a:pPr>
            <a:r>
              <a:rPr lang="lv-LV" dirty="0">
                <a:latin typeface="Times New Roman" panose="02020603050405020304" pitchFamily="18" charset="0"/>
                <a:cs typeface="Times New Roman" panose="02020603050405020304" pitchFamily="18" charset="0"/>
              </a:rPr>
              <a:t>	</a:t>
            </a:r>
            <a:r>
              <a:rPr lang="lv-LV" sz="1200" dirty="0">
                <a:latin typeface="Times New Roman" panose="02020603050405020304" pitchFamily="18" charset="0"/>
                <a:cs typeface="Times New Roman" panose="02020603050405020304" pitchFamily="18" charset="0"/>
              </a:rPr>
              <a:t>VID izstrādātas </a:t>
            </a:r>
            <a:r>
              <a:rPr lang="lv-LV" sz="1200" b="1" kern="1200" dirty="0">
                <a:solidFill>
                  <a:schemeClr val="tx1"/>
                </a:solidFill>
                <a:effectLst/>
                <a:latin typeface="+mn-lt"/>
                <a:ea typeface="+mn-ea"/>
                <a:cs typeface="+mn-cs"/>
              </a:rPr>
              <a:t>Vadlīnijas Valsts ieņēmumu dienesta uzraugāmajiem Noziedzīgi iegūtu līdzekļu legalizācijas un terorisma finansēšanas novēršanas likuma subjektiem </a:t>
            </a:r>
            <a:r>
              <a:rPr lang="lv-LV" sz="1200" dirty="0">
                <a:latin typeface="Times New Roman" panose="02020603050405020304" pitchFamily="18" charset="0"/>
                <a:cs typeface="Times New Roman" panose="02020603050405020304" pitchFamily="18" charset="0"/>
              </a:rPr>
              <a:t>(vadlīnijas pieejamas VID mājaslapā </a:t>
            </a:r>
            <a:r>
              <a:rPr lang="lv-LV" sz="1200" dirty="0">
                <a:latin typeface="Times New Roman" panose="02020603050405020304" pitchFamily="18" charset="0"/>
                <a:cs typeface="Times New Roman" panose="02020603050405020304" pitchFamily="18" charset="0"/>
                <a:hlinkClick r:id="rId3"/>
              </a:rPr>
              <a:t>https://www.vid.gov.lv/</a:t>
            </a:r>
            <a:r>
              <a:rPr lang="lv-LV" sz="1200" dirty="0">
                <a:latin typeface="Times New Roman" panose="02020603050405020304" pitchFamily="18" charset="0"/>
                <a:cs typeface="Times New Roman" panose="02020603050405020304" pitchFamily="18" charset="0"/>
              </a:rPr>
              <a:t> )</a:t>
            </a:r>
          </a:p>
          <a:p>
            <a:pPr marL="85725" indent="0" algn="just">
              <a:buNone/>
            </a:pPr>
            <a:r>
              <a:rPr lang="de-DE" sz="1200" dirty="0">
                <a:latin typeface="Times New Roman" panose="02020603050405020304" pitchFamily="18" charset="0"/>
                <a:cs typeface="Times New Roman" panose="02020603050405020304" pitchFamily="18" charset="0"/>
              </a:rPr>
              <a:t>“</a:t>
            </a:r>
            <a:r>
              <a:rPr lang="de-DE" sz="1200" b="1" dirty="0">
                <a:latin typeface="Times New Roman" panose="02020603050405020304" pitchFamily="18" charset="0"/>
                <a:cs typeface="Times New Roman" panose="02020603050405020304" pitchFamily="18" charset="0"/>
              </a:rPr>
              <a:t>Par noziedzīgi iegūtu līdzekļu legalizācijas un terorisma finansēšanas novēršanu</a:t>
            </a:r>
            <a:r>
              <a:rPr lang="de-DE" sz="1200" dirty="0">
                <a:latin typeface="Times New Roman" panose="02020603050405020304" pitchFamily="18" charset="0"/>
                <a:cs typeface="Times New Roman" panose="02020603050405020304" pitchFamily="18" charset="0"/>
              </a:rPr>
              <a:t>” - “</a:t>
            </a:r>
            <a:r>
              <a:rPr lang="lv-LV" sz="1200" dirty="0">
                <a:latin typeface="Times New Roman" panose="02020603050405020304" pitchFamily="18" charset="0"/>
                <a:cs typeface="Times New Roman" panose="02020603050405020304" pitchFamily="18" charset="0"/>
              </a:rPr>
              <a:t>Vadlīnijas</a:t>
            </a:r>
            <a:r>
              <a:rPr lang="de-DE" sz="1200" dirty="0">
                <a:latin typeface="Times New Roman" panose="02020603050405020304" pitchFamily="18" charset="0"/>
                <a:cs typeface="Times New Roman" panose="02020603050405020304" pitchFamily="18" charset="0"/>
              </a:rPr>
              <a:t>”</a:t>
            </a:r>
            <a:endParaRPr lang="lv-LV" sz="1200" dirty="0">
              <a:latin typeface="Times New Roman" panose="02020603050405020304" pitchFamily="18" charset="0"/>
              <a:cs typeface="Times New Roman" panose="02020603050405020304" pitchFamily="18" charset="0"/>
            </a:endParaRPr>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a:t>
            </a:fld>
            <a:endParaRPr lang="lv-LV"/>
          </a:p>
        </p:txBody>
      </p:sp>
    </p:spTree>
    <p:extLst>
      <p:ext uri="{BB962C8B-B14F-4D97-AF65-F5344CB8AC3E}">
        <p14:creationId xmlns:p14="http://schemas.microsoft.com/office/powerpoint/2010/main" val="2719881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Plašāks</a:t>
            </a:r>
            <a:r>
              <a:rPr lang="lv-LV" baseline="0" dirty="0"/>
              <a:t> tvērums</a:t>
            </a:r>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30</a:t>
            </a:fld>
            <a:endParaRPr lang="lv-LV"/>
          </a:p>
        </p:txBody>
      </p:sp>
    </p:spTree>
    <p:extLst>
      <p:ext uri="{BB962C8B-B14F-4D97-AF65-F5344CB8AC3E}">
        <p14:creationId xmlns:p14="http://schemas.microsoft.com/office/powerpoint/2010/main" val="1038342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31</a:t>
            </a:fld>
            <a:endParaRPr lang="lv-LV"/>
          </a:p>
        </p:txBody>
      </p:sp>
    </p:spTree>
    <p:extLst>
      <p:ext uri="{BB962C8B-B14F-4D97-AF65-F5344CB8AC3E}">
        <p14:creationId xmlns:p14="http://schemas.microsoft.com/office/powerpoint/2010/main" val="2393219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32</a:t>
            </a:fld>
            <a:endParaRPr lang="lv-LV"/>
          </a:p>
        </p:txBody>
      </p:sp>
    </p:spTree>
    <p:extLst>
      <p:ext uri="{BB962C8B-B14F-4D97-AF65-F5344CB8AC3E}">
        <p14:creationId xmlns:p14="http://schemas.microsoft.com/office/powerpoint/2010/main" val="1711200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33</a:t>
            </a:fld>
            <a:endParaRPr lang="lv-LV"/>
          </a:p>
        </p:txBody>
      </p:sp>
    </p:spTree>
    <p:extLst>
      <p:ext uri="{BB962C8B-B14F-4D97-AF65-F5344CB8AC3E}">
        <p14:creationId xmlns:p14="http://schemas.microsoft.com/office/powerpoint/2010/main" val="2927188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34</a:t>
            </a:fld>
            <a:endParaRPr lang="lv-LV"/>
          </a:p>
        </p:txBody>
      </p:sp>
    </p:spTree>
    <p:extLst>
      <p:ext uri="{BB962C8B-B14F-4D97-AF65-F5344CB8AC3E}">
        <p14:creationId xmlns:p14="http://schemas.microsoft.com/office/powerpoint/2010/main" val="2784484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35</a:t>
            </a:fld>
            <a:endParaRPr lang="lv-LV"/>
          </a:p>
        </p:txBody>
      </p:sp>
    </p:spTree>
    <p:extLst>
      <p:ext uri="{BB962C8B-B14F-4D97-AF65-F5344CB8AC3E}">
        <p14:creationId xmlns:p14="http://schemas.microsoft.com/office/powerpoint/2010/main" val="3940010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36</a:t>
            </a:fld>
            <a:endParaRPr lang="lv-LV"/>
          </a:p>
        </p:txBody>
      </p:sp>
    </p:spTree>
    <p:extLst>
      <p:ext uri="{BB962C8B-B14F-4D97-AF65-F5344CB8AC3E}">
        <p14:creationId xmlns:p14="http://schemas.microsoft.com/office/powerpoint/2010/main" val="2294157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37</a:t>
            </a:fld>
            <a:endParaRPr lang="lv-LV"/>
          </a:p>
        </p:txBody>
      </p:sp>
    </p:spTree>
    <p:extLst>
      <p:ext uri="{BB962C8B-B14F-4D97-AF65-F5344CB8AC3E}">
        <p14:creationId xmlns:p14="http://schemas.microsoft.com/office/powerpoint/2010/main" val="648299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38</a:t>
            </a:fld>
            <a:endParaRPr lang="lv-LV"/>
          </a:p>
        </p:txBody>
      </p:sp>
    </p:spTree>
    <p:extLst>
      <p:ext uri="{BB962C8B-B14F-4D97-AF65-F5344CB8AC3E}">
        <p14:creationId xmlns:p14="http://schemas.microsoft.com/office/powerpoint/2010/main" val="153054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Papildu informācijai jānorāda, ka pašlaik ES līmenī notiek darbs pie jauna augsta riska trešo valstu saraksta izveides, jo 2019.gada 13.februārī pieņemtais Eiropas Komisijas 23 valstu </a:t>
            </a:r>
            <a:r>
              <a:rPr lang="lv-LV" sz="1200" u="sng" kern="1200" dirty="0">
                <a:solidFill>
                  <a:schemeClr val="tx1"/>
                </a:solidFill>
                <a:effectLst/>
                <a:latin typeface="+mn-lt"/>
                <a:ea typeface="+mn-ea"/>
                <a:cs typeface="+mn-cs"/>
                <a:hlinkClick r:id="rId3"/>
              </a:rPr>
              <a:t>saraksts</a:t>
            </a:r>
            <a:r>
              <a:rPr lang="lv-LV" sz="1200" kern="1200" dirty="0">
                <a:solidFill>
                  <a:schemeClr val="tx1"/>
                </a:solidFill>
                <a:effectLst/>
                <a:latin typeface="+mn-lt"/>
                <a:ea typeface="+mn-ea"/>
                <a:cs typeface="+mn-cs"/>
              </a:rPr>
              <a:t> netika apstiprināts Eiropas Padomes </a:t>
            </a:r>
            <a:r>
              <a:rPr lang="lv-LV" sz="1200" u="sng" kern="1200" dirty="0">
                <a:solidFill>
                  <a:schemeClr val="tx1"/>
                </a:solidFill>
                <a:effectLst/>
                <a:latin typeface="+mn-lt"/>
                <a:ea typeface="+mn-ea"/>
                <a:cs typeface="+mn-cs"/>
                <a:hlinkClick r:id="rId4"/>
              </a:rPr>
              <a:t>iebildumu</a:t>
            </a:r>
            <a:r>
              <a:rPr lang="lv-LV" sz="1200" kern="1200" dirty="0">
                <a:solidFill>
                  <a:schemeClr val="tx1"/>
                </a:solidFill>
                <a:effectLst/>
                <a:latin typeface="+mn-lt"/>
                <a:ea typeface="+mn-ea"/>
                <a:cs typeface="+mn-cs"/>
              </a:rPr>
              <a:t> dēļ.</a:t>
            </a:r>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39</a:t>
            </a:fld>
            <a:endParaRPr lang="lv-LV"/>
          </a:p>
        </p:txBody>
      </p:sp>
    </p:spTree>
    <p:extLst>
      <p:ext uri="{BB962C8B-B14F-4D97-AF65-F5344CB8AC3E}">
        <p14:creationId xmlns:p14="http://schemas.microsoft.com/office/powerpoint/2010/main" val="1866896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v-LV" sz="1200" b="1" dirty="0">
                <a:latin typeface="Times New Roman" panose="02020603050405020304" pitchFamily="18" charset="0"/>
                <a:cs typeface="Times New Roman" panose="02020603050405020304" pitchFamily="18" charset="0"/>
              </a:rPr>
              <a:t>Noziedzīgi iegūti līdzekļi</a:t>
            </a:r>
            <a:r>
              <a:rPr lang="lv-LV" sz="1200" dirty="0">
                <a:latin typeface="Times New Roman" panose="02020603050405020304" pitchFamily="18" charset="0"/>
                <a:cs typeface="Times New Roman" panose="02020603050405020304" pitchFamily="18" charset="0"/>
              </a:rPr>
              <a:t> – manta, kura iegūta tādu noziedzīgu darbību rezultātā, par kuru izdarīšanu iestājas kriminālatbildība normatīvajos aktos noteiktajā kārtībā</a:t>
            </a:r>
          </a:p>
          <a:p>
            <a:pPr marL="0" indent="0" algn="just">
              <a:buNone/>
            </a:pPr>
            <a:r>
              <a:rPr lang="lv-LV" sz="1200" dirty="0">
                <a:latin typeface="Times New Roman" panose="02020603050405020304" pitchFamily="18" charset="0"/>
                <a:cs typeface="Times New Roman" panose="02020603050405020304" pitchFamily="18" charset="0"/>
              </a:rPr>
              <a:t>Līdzekļi ir atzīstami par noziedzīgi iegūtiem:</a:t>
            </a:r>
          </a:p>
          <a:p>
            <a:r>
              <a:rPr lang="lv-LV" sz="1200" dirty="0">
                <a:latin typeface="Times New Roman" panose="02020603050405020304" pitchFamily="18" charset="0"/>
                <a:cs typeface="Times New Roman" panose="02020603050405020304" pitchFamily="18" charset="0"/>
              </a:rPr>
              <a:t>1) ja personas īpašumā vai valdījumā tie tieši vai netieši iegūti noziedzīga nodarījuma rezultātā</a:t>
            </a:r>
          </a:p>
          <a:p>
            <a:r>
              <a:rPr lang="lv-LV" sz="1200" dirty="0">
                <a:latin typeface="Times New Roman" panose="02020603050405020304" pitchFamily="18" charset="0"/>
                <a:cs typeface="Times New Roman" panose="02020603050405020304" pitchFamily="18" charset="0"/>
              </a:rPr>
              <a:t>2) citos Kriminālprocesa likumā noteiktajos gadījumos</a:t>
            </a:r>
          </a:p>
          <a:p>
            <a:pPr marL="0" indent="0" algn="just">
              <a:buNone/>
            </a:pPr>
            <a:r>
              <a:rPr lang="lv-LV" sz="1200" b="1" dirty="0">
                <a:latin typeface="Times New Roman" panose="02020603050405020304" pitchFamily="18" charset="0"/>
                <a:cs typeface="Times New Roman" panose="02020603050405020304" pitchFamily="18" charset="0"/>
              </a:rPr>
              <a:t>Noziedzīgi iegūtu līdzekļu legalizācija:</a:t>
            </a:r>
          </a:p>
          <a:p>
            <a:pPr algn="just"/>
            <a:r>
              <a:rPr lang="lv-LV" sz="1200" dirty="0">
                <a:latin typeface="Times New Roman" panose="02020603050405020304" pitchFamily="18" charset="0"/>
                <a:cs typeface="Times New Roman" panose="02020603050405020304" pitchFamily="18" charset="0"/>
              </a:rPr>
              <a:t>noziedzīgi iegūti līdzekļu pārvēršana citās vērtībās, to atrašanās vietas vai piederības mainīšana;</a:t>
            </a:r>
          </a:p>
          <a:p>
            <a:pPr algn="just"/>
            <a:r>
              <a:rPr lang="lv-LV" sz="1200" dirty="0">
                <a:latin typeface="Times New Roman" panose="02020603050405020304" pitchFamily="18" charset="0"/>
                <a:cs typeface="Times New Roman" panose="02020603050405020304" pitchFamily="18" charset="0"/>
              </a:rPr>
              <a:t>patiesā rakstura, izcelsmes, atrašanās vietas, izvietojuma, kustības, piederības slēpšana vai maskēšana</a:t>
            </a:r>
          </a:p>
          <a:p>
            <a:pPr algn="just"/>
            <a:r>
              <a:rPr lang="lv-LV" sz="1200" dirty="0">
                <a:latin typeface="Times New Roman" panose="02020603050405020304" pitchFamily="18" charset="0"/>
                <a:cs typeface="Times New Roman" panose="02020603050405020304" pitchFamily="18" charset="0"/>
              </a:rPr>
              <a:t>noziedzīgi iegūti līdzekļu iegūšana īpašumā, valdījumā vai lietojumā</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a:t>
            </a:fld>
            <a:endParaRPr lang="lv-LV"/>
          </a:p>
        </p:txBody>
      </p:sp>
    </p:spTree>
    <p:extLst>
      <p:ext uri="{BB962C8B-B14F-4D97-AF65-F5344CB8AC3E}">
        <p14:creationId xmlns:p14="http://schemas.microsoft.com/office/powerpoint/2010/main" val="532656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40</a:t>
            </a:fld>
            <a:endParaRPr lang="lv-LV"/>
          </a:p>
        </p:txBody>
      </p:sp>
    </p:spTree>
    <p:extLst>
      <p:ext uri="{BB962C8B-B14F-4D97-AF65-F5344CB8AC3E}">
        <p14:creationId xmlns:p14="http://schemas.microsoft.com/office/powerpoint/2010/main" val="3745845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 Labklājība</a:t>
            </a:r>
            <a:r>
              <a:rPr lang="lv-LV" baseline="0" dirty="0"/>
              <a:t> ir plašāks jēdziens par darījumā iesaistītajiem līdzekļiem.</a:t>
            </a:r>
            <a:endParaRPr lang="lv-LV" dirty="0"/>
          </a:p>
          <a:p>
            <a:endParaRPr lang="lv-LV" dirty="0"/>
          </a:p>
          <a:p>
            <a:r>
              <a:rPr lang="lv-LV" dirty="0"/>
              <a:t>18) </a:t>
            </a:r>
            <a:r>
              <a:rPr lang="lv-LV" b="1" dirty="0"/>
              <a:t>politiski nozīmīga persona</a:t>
            </a:r>
            <a:r>
              <a:rPr lang="lv-LV" dirty="0"/>
              <a:t> — persona, kura Latvijas Republikā, citā dalībvalstī vai trešajā valstī ieņem vai ir ieņēmusi nozīmīgu publisku amatu, tai skaitā valsts varas augstākā amatpersona, valsts administratīvās vienības (pašvaldības) vadītājs, valdības vadītājs, ministrs (ministra vietnieks vai ministra vietnieka vietnieks, ja attiecīgajā valstī ir šāds amats), valsts sekretārs vai cita augsta līmeņa amatpersona valdībā vai valsts administratīvajā vienībā (pašvaldībā), parlamenta deputāts vai līdzīgas likumdošanas struktūras loceklis, politiskās partijas vadības struktūras (valdes) loceklis, konstitucionālās tiesas, augstākās tiesas vai cita līmeņa tiesas tiesnesis (tiesu institūcijas loceklis), augstākās revīzijas (audita) iestādes padomes vai valdes loceklis, centrālās bankas padomes vai valdes loceklis, vēstnieks, pilnvarotais lietvedis, bruņoto spēku augstākais virsnieks, valsts kapitālsabiedrības padomes vai valdes loceklis, starptautiskas organizācijas vadītājs (direktors, direktora vietnieks) un valdes loceklis vai persona, kas šajā organizācijā ieņem līdzvērtīgu amatu;</a:t>
            </a:r>
          </a:p>
          <a:p>
            <a:r>
              <a:rPr lang="lv-LV" dirty="0"/>
              <a:t>18</a:t>
            </a:r>
            <a:r>
              <a:rPr lang="lv-LV" baseline="30000" dirty="0"/>
              <a:t>1</a:t>
            </a:r>
            <a:r>
              <a:rPr lang="lv-LV" dirty="0"/>
              <a:t>) </a:t>
            </a:r>
            <a:r>
              <a:rPr lang="lv-LV" b="1" dirty="0"/>
              <a:t>politiski nozīmīgas personas ģimenes loceklis</a:t>
            </a:r>
            <a:r>
              <a:rPr lang="lv-LV" dirty="0"/>
              <a:t> — persona, kura ir šā panta 18.punktā minētās personas:</a:t>
            </a:r>
          </a:p>
          <a:p>
            <a:r>
              <a:rPr lang="lv-LV" dirty="0"/>
              <a:t>a) laulātais vai laulātajam pielīdzināma persona. Persona par laulātajam pielīdzināmu personu uzskatāma tikai tad, ja attiecīgās valsts likumi tai nosaka šādu statusu,</a:t>
            </a:r>
          </a:p>
          <a:p>
            <a:r>
              <a:rPr lang="lv-LV" dirty="0"/>
              <a:t>b) bērns vai politiski nozīmīgas personas laulātā vai laulātajam pielīdzināmas personas bērns, viņa laulātais vai laulātajam pielīdzināma persona,</a:t>
            </a:r>
          </a:p>
          <a:p>
            <a:r>
              <a:rPr lang="lv-LV" dirty="0"/>
              <a:t>c) vecāks, vecvecāks vai mazbērns,</a:t>
            </a:r>
          </a:p>
          <a:p>
            <a:r>
              <a:rPr lang="lv-LV" dirty="0"/>
              <a:t>d) brālis vai māsa;</a:t>
            </a:r>
          </a:p>
          <a:p>
            <a:r>
              <a:rPr lang="lv-LV" dirty="0"/>
              <a:t>18</a:t>
            </a:r>
            <a:r>
              <a:rPr lang="lv-LV" baseline="30000" dirty="0"/>
              <a:t>2</a:t>
            </a:r>
            <a:r>
              <a:rPr lang="lv-LV" dirty="0"/>
              <a:t>) </a:t>
            </a:r>
            <a:r>
              <a:rPr lang="lv-LV" b="1" dirty="0"/>
              <a:t>ar politiski nozīmīgu personu cieši saistīta persona</a:t>
            </a:r>
            <a:r>
              <a:rPr lang="lv-LV" dirty="0"/>
              <a:t> — fiziskā persona, par kuru ir zināms, ka tai ir darījuma vai citas ciešas attiecības ar kādu no šā panta 18.punktā minētajām personām vai tā ir akcionārs vai dalībnieks vienā un tajā pašā komercsabiedrībā ar kādu no šā panta 18.punktā minētajām personām, kā arī fiziskā persona, kura ir vienīgā tāda juridiska veidojuma īpašnieks, par ko ir zināms, ka tas faktiski izveidots šā panta 18.punktā minētās personas labā;</a:t>
            </a:r>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41</a:t>
            </a:fld>
            <a:endParaRPr lang="lv-LV"/>
          </a:p>
        </p:txBody>
      </p:sp>
    </p:spTree>
    <p:extLst>
      <p:ext uri="{BB962C8B-B14F-4D97-AF65-F5344CB8AC3E}">
        <p14:creationId xmlns:p14="http://schemas.microsoft.com/office/powerpoint/2010/main" val="3010742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42</a:t>
            </a:fld>
            <a:endParaRPr lang="lv-LV"/>
          </a:p>
        </p:txBody>
      </p:sp>
    </p:spTree>
    <p:extLst>
      <p:ext uri="{BB962C8B-B14F-4D97-AF65-F5344CB8AC3E}">
        <p14:creationId xmlns:p14="http://schemas.microsoft.com/office/powerpoint/2010/main" val="1575516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43</a:t>
            </a:fld>
            <a:endParaRPr lang="lv-LV"/>
          </a:p>
        </p:txBody>
      </p:sp>
    </p:spTree>
    <p:extLst>
      <p:ext uri="{BB962C8B-B14F-4D97-AF65-F5344CB8AC3E}">
        <p14:creationId xmlns:p14="http://schemas.microsoft.com/office/powerpoint/2010/main" val="216024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FA34907-BEFA-4502-ABEA-78F51700E6F1}" type="slidenum">
              <a:rPr lang="lv-LV" smtClean="0"/>
              <a:t>44</a:t>
            </a:fld>
            <a:endParaRPr lang="lv-LV"/>
          </a:p>
        </p:txBody>
      </p:sp>
    </p:spTree>
    <p:extLst>
      <p:ext uri="{BB962C8B-B14F-4D97-AF65-F5344CB8AC3E}">
        <p14:creationId xmlns:p14="http://schemas.microsoft.com/office/powerpoint/2010/main" val="1187194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1200" dirty="0">
              <a:latin typeface="Times New Roman" pitchFamily="18" charset="0"/>
              <a:cs typeface="Times New Roman" pitchFamily="18" charset="0"/>
            </a:endParaRPr>
          </a:p>
          <a:p>
            <a:pPr marL="342900" indent="-342900">
              <a:buFont typeface="Arial" pitchFamily="34" charset="0"/>
              <a:buChar char="•"/>
            </a:pPr>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45</a:t>
            </a:fld>
            <a:endParaRPr lang="lv-LV"/>
          </a:p>
        </p:txBody>
      </p:sp>
    </p:spTree>
    <p:extLst>
      <p:ext uri="{BB962C8B-B14F-4D97-AF65-F5344CB8AC3E}">
        <p14:creationId xmlns:p14="http://schemas.microsoft.com/office/powerpoint/2010/main" val="33906013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46</a:t>
            </a:fld>
            <a:endParaRPr lang="lv-LV"/>
          </a:p>
        </p:txBody>
      </p:sp>
    </p:spTree>
    <p:extLst>
      <p:ext uri="{BB962C8B-B14F-4D97-AF65-F5344CB8AC3E}">
        <p14:creationId xmlns:p14="http://schemas.microsoft.com/office/powerpoint/2010/main" val="3110867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47</a:t>
            </a:fld>
            <a:endParaRPr lang="lv-LV"/>
          </a:p>
        </p:txBody>
      </p:sp>
    </p:spTree>
    <p:extLst>
      <p:ext uri="{BB962C8B-B14F-4D97-AF65-F5344CB8AC3E}">
        <p14:creationId xmlns:p14="http://schemas.microsoft.com/office/powerpoint/2010/main" val="5935994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48</a:t>
            </a:fld>
            <a:endParaRPr lang="lv-LV"/>
          </a:p>
        </p:txBody>
      </p:sp>
    </p:spTree>
    <p:extLst>
      <p:ext uri="{BB962C8B-B14F-4D97-AF65-F5344CB8AC3E}">
        <p14:creationId xmlns:p14="http://schemas.microsoft.com/office/powerpoint/2010/main" val="3929633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49</a:t>
            </a:fld>
            <a:endParaRPr lang="lv-LV"/>
          </a:p>
        </p:txBody>
      </p:sp>
    </p:spTree>
    <p:extLst>
      <p:ext uri="{BB962C8B-B14F-4D97-AF65-F5344CB8AC3E}">
        <p14:creationId xmlns:p14="http://schemas.microsoft.com/office/powerpoint/2010/main" val="177376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a:t>
            </a:fld>
            <a:endParaRPr lang="lv-LV"/>
          </a:p>
        </p:txBody>
      </p:sp>
    </p:spTree>
    <p:extLst>
      <p:ext uri="{BB962C8B-B14F-4D97-AF65-F5344CB8AC3E}">
        <p14:creationId xmlns:p14="http://schemas.microsoft.com/office/powerpoint/2010/main" val="2747972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50</a:t>
            </a:fld>
            <a:endParaRPr lang="lv-LV"/>
          </a:p>
        </p:txBody>
      </p:sp>
    </p:spTree>
    <p:extLst>
      <p:ext uri="{BB962C8B-B14F-4D97-AF65-F5344CB8AC3E}">
        <p14:creationId xmlns:p14="http://schemas.microsoft.com/office/powerpoint/2010/main" val="2168194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51</a:t>
            </a:fld>
            <a:endParaRPr lang="lv-LV"/>
          </a:p>
        </p:txBody>
      </p:sp>
    </p:spTree>
    <p:extLst>
      <p:ext uri="{BB962C8B-B14F-4D97-AF65-F5344CB8AC3E}">
        <p14:creationId xmlns:p14="http://schemas.microsoft.com/office/powerpoint/2010/main" val="4117049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52</a:t>
            </a:fld>
            <a:endParaRPr lang="lv-LV"/>
          </a:p>
        </p:txBody>
      </p:sp>
    </p:spTree>
    <p:extLst>
      <p:ext uri="{BB962C8B-B14F-4D97-AF65-F5344CB8AC3E}">
        <p14:creationId xmlns:p14="http://schemas.microsoft.com/office/powerpoint/2010/main" val="144996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53</a:t>
            </a:fld>
            <a:endParaRPr lang="lv-LV"/>
          </a:p>
        </p:txBody>
      </p:sp>
    </p:spTree>
    <p:extLst>
      <p:ext uri="{BB962C8B-B14F-4D97-AF65-F5344CB8AC3E}">
        <p14:creationId xmlns:p14="http://schemas.microsoft.com/office/powerpoint/2010/main" val="42439713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54</a:t>
            </a:fld>
            <a:endParaRPr lang="lv-LV"/>
          </a:p>
        </p:txBody>
      </p:sp>
    </p:spTree>
    <p:extLst>
      <p:ext uri="{BB962C8B-B14F-4D97-AF65-F5344CB8AC3E}">
        <p14:creationId xmlns:p14="http://schemas.microsoft.com/office/powerpoint/2010/main" val="20376936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55</a:t>
            </a:fld>
            <a:endParaRPr lang="lv-LV"/>
          </a:p>
        </p:txBody>
      </p:sp>
    </p:spTree>
    <p:extLst>
      <p:ext uri="{BB962C8B-B14F-4D97-AF65-F5344CB8AC3E}">
        <p14:creationId xmlns:p14="http://schemas.microsoft.com/office/powerpoint/2010/main" val="13606044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56</a:t>
            </a:fld>
            <a:endParaRPr lang="lv-LV"/>
          </a:p>
        </p:txBody>
      </p:sp>
    </p:spTree>
    <p:extLst>
      <p:ext uri="{BB962C8B-B14F-4D97-AF65-F5344CB8AC3E}">
        <p14:creationId xmlns:p14="http://schemas.microsoft.com/office/powerpoint/2010/main" val="42396432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57</a:t>
            </a:fld>
            <a:endParaRPr lang="lv-LV"/>
          </a:p>
        </p:txBody>
      </p:sp>
    </p:spTree>
    <p:extLst>
      <p:ext uri="{BB962C8B-B14F-4D97-AF65-F5344CB8AC3E}">
        <p14:creationId xmlns:p14="http://schemas.microsoft.com/office/powerpoint/2010/main" val="39653107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58</a:t>
            </a:fld>
            <a:endParaRPr lang="lv-LV"/>
          </a:p>
        </p:txBody>
      </p:sp>
    </p:spTree>
    <p:extLst>
      <p:ext uri="{BB962C8B-B14F-4D97-AF65-F5344CB8AC3E}">
        <p14:creationId xmlns:p14="http://schemas.microsoft.com/office/powerpoint/2010/main" val="3693941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Jāievēro sankciju režīmi</a:t>
            </a:r>
          </a:p>
          <a:p>
            <a:pPr marL="171450" indent="-171450">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Jāziņo </a:t>
            </a:r>
            <a:r>
              <a:rPr lang="lv-LV" sz="1200" dirty="0" err="1">
                <a:latin typeface="Times New Roman" panose="02020603050405020304" pitchFamily="18" charset="0"/>
                <a:cs typeface="Times New Roman" panose="02020603050405020304" pitchFamily="18" charset="0"/>
              </a:rPr>
              <a:t>tiesībsargājošām</a:t>
            </a:r>
            <a:r>
              <a:rPr lang="lv-LV" sz="1200" dirty="0">
                <a:latin typeface="Times New Roman" panose="02020603050405020304" pitchFamily="18" charset="0"/>
                <a:cs typeface="Times New Roman" panose="02020603050405020304" pitchFamily="18" charset="0"/>
              </a:rPr>
              <a:t> iestādēm par darījumiem vai darbībām, kas varētu būt vērstas uz starptautisko un Latvijas nacionālo sankciju prasību pārkāpšanu, apiešanu vai izvairīšanos no to izpildes</a:t>
            </a:r>
          </a:p>
          <a:p>
            <a:pPr marL="171450" indent="-171450">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Jāatturas slēgt darījumus ar sankciju sarakstos esošām personām </a:t>
            </a:r>
          </a:p>
          <a:p>
            <a:pPr rtl="0"/>
            <a:endParaRPr lang="lv-LV" b="1" dirty="0"/>
          </a:p>
          <a:p>
            <a:pPr rtl="0"/>
            <a:r>
              <a:rPr lang="lv-LV" b="1" dirty="0"/>
              <a:t>finanšu ierobežojumi</a:t>
            </a:r>
            <a:r>
              <a:rPr lang="lv-LV" dirty="0"/>
              <a:t> — ierobežojumi attiecībā uz finanšu instrumentiem un finanšu līdzekļiem, kas pieder starptautisko publisko tiesību subjektam, fiziskai vai juridiskai personai, vai citam identificējamam sankciju subjektam vai ir sankciju subjekta valdījumā vai kontrolē;</a:t>
            </a:r>
          </a:p>
          <a:p>
            <a:pPr rtl="0"/>
            <a:r>
              <a:rPr lang="lv-LV" b="1" dirty="0"/>
              <a:t>civiltiesiskie ierobežojumi</a:t>
            </a:r>
            <a:r>
              <a:rPr lang="lv-LV" dirty="0"/>
              <a:t> — ierobežojumi attiecībā uz visa veida darījumiem ar citiem ekonomiskajiem resursiem, ja šo darījumu rezultātā šie resursi maina īpašnieku, un šo darījumu mērķis ir radīt un darīt pieejamus finanšu līdzekļus vai cita veida ekonomiskos resursus sankciju subjektam;</a:t>
            </a:r>
          </a:p>
          <a:p>
            <a:pPr rtl="0"/>
            <a:r>
              <a:rPr lang="lv-LV" b="1" dirty="0"/>
              <a:t>ieceļošanas ierobežojumi</a:t>
            </a:r>
            <a:r>
              <a:rPr lang="lv-LV" dirty="0"/>
              <a:t> — ierobežojumi sankciju subjektam ieceļot, uzturēties vai šķērsot Latvijas teritoriju tranzītā;</a:t>
            </a:r>
          </a:p>
          <a:p>
            <a:pPr rtl="0"/>
            <a:r>
              <a:rPr lang="lv-LV" b="1" dirty="0"/>
              <a:t>stratēģiskas nozīmes preču un citu preču aprites ierobežojumi</a:t>
            </a:r>
            <a:r>
              <a:rPr lang="lv-LV" dirty="0"/>
              <a:t> - aizliegums sankciju subjektam pārdot, piegādāt, nodot, eksportēt vai citā veidā atsavināt vai darīt pieejamas noteikta veida stratēģiskas nozīmes vai citas likumā noteiktas preces;</a:t>
            </a:r>
          </a:p>
          <a:p>
            <a:pPr rtl="0"/>
            <a:r>
              <a:rPr lang="lv-LV" b="1" dirty="0"/>
              <a:t>tūrisma pakalpojumu sniegšanas ierobežojum</a:t>
            </a:r>
            <a:r>
              <a:rPr lang="lv-LV" dirty="0"/>
              <a:t>i  - aizliegts piedāvāt tūrisma pakalpojumus ceļošanai uz konkrētām teritorijām.</a:t>
            </a:r>
            <a:endParaRPr lang="lv-LV" sz="1200" dirty="0">
              <a:latin typeface="Times New Roman" panose="02020603050405020304" pitchFamily="18" charset="0"/>
              <a:cs typeface="Times New Roman" panose="02020603050405020304" pitchFamily="18" charset="0"/>
            </a:endParaRPr>
          </a:p>
          <a:p>
            <a:r>
              <a:rPr lang="lv-LV" sz="1200" dirty="0">
                <a:latin typeface="Times New Roman" panose="02020603050405020304" pitchFamily="18" charset="0"/>
                <a:cs typeface="Times New Roman" panose="02020603050405020304" pitchFamily="18" charset="0"/>
              </a:rPr>
              <a:t>Atbilstoši savam darbības veidam, jāveic un jādokumentē starptautisko un nacionālo sankciju riska novērtējums, lai noskaidrotu, novērtētu, izprastu un pārvaldītu savai darbībai vai klientiem piemītošo starptautisko un nacionālo sankciju risku</a:t>
            </a:r>
          </a:p>
          <a:p>
            <a:endParaRPr lang="lv-LV"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lv-LV" dirty="0">
                <a:latin typeface="Times New Roman" panose="02020603050405020304" pitchFamily="18" charset="0"/>
                <a:cs typeface="Times New Roman" panose="02020603050405020304" pitchFamily="18" charset="0"/>
              </a:rPr>
              <a:t>visiem Latvijas uzņēmumiem noteiktie pienākumi</a:t>
            </a:r>
          </a:p>
          <a:p>
            <a:pPr marL="342900" indent="-342900">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Jāievēro sankciju režīmi un jāziņo uzraudzības un kontroles institūcijām vai </a:t>
            </a:r>
            <a:r>
              <a:rPr lang="lv-LV" sz="1200" dirty="0" err="1">
                <a:latin typeface="Times New Roman" panose="02020603050405020304" pitchFamily="18" charset="0"/>
                <a:cs typeface="Times New Roman" panose="02020603050405020304" pitchFamily="18" charset="0"/>
              </a:rPr>
              <a:t>tiesībsargājošām</a:t>
            </a:r>
            <a:r>
              <a:rPr lang="lv-LV" sz="1200" dirty="0">
                <a:latin typeface="Times New Roman" panose="02020603050405020304" pitchFamily="18" charset="0"/>
                <a:cs typeface="Times New Roman" panose="02020603050405020304" pitchFamily="18" charset="0"/>
              </a:rPr>
              <a:t> iestādēm par darījumiem vai darbībām, kas varētu būt vērstas uz starptautisko un Latvijas nacionālo sankciju prasību pārkāpšanu, apiešanu vai izvairīšanos no to izpildes</a:t>
            </a:r>
          </a:p>
          <a:p>
            <a:pPr marL="342900" indent="-342900">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Jāatturas slēgt noteikta veida darījumus – gan pirkt, gan veikt pakalpojumu vai preču piegādes no sankciju sarakstos esošām personām </a:t>
            </a:r>
          </a:p>
          <a:p>
            <a:pPr marL="342900" indent="-342900">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Jāievēro preču un pakalpojumu importa un eksporta aizliegumu uz/no noteiktām teritorijām, piemēram, Ziemeļkoreju, Irānu, Lībiju u.c.</a:t>
            </a:r>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59</a:t>
            </a:fld>
            <a:endParaRPr lang="lv-LV"/>
          </a:p>
        </p:txBody>
      </p:sp>
    </p:spTree>
    <p:extLst>
      <p:ext uri="{BB962C8B-B14F-4D97-AF65-F5344CB8AC3E}">
        <p14:creationId xmlns:p14="http://schemas.microsoft.com/office/powerpoint/2010/main" val="77165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6</a:t>
            </a:fld>
            <a:endParaRPr lang="lv-LV"/>
          </a:p>
        </p:txBody>
      </p:sp>
    </p:spTree>
    <p:extLst>
      <p:ext uri="{BB962C8B-B14F-4D97-AF65-F5344CB8AC3E}">
        <p14:creationId xmlns:p14="http://schemas.microsoft.com/office/powerpoint/2010/main" val="7325203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i="0" u="none" strike="noStrike" kern="1200" baseline="0" dirty="0">
                <a:solidFill>
                  <a:schemeClr val="tx1"/>
                </a:solidFill>
                <a:latin typeface="+mn-lt"/>
                <a:ea typeface="+mn-ea"/>
                <a:cs typeface="+mn-cs"/>
              </a:rPr>
              <a:t>Kā pamanīt sankcijas </a:t>
            </a:r>
          </a:p>
          <a:p>
            <a:r>
              <a:rPr lang="lv-LV" sz="1200" b="0" i="0" u="none" strike="noStrike" kern="1200" baseline="0" dirty="0">
                <a:solidFill>
                  <a:schemeClr val="tx1"/>
                </a:solidFill>
                <a:latin typeface="+mn-lt"/>
                <a:ea typeface="+mn-ea"/>
                <a:cs typeface="+mn-cs"/>
              </a:rPr>
              <a:t>Risku novērtējums</a:t>
            </a:r>
          </a:p>
          <a:p>
            <a:r>
              <a:rPr lang="lv-LV" sz="1200" b="0" i="0" u="none" strike="noStrike" kern="1200" baseline="0" dirty="0">
                <a:solidFill>
                  <a:schemeClr val="tx1"/>
                </a:solidFill>
                <a:latin typeface="+mn-lt"/>
                <a:ea typeface="+mn-ea"/>
                <a:cs typeface="+mn-cs"/>
              </a:rPr>
              <a:t></a:t>
            </a:r>
            <a:r>
              <a:rPr lang="lv-LV" sz="1200" b="0" i="0" u="none" strike="noStrike" kern="1200" baseline="0" dirty="0" err="1">
                <a:solidFill>
                  <a:schemeClr val="tx1"/>
                </a:solidFill>
                <a:latin typeface="+mn-lt"/>
                <a:ea typeface="+mn-ea"/>
                <a:cs typeface="+mn-cs"/>
              </a:rPr>
              <a:t>pārliecināties,vai</a:t>
            </a:r>
            <a:r>
              <a:rPr lang="lv-LV" sz="1200" b="0" i="0" u="none" strike="noStrike" kern="1200" baseline="0" dirty="0">
                <a:solidFill>
                  <a:schemeClr val="tx1"/>
                </a:solidFill>
                <a:latin typeface="+mn-lt"/>
                <a:ea typeface="+mn-ea"/>
                <a:cs typeface="+mn-cs"/>
              </a:rPr>
              <a:t> plānotie un veiktie darījumi un transakcijas </a:t>
            </a:r>
            <a:r>
              <a:rPr lang="lv-LV" sz="1200" b="0" i="0" u="none" strike="noStrike" kern="1200" baseline="0" dirty="0" err="1">
                <a:solidFill>
                  <a:schemeClr val="tx1"/>
                </a:solidFill>
                <a:latin typeface="+mn-lt"/>
                <a:ea typeface="+mn-ea"/>
                <a:cs typeface="+mn-cs"/>
              </a:rPr>
              <a:t>na</a:t>
            </a:r>
            <a:r>
              <a:rPr lang="lv-LV" sz="1200" b="0" i="0" u="none" strike="noStrike" kern="1200" baseline="0" dirty="0">
                <a:solidFill>
                  <a:schemeClr val="tx1"/>
                </a:solidFill>
                <a:latin typeface="+mn-lt"/>
                <a:ea typeface="+mn-ea"/>
                <a:cs typeface="+mn-cs"/>
              </a:rPr>
              <a:t> </a:t>
            </a:r>
            <a:r>
              <a:rPr lang="lv-LV" sz="1200" b="0" i="0" u="none" strike="noStrike" kern="1200" baseline="0" dirty="0" err="1">
                <a:solidFill>
                  <a:schemeClr val="tx1"/>
                </a:solidFill>
                <a:latin typeface="+mn-lt"/>
                <a:ea typeface="+mn-ea"/>
                <a:cs typeface="+mn-cs"/>
              </a:rPr>
              <a:t>vpretrunā</a:t>
            </a:r>
            <a:r>
              <a:rPr lang="lv-LV" sz="1200" b="0" i="0" u="none" strike="noStrike" kern="1200" baseline="0" dirty="0">
                <a:solidFill>
                  <a:schemeClr val="tx1"/>
                </a:solidFill>
                <a:latin typeface="+mn-lt"/>
                <a:ea typeface="+mn-ea"/>
                <a:cs typeface="+mn-cs"/>
              </a:rPr>
              <a:t> ar šobrīd aktuālo tiesisko regulējumu attiecībā uz starptautiski noteiktām sankcijām;</a:t>
            </a:r>
          </a:p>
          <a:p>
            <a:r>
              <a:rPr lang="lv-LV" sz="1200" b="0" i="0" u="none" strike="noStrike" kern="1200" baseline="0" dirty="0">
                <a:solidFill>
                  <a:schemeClr val="tx1"/>
                </a:solidFill>
                <a:latin typeface="+mn-lt"/>
                <a:ea typeface="+mn-ea"/>
                <a:cs typeface="+mn-cs"/>
              </a:rPr>
              <a:t>padziļināta sadarbības partneru un klientu izpēte, uzsākot sadarbību, darījumu izpēte un kontrole sadarbības gaitā;</a:t>
            </a:r>
          </a:p>
          <a:p>
            <a:r>
              <a:rPr lang="lv-LV" sz="1200" b="0" i="0" u="none" strike="noStrike" kern="1200" baseline="0" dirty="0">
                <a:solidFill>
                  <a:schemeClr val="tx1"/>
                </a:solidFill>
                <a:latin typeface="+mn-lt"/>
                <a:ea typeface="+mn-ea"/>
                <a:cs typeface="+mn-cs"/>
              </a:rPr>
              <a:t>savlaicīga risku apzināšana un vadība, un kopumā </a:t>
            </a:r>
            <a:r>
              <a:rPr lang="lv-LV" sz="1200" b="0" i="0" u="none" strike="noStrike" kern="1200" baseline="0">
                <a:solidFill>
                  <a:schemeClr val="tx1"/>
                </a:solidFill>
                <a:latin typeface="+mn-lt"/>
                <a:ea typeface="+mn-ea"/>
                <a:cs typeface="+mn-cs"/>
              </a:rPr>
              <a:t>lielāks darījumu caurspīdīgums</a:t>
            </a:r>
            <a:r>
              <a:rPr lang="lv-LV" sz="1200" b="0" i="0" u="none" strike="noStrike" kern="1200" baseline="0" dirty="0">
                <a:solidFill>
                  <a:schemeClr val="tx1"/>
                </a:solidFill>
                <a:latin typeface="+mn-lt"/>
                <a:ea typeface="+mn-ea"/>
                <a:cs typeface="+mn-cs"/>
              </a:rPr>
              <a:t>.</a:t>
            </a:r>
          </a:p>
          <a:p>
            <a:endParaRPr lang="lv-LV" sz="1200" b="0" i="0" u="none" strike="noStrike" kern="1200" baseline="0" dirty="0">
              <a:solidFill>
                <a:schemeClr val="tx1"/>
              </a:solidFill>
              <a:latin typeface="+mn-lt"/>
              <a:ea typeface="+mn-ea"/>
              <a:cs typeface="+mn-cs"/>
            </a:endParaRPr>
          </a:p>
          <a:p>
            <a:endParaRPr lang="lv-LV" sz="1200" b="0" i="0" u="none" strike="noStrike" kern="1200" baseline="0" dirty="0">
              <a:solidFill>
                <a:schemeClr val="tx1"/>
              </a:solidFill>
              <a:latin typeface="+mn-lt"/>
              <a:ea typeface="+mn-ea"/>
              <a:cs typeface="+mn-cs"/>
            </a:endParaRPr>
          </a:p>
          <a:p>
            <a:endParaRPr lang="lv-LV" sz="1200" b="0" i="0" u="none" strike="noStrike" kern="1200" baseline="0" dirty="0">
              <a:solidFill>
                <a:schemeClr val="tx1"/>
              </a:solidFill>
              <a:latin typeface="+mn-lt"/>
              <a:ea typeface="+mn-ea"/>
              <a:cs typeface="+mn-cs"/>
            </a:endParaRPr>
          </a:p>
          <a:p>
            <a:endParaRPr lang="lv-LV" sz="1200" b="0" i="0" u="none" strike="noStrike" kern="1200" baseline="0" dirty="0">
              <a:solidFill>
                <a:schemeClr val="tx1"/>
              </a:solidFill>
              <a:latin typeface="+mn-lt"/>
              <a:ea typeface="+mn-ea"/>
              <a:cs typeface="+mn-cs"/>
            </a:endParaRPr>
          </a:p>
          <a:p>
            <a:r>
              <a:rPr lang="lv-LV" sz="1200" b="0" i="0" u="none" strike="noStrike" kern="1200" baseline="0" dirty="0" err="1">
                <a:solidFill>
                  <a:schemeClr val="tx1"/>
                </a:solidFill>
                <a:latin typeface="+mn-lt"/>
                <a:ea typeface="+mn-ea"/>
                <a:cs typeface="+mn-cs"/>
              </a:rPr>
              <a:t>Soļikānovērtētriskus</a:t>
            </a:r>
            <a:r>
              <a:rPr lang="lv-LV" sz="1200" b="0" i="0" u="none" strike="noStrike" kern="1200" baseline="0" dirty="0">
                <a:solidFill>
                  <a:schemeClr val="tx1"/>
                </a:solidFill>
                <a:latin typeface="+mn-lt"/>
                <a:ea typeface="+mn-ea"/>
                <a:cs typeface="+mn-cs"/>
              </a:rPr>
              <a:t>!</a:t>
            </a:r>
          </a:p>
          <a:p>
            <a:r>
              <a:rPr lang="lv-LV" sz="1200" b="0" i="0" u="none" strike="noStrike" kern="1200" baseline="0" dirty="0">
                <a:solidFill>
                  <a:schemeClr val="tx1"/>
                </a:solidFill>
                <a:latin typeface="+mn-lt"/>
                <a:ea typeface="+mn-ea"/>
                <a:cs typeface="+mn-cs"/>
              </a:rPr>
              <a:t>Izvērtēt risku pakāpi</a:t>
            </a:r>
          </a:p>
          <a:p>
            <a:r>
              <a:rPr lang="lv-LV" sz="1200" b="0" i="0" u="none" strike="noStrike" kern="1200" baseline="0" dirty="0">
                <a:solidFill>
                  <a:schemeClr val="tx1"/>
                </a:solidFill>
                <a:latin typeface="+mn-lt"/>
                <a:ea typeface="+mn-ea"/>
                <a:cs typeface="+mn-cs"/>
              </a:rPr>
              <a:t>Sadarbības reģions, ģeopolitiskie riski</a:t>
            </a:r>
          </a:p>
          <a:p>
            <a:r>
              <a:rPr lang="lv-LV" sz="1200" b="0" i="0" u="none" strike="noStrike" kern="1200" baseline="0" dirty="0">
                <a:solidFill>
                  <a:schemeClr val="tx1"/>
                </a:solidFill>
                <a:latin typeface="+mn-lt"/>
                <a:ea typeface="+mn-ea"/>
                <a:cs typeface="+mn-cs"/>
              </a:rPr>
              <a:t>Noskaidrot patiesā labuma guvēju(PLG)</a:t>
            </a:r>
          </a:p>
          <a:p>
            <a:r>
              <a:rPr lang="lv-LV" sz="1200" b="0" i="0" u="none" strike="noStrike" kern="1200" baseline="0" dirty="0">
                <a:solidFill>
                  <a:schemeClr val="tx1"/>
                </a:solidFill>
                <a:latin typeface="+mn-lt"/>
                <a:ea typeface="+mn-ea"/>
                <a:cs typeface="+mn-cs"/>
              </a:rPr>
              <a:t>Pārbaudīt sankciju sarakstus</a:t>
            </a:r>
          </a:p>
          <a:p>
            <a:r>
              <a:rPr lang="lv-LV" sz="1200" b="0" i="0" u="none" strike="noStrike" kern="1200" baseline="0" dirty="0">
                <a:solidFill>
                  <a:schemeClr val="tx1"/>
                </a:solidFill>
                <a:latin typeface="+mn-lt"/>
                <a:ea typeface="+mn-ea"/>
                <a:cs typeface="+mn-cs"/>
              </a:rPr>
              <a:t>Skaidrojums sankciju gadījumā  –  </a:t>
            </a:r>
            <a:r>
              <a:rPr lang="lv-LV" sz="1200" b="0" i="0" u="none" strike="noStrike" kern="1200" baseline="0" dirty="0" err="1">
                <a:solidFill>
                  <a:schemeClr val="tx1"/>
                </a:solidFill>
                <a:latin typeface="+mn-lt"/>
                <a:ea typeface="+mn-ea"/>
                <a:cs typeface="+mn-cs"/>
              </a:rPr>
              <a:t>Ārlietuministrija</a:t>
            </a:r>
            <a:endParaRPr lang="lv-LV" sz="1200" b="0" i="0" u="none" strike="noStrike" kern="1200" baseline="0" dirty="0">
              <a:solidFill>
                <a:schemeClr val="tx1"/>
              </a:solidFill>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60</a:t>
            </a:fld>
            <a:endParaRPr lang="lv-LV"/>
          </a:p>
        </p:txBody>
      </p:sp>
    </p:spTree>
    <p:extLst>
      <p:ext uri="{BB962C8B-B14F-4D97-AF65-F5344CB8AC3E}">
        <p14:creationId xmlns:p14="http://schemas.microsoft.com/office/powerpoint/2010/main" val="2686604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61</a:t>
            </a:fld>
            <a:endParaRPr lang="lv-LV"/>
          </a:p>
        </p:txBody>
      </p:sp>
    </p:spTree>
    <p:extLst>
      <p:ext uri="{BB962C8B-B14F-4D97-AF65-F5344CB8AC3E}">
        <p14:creationId xmlns:p14="http://schemas.microsoft.com/office/powerpoint/2010/main" val="746202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62</a:t>
            </a:fld>
            <a:endParaRPr lang="lv-LV"/>
          </a:p>
        </p:txBody>
      </p:sp>
    </p:spTree>
    <p:extLst>
      <p:ext uri="{BB962C8B-B14F-4D97-AF65-F5344CB8AC3E}">
        <p14:creationId xmlns:p14="http://schemas.microsoft.com/office/powerpoint/2010/main" val="1954046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63</a:t>
            </a:fld>
            <a:endParaRPr lang="lv-LV"/>
          </a:p>
        </p:txBody>
      </p:sp>
    </p:spTree>
    <p:extLst>
      <p:ext uri="{BB962C8B-B14F-4D97-AF65-F5344CB8AC3E}">
        <p14:creationId xmlns:p14="http://schemas.microsoft.com/office/powerpoint/2010/main" val="18811949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64</a:t>
            </a:fld>
            <a:endParaRPr lang="lv-LV"/>
          </a:p>
        </p:txBody>
      </p:sp>
    </p:spTree>
    <p:extLst>
      <p:ext uri="{BB962C8B-B14F-4D97-AF65-F5344CB8AC3E}">
        <p14:creationId xmlns:p14="http://schemas.microsoft.com/office/powerpoint/2010/main" val="563207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lv-LV" dirty="0">
                <a:latin typeface="Times New Roman" panose="02020603050405020304" pitchFamily="18" charset="0"/>
                <a:cs typeface="Times New Roman" panose="02020603050405020304" pitchFamily="18" charset="0"/>
              </a:rPr>
              <a:t>Katram likuma subjektam</a:t>
            </a:r>
            <a:r>
              <a:rPr lang="lv-LV" baseline="0" dirty="0">
                <a:latin typeface="Times New Roman" panose="02020603050405020304" pitchFamily="18" charset="0"/>
                <a:cs typeface="Times New Roman" panose="02020603050405020304" pitchFamily="18" charset="0"/>
              </a:rPr>
              <a:t> jāapzinās un jāsaprot tie nozaru riski, kur viņu pakalpojums var tikt izmantots Sankciju apiešanā.</a:t>
            </a:r>
          </a:p>
          <a:p>
            <a:r>
              <a:rPr lang="lv-LV" sz="1200" dirty="0">
                <a:latin typeface="Times New Roman" panose="02020603050405020304" pitchFamily="18" charset="0"/>
                <a:cs typeface="Times New Roman" panose="02020603050405020304" pitchFamily="18" charset="0"/>
              </a:rPr>
              <a:t>Atbilstoši savam darbības veidam, jāveic un jādokumentē starptautisko un nacionālo sankciju riska novērtējums, lai noskaidrotu, novērtētu, izprastu un pārvaldītu savai darbībai vai klientiem piemītošo starptautisko un nacionālo sankciju risku</a:t>
            </a:r>
          </a:p>
          <a:p>
            <a:r>
              <a:rPr lang="lv-LV" sz="1200" dirty="0">
                <a:latin typeface="Times New Roman" panose="02020603050405020304" pitchFamily="18" charset="0"/>
                <a:cs typeface="Times New Roman" panose="02020603050405020304" pitchFamily="18" charset="0"/>
              </a:rPr>
              <a:t>Pamatojoties uz starptautisko un nacionālo sankciju novērtējumu, likuma subjektiem līdz 2019. gada 1. maijam  ir jāizstrādā starptautisko un nacionālo sankciju riska pārvaldīšanas iekšējās kontroles sistēmu</a:t>
            </a:r>
          </a:p>
          <a:p>
            <a:endParaRPr lang="lv-LV" sz="1200" dirty="0">
              <a:latin typeface="Times New Roman" panose="02020603050405020304" pitchFamily="18" charset="0"/>
              <a:cs typeface="Times New Roman" panose="02020603050405020304" pitchFamily="18" charset="0"/>
            </a:endParaRPr>
          </a:p>
          <a:p>
            <a:r>
              <a:rPr lang="lv-LV" dirty="0"/>
              <a:t>Likuma subjekts vispirms izvērtē esošos klientus:</a:t>
            </a:r>
          </a:p>
          <a:p>
            <a:pPr lvl="0"/>
            <a:r>
              <a:rPr lang="lv-LV" dirty="0">
                <a:latin typeface="Times New Roman" panose="02020603050405020304" pitchFamily="18" charset="0"/>
                <a:cs typeface="Times New Roman" panose="02020603050405020304" pitchFamily="18" charset="0"/>
              </a:rPr>
              <a:t>- vai klientu SD ir saistīta ar teritorijām/reģioniem, kurām ir noteiktas sankcijas</a:t>
            </a:r>
          </a:p>
          <a:p>
            <a:r>
              <a:rPr lang="lv-LV" dirty="0">
                <a:latin typeface="Times New Roman" panose="02020603050405020304" pitchFamily="18" charset="0"/>
                <a:cs typeface="Times New Roman" panose="02020603050405020304" pitchFamily="18" charset="0"/>
              </a:rPr>
              <a:t>Vai pārzin visu klientu īpašnieku struktūru un PLG, jo čaulas kompāniju dibinātāji var apiet Sankciju</a:t>
            </a:r>
            <a:r>
              <a:rPr lang="lv-LV" baseline="0" dirty="0">
                <a:latin typeface="Times New Roman" panose="02020603050405020304" pitchFamily="18" charset="0"/>
                <a:cs typeface="Times New Roman" panose="02020603050405020304" pitchFamily="18" charset="0"/>
              </a:rPr>
              <a:t> ierobežojumu un var darboties kādas Sankcionētas personas interesēs. Tādā veidā jau sākotnēji novēršot risku, ka kāda Sankciju sarakstā iekļautā persona pati neveiks darbības ar finanšu līdzekļi , lai netiktu identificēta un izmantos- klientu- čaulas uzņēmumu šo funkciju veikšanai</a:t>
            </a:r>
          </a:p>
          <a:p>
            <a:endParaRPr lang="lv-LV" baseline="0" dirty="0">
              <a:latin typeface="Times New Roman" panose="02020603050405020304" pitchFamily="18" charset="0"/>
              <a:cs typeface="Times New Roman" panose="02020603050405020304" pitchFamily="18" charset="0"/>
            </a:endParaRPr>
          </a:p>
          <a:p>
            <a:r>
              <a:rPr lang="lv-LV" sz="1200" dirty="0">
                <a:latin typeface="Arial" panose="020B0604020202020204" pitchFamily="34" charset="0"/>
                <a:cs typeface="Arial" panose="020B0604020202020204" pitchFamily="34" charset="0"/>
              </a:rPr>
              <a:t>Papildināt esošo iekšējās kontroles sistēmu </a:t>
            </a:r>
          </a:p>
          <a:p>
            <a:r>
              <a:rPr lang="lv-LV" sz="1200" dirty="0">
                <a:latin typeface="Arial" panose="020B0604020202020204" pitchFamily="34" charset="0"/>
                <a:cs typeface="Arial" panose="020B0604020202020204" pitchFamily="34" charset="0"/>
              </a:rPr>
              <a:t>ar jaunu nodaļu – </a:t>
            </a:r>
            <a:r>
              <a:rPr lang="lv-LV" sz="1200" b="1" dirty="0">
                <a:latin typeface="Arial" panose="020B0604020202020204" pitchFamily="34" charset="0"/>
                <a:cs typeface="Arial" panose="020B0604020202020204" pitchFamily="34" charset="0"/>
              </a:rPr>
              <a:t>Starptautisko un nacionālo sankciju </a:t>
            </a:r>
            <a:r>
              <a:rPr lang="lv-LV" sz="1200" b="1" u="sng" dirty="0">
                <a:latin typeface="Arial" panose="020B0604020202020204" pitchFamily="34" charset="0"/>
                <a:cs typeface="Arial" panose="020B0604020202020204" pitchFamily="34" charset="0"/>
              </a:rPr>
              <a:t>riska novērtējums - </a:t>
            </a:r>
            <a:r>
              <a:rPr lang="lv-LV" sz="1200" kern="1200" dirty="0">
                <a:solidFill>
                  <a:schemeClr val="tx1"/>
                </a:solidFill>
                <a:effectLst/>
                <a:latin typeface="+mn-lt"/>
                <a:ea typeface="+mn-ea"/>
                <a:cs typeface="+mn-cs"/>
              </a:rPr>
              <a:t>jāveido mehānismi, kas</a:t>
            </a:r>
          </a:p>
          <a:p>
            <a:r>
              <a:rPr lang="lv-LV" sz="1200" kern="1200" dirty="0">
                <a:solidFill>
                  <a:schemeClr val="tx1"/>
                </a:solidFill>
                <a:effectLst/>
                <a:latin typeface="+mn-lt"/>
                <a:ea typeface="+mn-ea"/>
                <a:cs typeface="+mn-cs"/>
              </a:rPr>
              <a:t>ļauj identificēt gadījumus, kad personas mēģina apiet sankcijās noteiktos ierobežojumus.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latin typeface="Times New Roman" panose="02020603050405020304" pitchFamily="18" charset="0"/>
              <a:cs typeface="Times New Roman" panose="02020603050405020304" pitchFamily="18" charset="0"/>
            </a:endParaRPr>
          </a:p>
          <a:p>
            <a:r>
              <a:rPr lang="lv-LV" sz="1200" kern="1200" dirty="0">
                <a:solidFill>
                  <a:schemeClr val="tx1"/>
                </a:solidFill>
                <a:effectLst/>
                <a:latin typeface="+mn-lt"/>
                <a:ea typeface="+mn-ea"/>
                <a:cs typeface="+mn-cs"/>
              </a:rPr>
              <a:t>Var rasties jautājums, vai ar jau iepriekš ieviestajām noziedzīgi iegūtu līdzekļu legalizācijas un terorisma novēršanas (NILLTF) risku kontroles sistēmām nepietiek. Nē, jo lielākoties tās nenosedz sankciju risku. Sankciju risku iekšējās kontroles sistēmu var integrēt NILLTF risku iekšējās kontroles sistēmā. Uzņēmumam tas faktiski nozīmēs, ka ir jāizdara vairākas klientu pārbaudes – jāveic klientu </a:t>
            </a:r>
            <a:r>
              <a:rPr lang="lv-LV" sz="1200" kern="1200" dirty="0" err="1">
                <a:solidFill>
                  <a:schemeClr val="tx1"/>
                </a:solidFill>
                <a:effectLst/>
                <a:latin typeface="+mn-lt"/>
                <a:ea typeface="+mn-ea"/>
                <a:cs typeface="+mn-cs"/>
              </a:rPr>
              <a:t>skrīnings</a:t>
            </a:r>
            <a:r>
              <a:rPr lang="lv-LV" sz="1200" kern="1200" dirty="0">
                <a:solidFill>
                  <a:schemeClr val="tx1"/>
                </a:solidFill>
                <a:effectLst/>
                <a:latin typeface="+mn-lt"/>
                <a:ea typeface="+mn-ea"/>
                <a:cs typeface="+mn-cs"/>
              </a:rPr>
              <a:t> pēc sankciju sarakstiem (ne tikai teroristu sarakstiem, ko līdz šim paredzēja NILLTF), jāizstrādā sankciju riska novērtējums, kas būtībā ir patstāvīgs un nepārklājas ar NILLTF risku novērtējumu</a:t>
            </a:r>
            <a:endParaRPr lang="lv-LV" baseline="0" dirty="0">
              <a:latin typeface="Times New Roman" panose="02020603050405020304" pitchFamily="18" charset="0"/>
              <a:cs typeface="Times New Roman" panose="02020603050405020304" pitchFamily="18"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65</a:t>
            </a:fld>
            <a:endParaRPr lang="lv-LV"/>
          </a:p>
        </p:txBody>
      </p:sp>
    </p:spTree>
    <p:extLst>
      <p:ext uri="{BB962C8B-B14F-4D97-AF65-F5344CB8AC3E}">
        <p14:creationId xmlns:p14="http://schemas.microsoft.com/office/powerpoint/2010/main" val="846323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Times New Roman" panose="02020603050405020304" pitchFamily="18" charset="0"/>
                <a:cs typeface="Times New Roman" panose="02020603050405020304" pitchFamily="18" charset="0"/>
              </a:rPr>
              <a:t>Likuma subjektam uzsākot sadarbību, jāveic padziļināta sadarbības partneru un klientu izpēte, kā arī darījumu izpēte un kontrole sadarbības gaitā, lai pārliecinātos, ka klients vai tā īpašnieki nav iekļauti sankciju sarakstos un savā darbībā ievēro starptautiski noteiktās sankcijas </a:t>
            </a: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Likuma subjektam jāvērtē:</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t>Klienta juridiskās formas risks </a:t>
            </a:r>
            <a:r>
              <a:rPr lang="lv-LV" sz="1200" dirty="0"/>
              <a:t>– klienta izpēte saskaņā ar principu</a:t>
            </a:r>
            <a:r>
              <a:rPr lang="lv-LV" sz="1200" baseline="0" dirty="0"/>
              <a:t> </a:t>
            </a:r>
            <a:r>
              <a:rPr lang="lv-LV" sz="1200" dirty="0"/>
              <a:t>«pazīsti savu klientu».</a:t>
            </a:r>
            <a:r>
              <a:rPr lang="lv-LV" sz="1200" dirty="0">
                <a:latin typeface="Times New Roman" panose="02020603050405020304" pitchFamily="18" charset="0"/>
                <a:cs typeface="Times New Roman" panose="02020603050405020304" pitchFamily="18" charset="0"/>
              </a:rPr>
              <a:t> Noskaidro klienta īpašnieku struktūru un PLG, lai novērstu risku, kad neidentificējot klientu var tikt slēpts cits klients - čaulas kompānija</a:t>
            </a:r>
          </a:p>
          <a:p>
            <a:endParaRPr lang="lv-LV" sz="1200" dirty="0"/>
          </a:p>
          <a:p>
            <a:r>
              <a:rPr lang="lv-LV" sz="1200" b="1" dirty="0"/>
              <a:t>Klienta valsts risku </a:t>
            </a:r>
            <a:r>
              <a:rPr lang="lv-LV" sz="1200" dirty="0"/>
              <a:t>– tiek veikts</a:t>
            </a:r>
            <a:r>
              <a:rPr lang="lv-LV" sz="1200" baseline="0" dirty="0"/>
              <a:t> preču eksports un imports, kas ir tuvu Sankciju teritorijām jāveic padziļināta klienta izpēte</a:t>
            </a:r>
          </a:p>
          <a:p>
            <a:r>
              <a:rPr lang="lv-LV" sz="1200" baseline="0" dirty="0"/>
              <a:t>Piemēram: preču transportēšana uz Ķīnas ziemeļiem, kam no AML puses nav risks, bet no Sankciju likuma ir risks, jo preces var tikt tālāk transportētas uz Ziemeļkoreju. Tāpēc papildus AML pamata prasībām turpmāk jānodrošina arī Sankciju likuma prasības un pastiprināta klienta kontrole riskam palielinoties.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r>
              <a:rPr lang="lv-LV" sz="1200" b="1" dirty="0"/>
              <a:t>Izmantoto produktu vai pakalpojuma risks </a:t>
            </a:r>
            <a:r>
              <a:rPr lang="lv-LV" sz="1200" dirty="0"/>
              <a:t>– vai darījumā</a:t>
            </a:r>
            <a:r>
              <a:rPr lang="lv-LV" sz="1200" baseline="0" dirty="0"/>
              <a:t> izmantotais produkts var tikt izmantots Sankciju apiešanai.</a:t>
            </a:r>
          </a:p>
          <a:p>
            <a:r>
              <a:rPr lang="lv-LV" sz="1200" baseline="0" dirty="0"/>
              <a:t>Piemēram: Sankcionētai personai piederošu Nekustamo īpašumu var nodot citai personai lietošanā</a:t>
            </a: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Klients veic starptautisko</a:t>
            </a:r>
            <a:r>
              <a:rPr lang="lv-LV" sz="1200" baseline="0" dirty="0"/>
              <a:t> tirdzniecību – izvērtēta klienta darbību - kādā reģionā darbojas, ar ko sadarbojas, kādas preces.</a:t>
            </a:r>
            <a:r>
              <a:rPr lang="lv-LV" sz="1200" dirty="0">
                <a:latin typeface="Times New Roman" panose="02020603050405020304" pitchFamily="18" charset="0"/>
                <a:cs typeface="Times New Roman" panose="02020603050405020304" pitchFamily="18" charset="0"/>
              </a:rPr>
              <a:t> Vai klients veic stratēģiskas nozīmes preču importu/eksportu;</a:t>
            </a:r>
          </a:p>
          <a:p>
            <a:endParaRPr lang="lv-LV" sz="1200"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66</a:t>
            </a:fld>
            <a:endParaRPr lang="lv-LV"/>
          </a:p>
        </p:txBody>
      </p:sp>
    </p:spTree>
    <p:extLst>
      <p:ext uri="{BB962C8B-B14F-4D97-AF65-F5344CB8AC3E}">
        <p14:creationId xmlns:p14="http://schemas.microsoft.com/office/powerpoint/2010/main" val="21462495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67</a:t>
            </a:fld>
            <a:endParaRPr lang="lv-LV"/>
          </a:p>
        </p:txBody>
      </p:sp>
    </p:spTree>
    <p:extLst>
      <p:ext uri="{BB962C8B-B14F-4D97-AF65-F5344CB8AC3E}">
        <p14:creationId xmlns:p14="http://schemas.microsoft.com/office/powerpoint/2010/main" val="7722569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68</a:t>
            </a:fld>
            <a:endParaRPr lang="lv-LV"/>
          </a:p>
        </p:txBody>
      </p:sp>
    </p:spTree>
    <p:extLst>
      <p:ext uri="{BB962C8B-B14F-4D97-AF65-F5344CB8AC3E}">
        <p14:creationId xmlns:p14="http://schemas.microsoft.com/office/powerpoint/2010/main" val="37492544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EFA34907-BEFA-4502-ABEA-78F51700E6F1}" type="slidenum">
              <a:rPr lang="lv-LV" smtClean="0"/>
              <a:t>69</a:t>
            </a:fld>
            <a:endParaRPr lang="lv-LV"/>
          </a:p>
        </p:txBody>
      </p:sp>
    </p:spTree>
    <p:extLst>
      <p:ext uri="{BB962C8B-B14F-4D97-AF65-F5344CB8AC3E}">
        <p14:creationId xmlns:p14="http://schemas.microsoft.com/office/powerpoint/2010/main" val="371638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Eiropas Komisijas 2019.gada</a:t>
            </a:r>
            <a:r>
              <a:rPr lang="lv-LV" baseline="0" dirty="0"/>
              <a:t> 24.jūlija </a:t>
            </a:r>
            <a:r>
              <a:rPr lang="lv-LV" dirty="0"/>
              <a:t>ziņojums </a:t>
            </a:r>
          </a:p>
          <a:p>
            <a:r>
              <a:rPr lang="lv-LV" dirty="0"/>
              <a:t>https://ec.europa.eu/info/sites/info/files/supranational_risk_assessment_of_the_money_laundering_and_terrorist_financing_risks_affecting_the_union.pdf</a:t>
            </a:r>
          </a:p>
          <a:p>
            <a:endParaRPr lang="lv-LV" dirty="0"/>
          </a:p>
          <a:p>
            <a:r>
              <a:rPr lang="lv-LV" dirty="0"/>
              <a:t>NRA papildinātā versija</a:t>
            </a:r>
          </a:p>
          <a:p>
            <a:r>
              <a:rPr lang="lv-LV" dirty="0"/>
              <a:t>http://kd.gov.lv/images/Downloads/useful/NRA_LV_FINAL.pdf</a:t>
            </a:r>
          </a:p>
          <a:p>
            <a:endParaRPr lang="lv-LV" dirty="0"/>
          </a:p>
          <a:p>
            <a:r>
              <a:rPr lang="lv-LV" dirty="0" err="1"/>
              <a:t>Sektorālais</a:t>
            </a:r>
            <a:r>
              <a:rPr lang="lv-LV" dirty="0"/>
              <a:t> risku novērtējums</a:t>
            </a:r>
          </a:p>
          <a:p>
            <a:r>
              <a:rPr lang="lv-LV" dirty="0"/>
              <a:t>http://kd.gov.lv/images/Downloads/useful/NRA_LV_FINAL.pdf</a:t>
            </a:r>
          </a:p>
          <a:p>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7</a:t>
            </a:fld>
            <a:endParaRPr lang="lv-LV"/>
          </a:p>
        </p:txBody>
      </p:sp>
    </p:spTree>
    <p:extLst>
      <p:ext uri="{BB962C8B-B14F-4D97-AF65-F5344CB8AC3E}">
        <p14:creationId xmlns:p14="http://schemas.microsoft.com/office/powerpoint/2010/main" val="177558974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70</a:t>
            </a:fld>
            <a:endParaRPr lang="lv-LV"/>
          </a:p>
        </p:txBody>
      </p:sp>
    </p:spTree>
    <p:extLst>
      <p:ext uri="{BB962C8B-B14F-4D97-AF65-F5344CB8AC3E}">
        <p14:creationId xmlns:p14="http://schemas.microsoft.com/office/powerpoint/2010/main" val="351326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8</a:t>
            </a:fld>
            <a:endParaRPr lang="lv-LV"/>
          </a:p>
        </p:txBody>
      </p:sp>
    </p:spTree>
    <p:extLst>
      <p:ext uri="{BB962C8B-B14F-4D97-AF65-F5344CB8AC3E}">
        <p14:creationId xmlns:p14="http://schemas.microsoft.com/office/powerpoint/2010/main" val="93849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FA34907-BEFA-4502-ABEA-78F51700E6F1}" type="slidenum">
              <a:rPr lang="lv-LV" smtClean="0"/>
              <a:t>9</a:t>
            </a:fld>
            <a:endParaRPr lang="lv-LV"/>
          </a:p>
        </p:txBody>
      </p:sp>
    </p:spTree>
    <p:extLst>
      <p:ext uri="{BB962C8B-B14F-4D97-AF65-F5344CB8AC3E}">
        <p14:creationId xmlns:p14="http://schemas.microsoft.com/office/powerpoint/2010/main" val="328094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A6ED01-0605-4EFC-9D2E-663A6E130047}"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A6C15-B98E-4ACB-A363-0B2AB0430B73}"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3392A-D3C1-47BE-B8C3-E30EADD72F18}"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15971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fld id="{DC42D975-9849-4D30-AD29-8FD211EBD203}" type="slidenum">
              <a:rPr lang="lv-LV" smtClean="0"/>
              <a:t>‹#›</a:t>
            </a:fld>
            <a:endParaRPr lang="lv-LV"/>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00732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3F0C1-F9C7-4CFE-AA10-EE866A408803}"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59981-E990-4496-8CBF-9B1C3D72946A}" type="datetime1">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D249EE-66A7-4A6A-B132-00EC9D743F66}"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610933-4F61-4F20-B27D-E6DD92238636}" type="datetime1">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10DA1-F762-483B-B541-595E265FA74F}" type="datetime1">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82688-8862-434B-8709-0E7B8C3E9BF5}" type="datetime1">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2DE9E3-365C-4D69-880A-4AE8DDFEB14E}"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3C3CB1-0B34-4DFB-B271-5E71F146A71C}" type="datetime1">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637D-1543-4856-9E00-860EBB45DF67}" type="datetime1">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atf-gafi.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ur-lex.europa.eu/legal-content/LV/TXT/?uri=CELEX:32015L08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atf-gafi.org/publications/fatfrecommendation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mfa.gov.lv/arpolitika/par-eiropas-savienibas-ierobezojosiem-pasakumiem/par-eiropas-savienibas-ierobezojosiem-pasakumiem" TargetMode="External"/><Relationship Id="rId7"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likumi.lv/ta/id/280278-starptautisko-un-latvijas-republikas-nacionalo-sankciju-likums" TargetMode="External"/><Relationship Id="rId5" Type="http://schemas.openxmlformats.org/officeDocument/2006/relationships/hyperlink" Target="https://www.sanctionsmap.eu/#/main" TargetMode="External"/><Relationship Id="rId4" Type="http://schemas.openxmlformats.org/officeDocument/2006/relationships/hyperlink" Target="http://sankcijas.kd.gov.lv/"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vid.gov.lv/" TargetMode="Externa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52" y="2924944"/>
            <a:ext cx="7772400" cy="2304256"/>
          </a:xfrm>
        </p:spPr>
        <p:txBody>
          <a:bodyPr>
            <a:noAutofit/>
          </a:bodyPr>
          <a:lstStyle/>
          <a:p>
            <a:r>
              <a:rPr lang="lv-LV" dirty="0">
                <a:solidFill>
                  <a:schemeClr val="tx2"/>
                </a:solidFill>
                <a:latin typeface="Times New Roman" panose="02020603050405020304" pitchFamily="18" charset="0"/>
                <a:cs typeface="Times New Roman" panose="02020603050405020304" pitchFamily="18" charset="0"/>
              </a:rPr>
              <a:t>Noziedzīgi iegūtu līdzekļu legalizācijas un terorisma un proliferācijas finansēšanas novēršanas likuma piemērošana</a:t>
            </a:r>
            <a:br>
              <a:rPr lang="lv-LV" dirty="0">
                <a:solidFill>
                  <a:schemeClr val="tx2"/>
                </a:solidFill>
                <a:latin typeface="Times New Roman" panose="02020603050405020304" pitchFamily="18" charset="0"/>
                <a:cs typeface="Times New Roman" panose="02020603050405020304" pitchFamily="18" charset="0"/>
              </a:rPr>
            </a:br>
            <a:r>
              <a:rPr lang="lv-LV" dirty="0">
                <a:solidFill>
                  <a:schemeClr val="tx2"/>
                </a:solidFill>
                <a:latin typeface="Times New Roman" panose="02020603050405020304" pitchFamily="18" charset="0"/>
                <a:cs typeface="Times New Roman" panose="02020603050405020304" pitchFamily="18" charset="0"/>
              </a:rPr>
              <a:t> </a:t>
            </a:r>
            <a:endParaRPr lang="lv-LV" b="0"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le 2"/>
          <p:cNvSpPr txBox="1">
            <a:spLocks/>
          </p:cNvSpPr>
          <p:nvPr/>
        </p:nvSpPr>
        <p:spPr>
          <a:xfrm>
            <a:off x="323528" y="5181600"/>
            <a:ext cx="8515672" cy="695672"/>
          </a:xfrm>
          <a:prstGeom prst="rect">
            <a:avLst/>
          </a:prstGeom>
        </p:spPr>
        <p:txBody>
          <a:bodyP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lv-LV"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p>
          <a:p>
            <a:pPr algn="r"/>
            <a:r>
              <a:rPr lang="lv-LV"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Artis Aizupietis</a:t>
            </a:r>
          </a:p>
          <a:p>
            <a:pPr algn="r"/>
            <a:r>
              <a:rPr lang="lv-LV"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VID Nelegāli iegūtu līdzekļu legalizācijas novēršanas pārvaldes</a:t>
            </a:r>
          </a:p>
          <a:p>
            <a:pPr algn="r"/>
            <a:r>
              <a:rPr lang="lv-LV" sz="16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galvenais jurists</a:t>
            </a:r>
          </a:p>
        </p:txBody>
      </p:sp>
    </p:spTree>
    <p:extLst>
      <p:ext uri="{BB962C8B-B14F-4D97-AF65-F5344CB8AC3E}">
        <p14:creationId xmlns:p14="http://schemas.microsoft.com/office/powerpoint/2010/main" val="31146379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lv-LV" sz="3200" dirty="0" err="1">
                <a:solidFill>
                  <a:schemeClr val="tx2"/>
                </a:solidFill>
                <a:latin typeface="Times New Roman" panose="02020603050405020304" pitchFamily="18" charset="0"/>
                <a:cs typeface="Times New Roman" panose="02020603050405020304" pitchFamily="18" charset="0"/>
              </a:rPr>
              <a:t>Sektorālie</a:t>
            </a:r>
            <a:r>
              <a:rPr lang="lv-LV" sz="3200" dirty="0">
                <a:solidFill>
                  <a:schemeClr val="tx2"/>
                </a:solidFill>
                <a:latin typeface="Times New Roman" panose="02020603050405020304" pitchFamily="18" charset="0"/>
                <a:cs typeface="Times New Roman" panose="02020603050405020304" pitchFamily="18" charset="0"/>
              </a:rPr>
              <a:t> riski</a:t>
            </a:r>
            <a:br>
              <a:rPr lang="lv-LV" sz="3200" dirty="0">
                <a:solidFill>
                  <a:schemeClr val="tx2"/>
                </a:solidFill>
                <a:latin typeface="Times New Roman" panose="02020603050405020304" pitchFamily="18" charset="0"/>
                <a:cs typeface="Times New Roman" panose="02020603050405020304" pitchFamily="18" charset="0"/>
              </a:rPr>
            </a:br>
            <a:endParaRPr lang="lv-LV" sz="3200"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3303" y="900112"/>
            <a:ext cx="6997394" cy="5821363"/>
          </a:xfrm>
        </p:spPr>
      </p:pic>
    </p:spTree>
    <p:extLst>
      <p:ext uri="{BB962C8B-B14F-4D97-AF65-F5344CB8AC3E}">
        <p14:creationId xmlns:p14="http://schemas.microsoft.com/office/powerpoint/2010/main" val="79254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lv-LV" sz="3200" dirty="0">
                <a:solidFill>
                  <a:schemeClr val="tx2"/>
                </a:solidFill>
                <a:latin typeface="Times New Roman" panose="02020603050405020304" pitchFamily="18" charset="0"/>
                <a:cs typeface="Times New Roman" panose="02020603050405020304" pitchFamily="18" charset="0"/>
              </a:rPr>
              <a:t>Citi riski</a:t>
            </a:r>
            <a:br>
              <a:rPr lang="lv-LV" sz="3200" dirty="0">
                <a:solidFill>
                  <a:schemeClr val="tx2"/>
                </a:solidFill>
                <a:latin typeface="Times New Roman" panose="02020603050405020304" pitchFamily="18" charset="0"/>
                <a:cs typeface="Times New Roman" panose="02020603050405020304" pitchFamily="18" charset="0"/>
              </a:rPr>
            </a:br>
            <a:endParaRPr lang="lv-LV" sz="32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3954" y="1314848"/>
            <a:ext cx="8192846" cy="1935162"/>
          </a:xfrm>
        </p:spPr>
        <p:txBody>
          <a:bodyPr>
            <a:normAutofit fontScale="70000" lnSpcReduction="20000"/>
          </a:bodyPr>
          <a:lstStyle/>
          <a:p>
            <a:r>
              <a:rPr lang="lv-LV" sz="3600" i="1" dirty="0">
                <a:latin typeface="Times New Roman" panose="02020603050405020304" pitchFamily="18" charset="0"/>
                <a:cs typeface="Times New Roman" panose="02020603050405020304" pitchFamily="18" charset="0"/>
              </a:rPr>
              <a:t>FATF </a:t>
            </a:r>
            <a:r>
              <a:rPr lang="lv-LV" sz="3600" dirty="0">
                <a:latin typeface="Times New Roman" panose="02020603050405020304" pitchFamily="18" charset="0"/>
                <a:cs typeface="Times New Roman" panose="02020603050405020304" pitchFamily="18" charset="0"/>
              </a:rPr>
              <a:t>mājaslapā </a:t>
            </a:r>
            <a:r>
              <a:rPr lang="lv-LV" sz="3600" u="sng" dirty="0">
                <a:latin typeface="Times New Roman" panose="02020603050405020304" pitchFamily="18" charset="0"/>
                <a:cs typeface="Times New Roman" panose="02020603050405020304" pitchFamily="18" charset="0"/>
                <a:hlinkClick r:id="rId3"/>
              </a:rPr>
              <a:t>http://www.fatf-gafi.org/</a:t>
            </a:r>
            <a:r>
              <a:rPr lang="lv-LV" sz="3600" dirty="0">
                <a:latin typeface="Times New Roman" panose="02020603050405020304" pitchFamily="18" charset="0"/>
                <a:cs typeface="Times New Roman" panose="02020603050405020304" pitchFamily="18" charset="0"/>
              </a:rPr>
              <a:t> (valstis, kas iekļautas </a:t>
            </a:r>
            <a:r>
              <a:rPr lang="lv-LV" sz="3600" i="1" dirty="0">
                <a:latin typeface="Times New Roman" panose="02020603050405020304" pitchFamily="18" charset="0"/>
                <a:cs typeface="Times New Roman" panose="02020603050405020304" pitchFamily="18" charset="0"/>
              </a:rPr>
              <a:t>FATF </a:t>
            </a:r>
            <a:r>
              <a:rPr lang="lv-LV" sz="3600" dirty="0">
                <a:latin typeface="Times New Roman" panose="02020603050405020304" pitchFamily="18" charset="0"/>
                <a:cs typeface="Times New Roman" panose="02020603050405020304" pitchFamily="18" charset="0"/>
              </a:rPr>
              <a:t>nesadarbojošos valstu sarakstā vai par kurām minētā organizācija publicējusi paziņojumu kā par valstīm vai teritorijām, kurām nav normatīvo aktu cīņai ar noziedzīgi iegūtu līdzekļu legalizāciju vai terorisma finansēšanu)</a:t>
            </a:r>
          </a:p>
          <a:p>
            <a:endParaRPr lang="lv-LV"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6" name="Picture 5"/>
          <p:cNvPicPr>
            <a:picLocks noChangeAspect="1"/>
          </p:cNvPicPr>
          <p:nvPr/>
        </p:nvPicPr>
        <p:blipFill>
          <a:blip r:embed="rId4"/>
          <a:stretch>
            <a:fillRect/>
          </a:stretch>
        </p:blipFill>
        <p:spPr>
          <a:xfrm>
            <a:off x="828002" y="3250010"/>
            <a:ext cx="7524750" cy="2867025"/>
          </a:xfrm>
          <a:prstGeom prst="rect">
            <a:avLst/>
          </a:prstGeom>
        </p:spPr>
      </p:pic>
    </p:spTree>
    <p:extLst>
      <p:ext uri="{BB962C8B-B14F-4D97-AF65-F5344CB8AC3E}">
        <p14:creationId xmlns:p14="http://schemas.microsoft.com/office/powerpoint/2010/main" val="94542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Risku kategorijas</a:t>
            </a:r>
            <a:endParaRPr lang="lv-LV" dirty="0"/>
          </a:p>
        </p:txBody>
      </p:sp>
      <p:sp>
        <p:nvSpPr>
          <p:cNvPr id="3" name="Content Placeholder 2"/>
          <p:cNvSpPr>
            <a:spLocks noGrp="1"/>
          </p:cNvSpPr>
          <p:nvPr>
            <p:ph idx="1"/>
          </p:nvPr>
        </p:nvSpPr>
        <p:spPr>
          <a:xfrm>
            <a:off x="304800" y="1752600"/>
            <a:ext cx="8382000" cy="4373563"/>
          </a:xfrm>
        </p:spPr>
        <p:txBody>
          <a:bodyPr>
            <a:normAutofit fontScale="92500" lnSpcReduction="10000"/>
          </a:bodyPr>
          <a:lstStyle/>
          <a:p>
            <a:pPr marL="0" indent="0" algn="just">
              <a:buNone/>
            </a:pPr>
            <a:r>
              <a:rPr lang="lv-LV" dirty="0">
                <a:latin typeface="Times New Roman" panose="02020603050405020304" pitchFamily="18" charset="0"/>
                <a:cs typeface="Times New Roman" panose="02020603050405020304" pitchFamily="18" charset="0"/>
              </a:rPr>
              <a:t>NILLTFN likuma 6. panta (1</a:t>
            </a:r>
            <a:r>
              <a:rPr lang="lv-LV" baseline="30000" dirty="0">
                <a:latin typeface="Times New Roman" panose="02020603050405020304" pitchFamily="18" charset="0"/>
                <a:cs typeface="Times New Roman" panose="02020603050405020304" pitchFamily="18" charset="0"/>
              </a:rPr>
              <a:t>2</a:t>
            </a:r>
            <a:r>
              <a:rPr lang="lv-LV" dirty="0">
                <a:latin typeface="Times New Roman" panose="02020603050405020304" pitchFamily="18" charset="0"/>
                <a:cs typeface="Times New Roman" panose="02020603050405020304" pitchFamily="18" charset="0"/>
              </a:rPr>
              <a:t>) daļa - Likuma subjekts, </a:t>
            </a:r>
            <a:r>
              <a:rPr lang="lv-LV" u="sng" dirty="0">
                <a:latin typeface="Times New Roman" panose="02020603050405020304" pitchFamily="18" charset="0"/>
                <a:cs typeface="Times New Roman" panose="02020603050405020304" pitchFamily="18" charset="0"/>
              </a:rPr>
              <a:t>veicot</a:t>
            </a:r>
            <a:r>
              <a:rPr lang="lv-LV" dirty="0">
                <a:latin typeface="Times New Roman" panose="02020603050405020304" pitchFamily="18" charset="0"/>
                <a:cs typeface="Times New Roman" panose="02020603050405020304" pitchFamily="18" charset="0"/>
              </a:rPr>
              <a:t> noziedzīgi iegūtu līdzekļu legalizācijas un terorisma finansēšanas </a:t>
            </a:r>
            <a:r>
              <a:rPr lang="lv-LV" u="sng" dirty="0">
                <a:latin typeface="Times New Roman" panose="02020603050405020304" pitchFamily="18" charset="0"/>
                <a:cs typeface="Times New Roman" panose="02020603050405020304" pitchFamily="18" charset="0"/>
              </a:rPr>
              <a:t>risku novērtējumu</a:t>
            </a:r>
            <a:r>
              <a:rPr lang="lv-LV" dirty="0">
                <a:latin typeface="Times New Roman" panose="02020603050405020304" pitchFamily="18" charset="0"/>
                <a:cs typeface="Times New Roman" panose="02020603050405020304" pitchFamily="18" charset="0"/>
              </a:rPr>
              <a:t> un </a:t>
            </a:r>
            <a:r>
              <a:rPr lang="lv-LV" u="sng" dirty="0">
                <a:latin typeface="Times New Roman" panose="02020603050405020304" pitchFamily="18" charset="0"/>
                <a:cs typeface="Times New Roman" panose="02020603050405020304" pitchFamily="18" charset="0"/>
              </a:rPr>
              <a:t>veidojot iekšējās kontroles sistēmu</a:t>
            </a:r>
            <a:r>
              <a:rPr lang="lv-LV" dirty="0">
                <a:latin typeface="Times New Roman" panose="02020603050405020304" pitchFamily="18" charset="0"/>
                <a:cs typeface="Times New Roman" panose="02020603050405020304" pitchFamily="18" charset="0"/>
              </a:rPr>
              <a:t>, ņem vērā </a:t>
            </a:r>
            <a:r>
              <a:rPr lang="lv-LV" u="sng" dirty="0">
                <a:latin typeface="Times New Roman" panose="02020603050405020304" pitchFamily="18" charset="0"/>
                <a:cs typeface="Times New Roman" panose="02020603050405020304" pitchFamily="18" charset="0"/>
              </a:rPr>
              <a:t>vismaz</a:t>
            </a:r>
            <a:r>
              <a:rPr lang="lv-LV" dirty="0">
                <a:latin typeface="Times New Roman" panose="02020603050405020304" pitchFamily="18" charset="0"/>
                <a:cs typeface="Times New Roman" panose="02020603050405020304" pitchFamily="18" charset="0"/>
              </a:rPr>
              <a:t> šādus </a:t>
            </a:r>
            <a:r>
              <a:rPr lang="lv-LV" b="1" dirty="0">
                <a:latin typeface="Times New Roman" panose="02020603050405020304" pitchFamily="18" charset="0"/>
                <a:cs typeface="Times New Roman" panose="02020603050405020304" pitchFamily="18" charset="0"/>
              </a:rPr>
              <a:t>riskus ietekmējošus apstākļus:</a:t>
            </a:r>
            <a:r>
              <a:rPr lang="lv-LV" dirty="0">
                <a:latin typeface="Times New Roman" panose="02020603050405020304" pitchFamily="18" charset="0"/>
                <a:cs typeface="Times New Roman" panose="02020603050405020304" pitchFamily="18" charset="0"/>
              </a:rPr>
              <a:t>	</a:t>
            </a:r>
          </a:p>
          <a:p>
            <a:pPr marL="400050" lvl="1" indent="0" algn="just">
              <a:buNone/>
            </a:pPr>
            <a:r>
              <a:rPr lang="lv-LV" dirty="0">
                <a:latin typeface="Times New Roman" panose="02020603050405020304" pitchFamily="18" charset="0"/>
                <a:cs typeface="Times New Roman" panose="02020603050405020304" pitchFamily="18" charset="0"/>
              </a:rPr>
              <a:t>-klienta risks;</a:t>
            </a:r>
          </a:p>
          <a:p>
            <a:pPr marL="400050" lvl="1" indent="0" algn="just">
              <a:buNone/>
            </a:pPr>
            <a:r>
              <a:rPr lang="lv-LV" dirty="0">
                <a:latin typeface="Times New Roman" panose="02020603050405020304" pitchFamily="18" charset="0"/>
                <a:cs typeface="Times New Roman" panose="02020603050405020304" pitchFamily="18" charset="0"/>
              </a:rPr>
              <a:t>-ģeogrāfiskais risks;</a:t>
            </a:r>
          </a:p>
          <a:p>
            <a:pPr marL="400050" lvl="1" indent="0" algn="just">
              <a:buNone/>
            </a:pPr>
            <a:r>
              <a:rPr lang="lv-LV" dirty="0">
                <a:latin typeface="Times New Roman" panose="02020603050405020304" pitchFamily="18" charset="0"/>
                <a:cs typeface="Times New Roman" panose="02020603050405020304" pitchFamily="18" charset="0"/>
              </a:rPr>
              <a:t>-pakalpojumu/produktu risks;</a:t>
            </a:r>
          </a:p>
          <a:p>
            <a:pPr marL="400050" lvl="1" indent="0" algn="just">
              <a:buNone/>
            </a:pPr>
            <a:r>
              <a:rPr lang="lv-LV" dirty="0">
                <a:latin typeface="Times New Roman" panose="02020603050405020304" pitchFamily="18" charset="0"/>
                <a:cs typeface="Times New Roman" panose="02020603050405020304" pitchFamily="18" charset="0"/>
              </a:rPr>
              <a:t>-piegādes kanālu risks.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11587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Pienākums veikt risku novērtējuma aktualizēšanu</a:t>
            </a:r>
            <a:endParaRPr lang="lv-LV" dirty="0"/>
          </a:p>
        </p:txBody>
      </p:sp>
      <p:sp>
        <p:nvSpPr>
          <p:cNvPr id="3" name="Content Placeholder 2"/>
          <p:cNvSpPr>
            <a:spLocks noGrp="1"/>
          </p:cNvSpPr>
          <p:nvPr>
            <p:ph idx="1"/>
          </p:nvPr>
        </p:nvSpPr>
        <p:spPr>
          <a:xfrm>
            <a:off x="304800" y="1752600"/>
            <a:ext cx="8382000" cy="4373563"/>
          </a:xfrm>
        </p:spPr>
        <p:txBody>
          <a:bodyPr>
            <a:normAutofit fontScale="70000" lnSpcReduction="20000"/>
          </a:bodyPr>
          <a:lstStyle/>
          <a:p>
            <a:pPr marL="0" indent="0" algn="just">
              <a:buNone/>
            </a:pPr>
            <a:r>
              <a:rPr lang="lv-LV" b="1" dirty="0">
                <a:latin typeface="Times New Roman" panose="02020603050405020304" pitchFamily="18" charset="0"/>
                <a:cs typeface="Times New Roman" panose="02020603050405020304" pitchFamily="18" charset="0"/>
              </a:rPr>
              <a:t>8. pants. Risku novērtējuma aktualizēšana un iekšējās kontroles sistēmas uzlabošana.</a:t>
            </a:r>
          </a:p>
          <a:p>
            <a:pPr marL="0" indent="0" algn="just">
              <a:buNone/>
            </a:pPr>
            <a:r>
              <a:rPr lang="lv-LV" dirty="0">
                <a:latin typeface="Times New Roman" panose="02020603050405020304" pitchFamily="18" charset="0"/>
                <a:cs typeface="Times New Roman" panose="02020603050405020304" pitchFamily="18" charset="0"/>
              </a:rPr>
              <a:t>(2) Likuma subjekts regulāri, bet ne retāk kā reizi 18 mēnešos </a:t>
            </a:r>
            <a:r>
              <a:rPr lang="lv-LV" u="sng" dirty="0">
                <a:latin typeface="Times New Roman" panose="02020603050405020304" pitchFamily="18" charset="0"/>
                <a:cs typeface="Times New Roman" panose="02020603050405020304" pitchFamily="18" charset="0"/>
              </a:rPr>
              <a:t>dokumentējo</a:t>
            </a:r>
            <a:r>
              <a:rPr lang="lv-LV" dirty="0">
                <a:latin typeface="Times New Roman" panose="02020603050405020304" pitchFamily="18" charset="0"/>
                <a:cs typeface="Times New Roman" panose="02020603050405020304" pitchFamily="18" charset="0"/>
              </a:rPr>
              <a:t>t izvērtē iekšējās kontroles sistēmas darbības efektivitāti, tai skaitā pārskatot un aktualizējot ar klientu, tā rezidences (reģistrācijas) valsti, klienta saimniecisko vai personisko darbību, izmantotajiem pakalpojumiem un produktiem un to piegādes kanāliem, kā arī ar veiktajiem darījumiem saistīto noziedzīgi iegūtu līdzekļu legalizācijas un terorisma un proliferācijas finansēšanas risku novērtējumu un, ja nepieciešams, veic pasākumus iekšējās kontroles sistēmas efektivitātes uzlabošanai, tai skaitā pārskata un precizē noziedzīgi iegūtu līdzekļu legalizācijas un terorisma un proliferācijas finansēšanas novēršanas politikas un procedūras.</a:t>
            </a:r>
          </a:p>
          <a:p>
            <a:pPr lvl="1" algn="just"/>
            <a:r>
              <a:rPr lang="lv-LV" dirty="0">
                <a:latin typeface="Times New Roman" panose="02020603050405020304" pitchFamily="18" charset="0"/>
                <a:cs typeface="Times New Roman" panose="02020603050405020304" pitchFamily="18" charset="0"/>
              </a:rPr>
              <a:t>Trūkumi</a:t>
            </a:r>
          </a:p>
          <a:p>
            <a:pPr lvl="1" algn="just"/>
            <a:r>
              <a:rPr lang="lv-LV" dirty="0">
                <a:latin typeface="Times New Roman" panose="02020603050405020304" pitchFamily="18" charset="0"/>
                <a:cs typeface="Times New Roman" panose="02020603050405020304" pitchFamily="18" charset="0"/>
              </a:rPr>
              <a:t>Būtiskas izmaiņas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62123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Klienta risks</a:t>
            </a:r>
            <a:endParaRPr lang="lv-LV" dirty="0"/>
          </a:p>
        </p:txBody>
      </p:sp>
      <p:graphicFrame>
        <p:nvGraphicFramePr>
          <p:cNvPr id="6" name="Content Placeholder 5"/>
          <p:cNvGraphicFramePr>
            <a:graphicFrameLocks noGrp="1"/>
          </p:cNvGraphicFramePr>
          <p:nvPr>
            <p:ph idx="1"/>
            <p:extLst/>
          </p:nvPr>
        </p:nvGraphicFramePr>
        <p:xfrm>
          <a:off x="362171" y="2522442"/>
          <a:ext cx="8229600" cy="2058924"/>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3919898214"/>
                    </a:ext>
                  </a:extLst>
                </a:gridCol>
                <a:gridCol w="1371600">
                  <a:extLst>
                    <a:ext uri="{9D8B030D-6E8A-4147-A177-3AD203B41FA5}">
                      <a16:colId xmlns:a16="http://schemas.microsoft.com/office/drawing/2014/main" val="2077092592"/>
                    </a:ext>
                  </a:extLst>
                </a:gridCol>
                <a:gridCol w="1371600">
                  <a:extLst>
                    <a:ext uri="{9D8B030D-6E8A-4147-A177-3AD203B41FA5}">
                      <a16:colId xmlns:a16="http://schemas.microsoft.com/office/drawing/2014/main" val="3523219966"/>
                    </a:ext>
                  </a:extLst>
                </a:gridCol>
                <a:gridCol w="1371600">
                  <a:extLst>
                    <a:ext uri="{9D8B030D-6E8A-4147-A177-3AD203B41FA5}">
                      <a16:colId xmlns:a16="http://schemas.microsoft.com/office/drawing/2014/main" val="3245469866"/>
                    </a:ext>
                  </a:extLst>
                </a:gridCol>
                <a:gridCol w="1371600">
                  <a:extLst>
                    <a:ext uri="{9D8B030D-6E8A-4147-A177-3AD203B41FA5}">
                      <a16:colId xmlns:a16="http://schemas.microsoft.com/office/drawing/2014/main" val="1011733803"/>
                    </a:ext>
                  </a:extLst>
                </a:gridCol>
                <a:gridCol w="1371600">
                  <a:extLst>
                    <a:ext uri="{9D8B030D-6E8A-4147-A177-3AD203B41FA5}">
                      <a16:colId xmlns:a16="http://schemas.microsoft.com/office/drawing/2014/main" val="2943093306"/>
                    </a:ext>
                  </a:extLst>
                </a:gridCol>
              </a:tblGrid>
              <a:tr h="323850">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5206943"/>
                  </a:ext>
                </a:extLst>
              </a:tr>
              <a:tr h="1295400">
                <a:tc>
                  <a:txBody>
                    <a:bodyPr/>
                    <a:lstStyle/>
                    <a:p>
                      <a:pPr>
                        <a:lnSpc>
                          <a:spcPct val="115000"/>
                        </a:lnSpc>
                        <a:spcAft>
                          <a:spcPts val="0"/>
                        </a:spcAft>
                      </a:pPr>
                      <a:r>
                        <a:rPr lang="lv-LV" sz="1100">
                          <a:effectLst/>
                        </a:rPr>
                        <a:t>Uzņēmuma apgrozījums/</a:t>
                      </a:r>
                      <a:endParaRPr lang="lv-LV" sz="1200">
                        <a:effectLst/>
                      </a:endParaRPr>
                    </a:p>
                    <a:p>
                      <a:pPr>
                        <a:lnSpc>
                          <a:spcPct val="115000"/>
                        </a:lnSpc>
                        <a:spcAft>
                          <a:spcPts val="0"/>
                        </a:spcAft>
                      </a:pPr>
                      <a:r>
                        <a:rPr lang="lv-LV" sz="1100">
                          <a:effectLst/>
                        </a:rPr>
                        <a:t>savstarpēji veikto darījumu apmērs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Vidējais mēneša apgrozījums/ darījumi svārstās 10 000 euro robežās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Apgrozījums/ darījumi mēneša ietvaros svārstās 20 000 euro robežās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Īsā laika posmā apgrozījums/ darījumi palielinās par 20 000 līdz 40 000 euro vai kopējais mēneša apgrozījums/ darījumi pārsniedz 40 000 euro</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Apgrozījums/ darījumu apmērs ir palielinājies par 40 000 līdz 100 000 euro mēneša laikā</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Apgrozījums/ darījumu apmērs ir palielinājies vairāk nekā par 100 000 </a:t>
                      </a:r>
                      <a:r>
                        <a:rPr lang="lv-LV" sz="1100" dirty="0" err="1">
                          <a:effectLst/>
                        </a:rPr>
                        <a:t>euro</a:t>
                      </a:r>
                      <a:r>
                        <a:rPr lang="lv-LV" sz="1100" dirty="0">
                          <a:effectLst/>
                        </a:rPr>
                        <a:t> mēneša laikā</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9142257"/>
                  </a:ext>
                </a:extLst>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aphicFrame>
        <p:nvGraphicFramePr>
          <p:cNvPr id="5" name="Table 4"/>
          <p:cNvGraphicFramePr>
            <a:graphicFrameLocks noGrp="1"/>
          </p:cNvGraphicFramePr>
          <p:nvPr>
            <p:extLst/>
          </p:nvPr>
        </p:nvGraphicFramePr>
        <p:xfrm>
          <a:off x="366656" y="1247664"/>
          <a:ext cx="8229597" cy="1349502"/>
        </p:xfrm>
        <a:graphic>
          <a:graphicData uri="http://schemas.openxmlformats.org/drawingml/2006/table">
            <a:tbl>
              <a:tblPr firstRow="1" firstCol="1" bandRow="1">
                <a:tableStyleId>{5C22544A-7EE6-4342-B048-85BDC9FD1C3A}</a:tableStyleId>
              </a:tblPr>
              <a:tblGrid>
                <a:gridCol w="1371325">
                  <a:extLst>
                    <a:ext uri="{9D8B030D-6E8A-4147-A177-3AD203B41FA5}">
                      <a16:colId xmlns:a16="http://schemas.microsoft.com/office/drawing/2014/main" val="3999472247"/>
                    </a:ext>
                  </a:extLst>
                </a:gridCol>
                <a:gridCol w="1371325">
                  <a:extLst>
                    <a:ext uri="{9D8B030D-6E8A-4147-A177-3AD203B41FA5}">
                      <a16:colId xmlns:a16="http://schemas.microsoft.com/office/drawing/2014/main" val="3706120036"/>
                    </a:ext>
                  </a:extLst>
                </a:gridCol>
                <a:gridCol w="1371325">
                  <a:extLst>
                    <a:ext uri="{9D8B030D-6E8A-4147-A177-3AD203B41FA5}">
                      <a16:colId xmlns:a16="http://schemas.microsoft.com/office/drawing/2014/main" val="1679411417"/>
                    </a:ext>
                  </a:extLst>
                </a:gridCol>
                <a:gridCol w="1371325">
                  <a:extLst>
                    <a:ext uri="{9D8B030D-6E8A-4147-A177-3AD203B41FA5}">
                      <a16:colId xmlns:a16="http://schemas.microsoft.com/office/drawing/2014/main" val="586149251"/>
                    </a:ext>
                  </a:extLst>
                </a:gridCol>
                <a:gridCol w="1371325">
                  <a:extLst>
                    <a:ext uri="{9D8B030D-6E8A-4147-A177-3AD203B41FA5}">
                      <a16:colId xmlns:a16="http://schemas.microsoft.com/office/drawing/2014/main" val="2723693729"/>
                    </a:ext>
                  </a:extLst>
                </a:gridCol>
                <a:gridCol w="1372972">
                  <a:extLst>
                    <a:ext uri="{9D8B030D-6E8A-4147-A177-3AD203B41FA5}">
                      <a16:colId xmlns:a16="http://schemas.microsoft.com/office/drawing/2014/main" val="1595435465"/>
                    </a:ext>
                  </a:extLst>
                </a:gridCol>
              </a:tblGrid>
              <a:tr h="0">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718930"/>
                  </a:ext>
                </a:extLst>
              </a:tr>
              <a:tr h="809625">
                <a:tc>
                  <a:txBody>
                    <a:bodyPr/>
                    <a:lstStyle/>
                    <a:p>
                      <a:pPr>
                        <a:lnSpc>
                          <a:spcPct val="115000"/>
                        </a:lnSpc>
                        <a:spcAft>
                          <a:spcPts val="0"/>
                        </a:spcAft>
                      </a:pPr>
                      <a:r>
                        <a:rPr lang="lv-LV" sz="1100" dirty="0">
                          <a:effectLst/>
                        </a:rPr>
                        <a:t>Uzņēmuma darbības ilgums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Virs desmit gadiem</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No pieciem līdz desmit gadiem</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No trim līdz pieciem gadiem</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Mazāk par trim gadiem vai pēdējo trīs gadu laikā ir mainījušies īpašnieki/ patiesie labuma guvēji</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Mazāk par gadu vai pēdējā gada laikā ir mainījušies īpašnieki/patiesie labuma guvēji</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2392599"/>
                  </a:ext>
                </a:extLst>
              </a:tr>
            </a:tbl>
          </a:graphicData>
        </a:graphic>
      </p:graphicFrame>
      <p:graphicFrame>
        <p:nvGraphicFramePr>
          <p:cNvPr id="7" name="Table 6"/>
          <p:cNvGraphicFramePr>
            <a:graphicFrameLocks noGrp="1"/>
          </p:cNvGraphicFramePr>
          <p:nvPr>
            <p:extLst/>
          </p:nvPr>
        </p:nvGraphicFramePr>
        <p:xfrm>
          <a:off x="357689" y="4554219"/>
          <a:ext cx="8229597" cy="2251710"/>
        </p:xfrm>
        <a:graphic>
          <a:graphicData uri="http://schemas.openxmlformats.org/drawingml/2006/table">
            <a:tbl>
              <a:tblPr firstRow="1" firstCol="1" bandRow="1">
                <a:tableStyleId>{5C22544A-7EE6-4342-B048-85BDC9FD1C3A}</a:tableStyleId>
              </a:tblPr>
              <a:tblGrid>
                <a:gridCol w="1372972">
                  <a:extLst>
                    <a:ext uri="{9D8B030D-6E8A-4147-A177-3AD203B41FA5}">
                      <a16:colId xmlns:a16="http://schemas.microsoft.com/office/drawing/2014/main" val="4097239005"/>
                    </a:ext>
                  </a:extLst>
                </a:gridCol>
                <a:gridCol w="1371325">
                  <a:extLst>
                    <a:ext uri="{9D8B030D-6E8A-4147-A177-3AD203B41FA5}">
                      <a16:colId xmlns:a16="http://schemas.microsoft.com/office/drawing/2014/main" val="3263660275"/>
                    </a:ext>
                  </a:extLst>
                </a:gridCol>
                <a:gridCol w="1371325">
                  <a:extLst>
                    <a:ext uri="{9D8B030D-6E8A-4147-A177-3AD203B41FA5}">
                      <a16:colId xmlns:a16="http://schemas.microsoft.com/office/drawing/2014/main" val="2450909465"/>
                    </a:ext>
                  </a:extLst>
                </a:gridCol>
                <a:gridCol w="1371325">
                  <a:extLst>
                    <a:ext uri="{9D8B030D-6E8A-4147-A177-3AD203B41FA5}">
                      <a16:colId xmlns:a16="http://schemas.microsoft.com/office/drawing/2014/main" val="2847221010"/>
                    </a:ext>
                  </a:extLst>
                </a:gridCol>
                <a:gridCol w="1371325">
                  <a:extLst>
                    <a:ext uri="{9D8B030D-6E8A-4147-A177-3AD203B41FA5}">
                      <a16:colId xmlns:a16="http://schemas.microsoft.com/office/drawing/2014/main" val="3780114259"/>
                    </a:ext>
                  </a:extLst>
                </a:gridCol>
                <a:gridCol w="1371325">
                  <a:extLst>
                    <a:ext uri="{9D8B030D-6E8A-4147-A177-3AD203B41FA5}">
                      <a16:colId xmlns:a16="http://schemas.microsoft.com/office/drawing/2014/main" val="3325494487"/>
                    </a:ext>
                  </a:extLst>
                </a:gridCol>
              </a:tblGrid>
              <a:tr h="323850">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6332410"/>
                  </a:ext>
                </a:extLst>
              </a:tr>
              <a:tr h="1457325">
                <a:tc>
                  <a:txBody>
                    <a:bodyPr/>
                    <a:lstStyle/>
                    <a:p>
                      <a:pPr>
                        <a:lnSpc>
                          <a:spcPct val="115000"/>
                        </a:lnSpc>
                        <a:spcAft>
                          <a:spcPts val="0"/>
                        </a:spcAft>
                      </a:pPr>
                      <a:r>
                        <a:rPr lang="lv-LV" sz="1100">
                          <a:effectLst/>
                        </a:rPr>
                        <a:t>Uzņēmuma īpašnieku struktūra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Viena vai vairākas fiziskas personas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Viena juridiska persona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Vairākas juridiskas personas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Viena vai vairākas juridiskas/</a:t>
                      </a:r>
                      <a:br>
                        <a:rPr lang="lv-LV" sz="1100">
                          <a:effectLst/>
                        </a:rPr>
                      </a:br>
                      <a:r>
                        <a:rPr lang="lv-LV" sz="1100">
                          <a:effectLst/>
                        </a:rPr>
                        <a:t>fiziskas personas, kurām ir saikne ar augsta riska jurisdikciju. Citās jurisdikcijās reģistrētas juridiskas personas vai nerezidenti</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Viens vai vairāki īpašnieki ir nerezidenti no augsta riska valstīm. Viens vai vairāki īpašnieki ir reģistrēti ārzonās (</a:t>
                      </a:r>
                      <a:r>
                        <a:rPr lang="lv-LV" sz="1100" dirty="0" err="1">
                          <a:effectLst/>
                        </a:rPr>
                        <a:t>ofšoros</a:t>
                      </a:r>
                      <a:r>
                        <a:rPr lang="lv-LV" sz="1100" dirty="0">
                          <a:effectLst/>
                        </a:rPr>
                        <a:t>)/zemo nodokļu valstīs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3677705"/>
                  </a:ext>
                </a:extLst>
              </a:tr>
            </a:tbl>
          </a:graphicData>
        </a:graphic>
      </p:graphicFrame>
    </p:spTree>
    <p:extLst>
      <p:ext uri="{BB962C8B-B14F-4D97-AF65-F5344CB8AC3E}">
        <p14:creationId xmlns:p14="http://schemas.microsoft.com/office/powerpoint/2010/main" val="104672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Klienta risks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8" name="Content Placeholder 7"/>
          <p:cNvGraphicFramePr>
            <a:graphicFrameLocks noGrp="1"/>
          </p:cNvGraphicFramePr>
          <p:nvPr>
            <p:ph idx="1"/>
            <p:extLst/>
          </p:nvPr>
        </p:nvGraphicFramePr>
        <p:xfrm>
          <a:off x="457200" y="1558609"/>
          <a:ext cx="8229600" cy="1673352"/>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1601218369"/>
                    </a:ext>
                  </a:extLst>
                </a:gridCol>
                <a:gridCol w="1371600">
                  <a:extLst>
                    <a:ext uri="{9D8B030D-6E8A-4147-A177-3AD203B41FA5}">
                      <a16:colId xmlns:a16="http://schemas.microsoft.com/office/drawing/2014/main" val="2731543782"/>
                    </a:ext>
                  </a:extLst>
                </a:gridCol>
                <a:gridCol w="1371600">
                  <a:extLst>
                    <a:ext uri="{9D8B030D-6E8A-4147-A177-3AD203B41FA5}">
                      <a16:colId xmlns:a16="http://schemas.microsoft.com/office/drawing/2014/main" val="1223423756"/>
                    </a:ext>
                  </a:extLst>
                </a:gridCol>
                <a:gridCol w="1371600">
                  <a:extLst>
                    <a:ext uri="{9D8B030D-6E8A-4147-A177-3AD203B41FA5}">
                      <a16:colId xmlns:a16="http://schemas.microsoft.com/office/drawing/2014/main" val="959681003"/>
                    </a:ext>
                  </a:extLst>
                </a:gridCol>
                <a:gridCol w="1371600">
                  <a:extLst>
                    <a:ext uri="{9D8B030D-6E8A-4147-A177-3AD203B41FA5}">
                      <a16:colId xmlns:a16="http://schemas.microsoft.com/office/drawing/2014/main" val="3092395228"/>
                    </a:ext>
                  </a:extLst>
                </a:gridCol>
                <a:gridCol w="1371600">
                  <a:extLst>
                    <a:ext uri="{9D8B030D-6E8A-4147-A177-3AD203B41FA5}">
                      <a16:colId xmlns:a16="http://schemas.microsoft.com/office/drawing/2014/main" val="325799703"/>
                    </a:ext>
                  </a:extLst>
                </a:gridCol>
              </a:tblGrid>
              <a:tr h="323850">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0108307"/>
                  </a:ext>
                </a:extLst>
              </a:tr>
              <a:tr h="1295400">
                <a:tc>
                  <a:txBody>
                    <a:bodyPr/>
                    <a:lstStyle/>
                    <a:p>
                      <a:pPr>
                        <a:lnSpc>
                          <a:spcPct val="115000"/>
                        </a:lnSpc>
                        <a:spcAft>
                          <a:spcPts val="0"/>
                        </a:spcAft>
                      </a:pPr>
                      <a:r>
                        <a:rPr lang="lv-LV" sz="1100">
                          <a:effectLst/>
                        </a:rPr>
                        <a:t>Uzņēmuma saimnieciskās darbības veikšanas adrese</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Uzņēmuma juridiskā adrese sakrīt ar saimnieciskās darbības veikšanas vietu</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Uzņēmuma juridiskā adrese un saimnieciskās darbības veikšanas vieta nesakrīt, tomēr juridiskā adrese ir saistīta ar īpašnieku</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Juridiskā adrese nesakrīt ar saimnieciskās darbības veikšanas vietu un juridiskā adrese nav saistīta ar uzņēmuma īpašnieku</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Uzņēmuma juridisko adresi nodrošina ārpakalpojumu sniedzējs. Juridiskajā adresē ir reģistrēti vairāki uzņēmumi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Uzņēmums ir reģistrēts riska adresē. Uzņēmums neizņem tam adresētu korespondenci.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8895830"/>
                  </a:ext>
                </a:extLst>
              </a:tr>
            </a:tbl>
          </a:graphicData>
        </a:graphic>
      </p:graphicFrame>
      <p:graphicFrame>
        <p:nvGraphicFramePr>
          <p:cNvPr id="9" name="Table 8"/>
          <p:cNvGraphicFramePr>
            <a:graphicFrameLocks noGrp="1"/>
          </p:cNvGraphicFramePr>
          <p:nvPr>
            <p:extLst/>
          </p:nvPr>
        </p:nvGraphicFramePr>
        <p:xfrm>
          <a:off x="451821" y="3223002"/>
          <a:ext cx="8229599" cy="2830068"/>
        </p:xfrm>
        <a:graphic>
          <a:graphicData uri="http://schemas.openxmlformats.org/drawingml/2006/table">
            <a:tbl>
              <a:tblPr firstRow="1" firstCol="1" bandRow="1">
                <a:tableStyleId>{5C22544A-7EE6-4342-B048-85BDC9FD1C3A}</a:tableStyleId>
              </a:tblPr>
              <a:tblGrid>
                <a:gridCol w="1306860">
                  <a:extLst>
                    <a:ext uri="{9D8B030D-6E8A-4147-A177-3AD203B41FA5}">
                      <a16:colId xmlns:a16="http://schemas.microsoft.com/office/drawing/2014/main" val="3823747339"/>
                    </a:ext>
                  </a:extLst>
                </a:gridCol>
                <a:gridCol w="1306860">
                  <a:extLst>
                    <a:ext uri="{9D8B030D-6E8A-4147-A177-3AD203B41FA5}">
                      <a16:colId xmlns:a16="http://schemas.microsoft.com/office/drawing/2014/main" val="842301131"/>
                    </a:ext>
                  </a:extLst>
                </a:gridCol>
                <a:gridCol w="1561978">
                  <a:extLst>
                    <a:ext uri="{9D8B030D-6E8A-4147-A177-3AD203B41FA5}">
                      <a16:colId xmlns:a16="http://schemas.microsoft.com/office/drawing/2014/main" val="3635873414"/>
                    </a:ext>
                  </a:extLst>
                </a:gridCol>
                <a:gridCol w="1440180">
                  <a:extLst>
                    <a:ext uri="{9D8B030D-6E8A-4147-A177-3AD203B41FA5}">
                      <a16:colId xmlns:a16="http://schemas.microsoft.com/office/drawing/2014/main" val="662104171"/>
                    </a:ext>
                  </a:extLst>
                </a:gridCol>
                <a:gridCol w="1308506">
                  <a:extLst>
                    <a:ext uri="{9D8B030D-6E8A-4147-A177-3AD203B41FA5}">
                      <a16:colId xmlns:a16="http://schemas.microsoft.com/office/drawing/2014/main" val="2634130390"/>
                    </a:ext>
                  </a:extLst>
                </a:gridCol>
                <a:gridCol w="1305215">
                  <a:extLst>
                    <a:ext uri="{9D8B030D-6E8A-4147-A177-3AD203B41FA5}">
                      <a16:colId xmlns:a16="http://schemas.microsoft.com/office/drawing/2014/main" val="3471896379"/>
                    </a:ext>
                  </a:extLst>
                </a:gridCol>
              </a:tblGrid>
              <a:tr h="323850">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0678540"/>
                  </a:ext>
                </a:extLst>
              </a:tr>
              <a:tr h="1971675">
                <a:tc>
                  <a:txBody>
                    <a:bodyPr/>
                    <a:lstStyle/>
                    <a:p>
                      <a:pPr>
                        <a:lnSpc>
                          <a:spcPct val="115000"/>
                        </a:lnSpc>
                        <a:spcAft>
                          <a:spcPts val="0"/>
                        </a:spcAft>
                      </a:pPr>
                      <a:r>
                        <a:rPr lang="lv-LV" sz="1100">
                          <a:effectLst/>
                        </a:rPr>
                        <a:t>Uzņēmuma vadība, īpašnieku struktūra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Uzņēmumu vada kāds no valdes locekļiem, kurš reizē ir arī patiesais labuma guvējs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Uzņēmumu vada nomināldirektors vai uzticamības persona, kura nav faktiskais īpašnieks (patiesā labuma guvējs), bet ir Latvijas rezidents, un nav informācijas par tā reputācijas apdraudējumu</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Uzņēmumu vada persona, kura bijusi iesaistīta maksātnespējas procesos vai tās profesionālās iemaņas varētu neatbilst veicamajiem pienākumiem. </a:t>
                      </a:r>
                      <a:endParaRPr lang="lv-LV" sz="1200">
                        <a:effectLst/>
                      </a:endParaRPr>
                    </a:p>
                    <a:p>
                      <a:pPr>
                        <a:lnSpc>
                          <a:spcPct val="115000"/>
                        </a:lnSpc>
                        <a:spcAft>
                          <a:spcPts val="0"/>
                        </a:spcAft>
                      </a:pPr>
                      <a:r>
                        <a:rPr lang="lv-LV" sz="1100">
                          <a:effectLst/>
                        </a:rPr>
                        <a:t>Uzņēmumu vada nerezidents, kurš reizē ir arī patiesā labuma guvējs.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Uzņēmumu vada nerezidents, Eiropas Savienības pilsonis, kurša nav patiesā labuma guvējs. Uzņēmumu vada krimināli sodīta persona vai publiskajā telpā ir informācija, kas apšauba tās reputāciju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Uzņēmumu vada persona bez noteiktas dzīvesvietas vai nerezidents no augsta riska jurisdikcijas vai augsta riska trešās valsts</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0797077"/>
                  </a:ext>
                </a:extLst>
              </a:tr>
            </a:tbl>
          </a:graphicData>
        </a:graphic>
      </p:graphicFrame>
    </p:spTree>
    <p:extLst>
      <p:ext uri="{BB962C8B-B14F-4D97-AF65-F5344CB8AC3E}">
        <p14:creationId xmlns:p14="http://schemas.microsoft.com/office/powerpoint/2010/main" val="2395806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Klienta un ģeogrāfiskais risks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5" name="Content Placeholder 4"/>
          <p:cNvGraphicFramePr>
            <a:graphicFrameLocks noGrp="1"/>
          </p:cNvGraphicFramePr>
          <p:nvPr>
            <p:ph idx="1"/>
            <p:extLst/>
          </p:nvPr>
        </p:nvGraphicFramePr>
        <p:xfrm>
          <a:off x="451822" y="2056384"/>
          <a:ext cx="8229597" cy="1675130"/>
        </p:xfrm>
        <a:graphic>
          <a:graphicData uri="http://schemas.openxmlformats.org/drawingml/2006/table">
            <a:tbl>
              <a:tblPr firstRow="1" firstCol="1" bandRow="1">
                <a:tableStyleId>{5C22544A-7EE6-4342-B048-85BDC9FD1C3A}</a:tableStyleId>
              </a:tblPr>
              <a:tblGrid>
                <a:gridCol w="1371325">
                  <a:extLst>
                    <a:ext uri="{9D8B030D-6E8A-4147-A177-3AD203B41FA5}">
                      <a16:colId xmlns:a16="http://schemas.microsoft.com/office/drawing/2014/main" val="2802329101"/>
                    </a:ext>
                  </a:extLst>
                </a:gridCol>
                <a:gridCol w="1371325">
                  <a:extLst>
                    <a:ext uri="{9D8B030D-6E8A-4147-A177-3AD203B41FA5}">
                      <a16:colId xmlns:a16="http://schemas.microsoft.com/office/drawing/2014/main" val="3942922914"/>
                    </a:ext>
                  </a:extLst>
                </a:gridCol>
                <a:gridCol w="1371325">
                  <a:extLst>
                    <a:ext uri="{9D8B030D-6E8A-4147-A177-3AD203B41FA5}">
                      <a16:colId xmlns:a16="http://schemas.microsoft.com/office/drawing/2014/main" val="983786061"/>
                    </a:ext>
                  </a:extLst>
                </a:gridCol>
                <a:gridCol w="1371325">
                  <a:extLst>
                    <a:ext uri="{9D8B030D-6E8A-4147-A177-3AD203B41FA5}">
                      <a16:colId xmlns:a16="http://schemas.microsoft.com/office/drawing/2014/main" val="473459851"/>
                    </a:ext>
                  </a:extLst>
                </a:gridCol>
                <a:gridCol w="1371325">
                  <a:extLst>
                    <a:ext uri="{9D8B030D-6E8A-4147-A177-3AD203B41FA5}">
                      <a16:colId xmlns:a16="http://schemas.microsoft.com/office/drawing/2014/main" val="1711094889"/>
                    </a:ext>
                  </a:extLst>
                </a:gridCol>
                <a:gridCol w="1372972">
                  <a:extLst>
                    <a:ext uri="{9D8B030D-6E8A-4147-A177-3AD203B41FA5}">
                      <a16:colId xmlns:a16="http://schemas.microsoft.com/office/drawing/2014/main" val="2396815617"/>
                    </a:ext>
                  </a:extLst>
                </a:gridCol>
              </a:tblGrid>
              <a:tr h="323850">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6233861"/>
                  </a:ext>
                </a:extLst>
              </a:tr>
              <a:tr h="1351280">
                <a:tc>
                  <a:txBody>
                    <a:bodyPr/>
                    <a:lstStyle/>
                    <a:p>
                      <a:pPr>
                        <a:lnSpc>
                          <a:spcPct val="115000"/>
                        </a:lnSpc>
                        <a:spcAft>
                          <a:spcPts val="0"/>
                        </a:spcAft>
                      </a:pPr>
                      <a:r>
                        <a:rPr lang="lv-LV" sz="1100">
                          <a:effectLst/>
                        </a:rPr>
                        <a:t>Uzņēmuma/klienta juridiskā forma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Fiziska persona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Publiska akciju sabiedrība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Individuālais komersants, biedrība/ nodibinājums (terorisma finansēšanas risks), akciju sabiedrība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Sabiedrība ar ierobežotu atbildību</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Juridiska veidojuma filiāle, komandītsabiedrība, pilnsabiedrība</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1973813"/>
                  </a:ext>
                </a:extLst>
              </a:tr>
            </a:tbl>
          </a:graphicData>
        </a:graphic>
      </p:graphicFrame>
      <p:graphicFrame>
        <p:nvGraphicFramePr>
          <p:cNvPr id="6" name="Table 5"/>
          <p:cNvGraphicFramePr>
            <a:graphicFrameLocks noGrp="1"/>
          </p:cNvGraphicFramePr>
          <p:nvPr>
            <p:extLst/>
          </p:nvPr>
        </p:nvGraphicFramePr>
        <p:xfrm>
          <a:off x="451823" y="3886200"/>
          <a:ext cx="8229597" cy="1490091"/>
        </p:xfrm>
        <a:graphic>
          <a:graphicData uri="http://schemas.openxmlformats.org/drawingml/2006/table">
            <a:tbl>
              <a:tblPr firstRow="1" firstCol="1" bandRow="1">
                <a:tableStyleId>{5C22544A-7EE6-4342-B048-85BDC9FD1C3A}</a:tableStyleId>
              </a:tblPr>
              <a:tblGrid>
                <a:gridCol w="1371325">
                  <a:extLst>
                    <a:ext uri="{9D8B030D-6E8A-4147-A177-3AD203B41FA5}">
                      <a16:colId xmlns:a16="http://schemas.microsoft.com/office/drawing/2014/main" val="3371327485"/>
                    </a:ext>
                  </a:extLst>
                </a:gridCol>
                <a:gridCol w="1371325">
                  <a:extLst>
                    <a:ext uri="{9D8B030D-6E8A-4147-A177-3AD203B41FA5}">
                      <a16:colId xmlns:a16="http://schemas.microsoft.com/office/drawing/2014/main" val="3375207304"/>
                    </a:ext>
                  </a:extLst>
                </a:gridCol>
                <a:gridCol w="1371325">
                  <a:extLst>
                    <a:ext uri="{9D8B030D-6E8A-4147-A177-3AD203B41FA5}">
                      <a16:colId xmlns:a16="http://schemas.microsoft.com/office/drawing/2014/main" val="600604840"/>
                    </a:ext>
                  </a:extLst>
                </a:gridCol>
                <a:gridCol w="1371325">
                  <a:extLst>
                    <a:ext uri="{9D8B030D-6E8A-4147-A177-3AD203B41FA5}">
                      <a16:colId xmlns:a16="http://schemas.microsoft.com/office/drawing/2014/main" val="287847565"/>
                    </a:ext>
                  </a:extLst>
                </a:gridCol>
                <a:gridCol w="1371325">
                  <a:extLst>
                    <a:ext uri="{9D8B030D-6E8A-4147-A177-3AD203B41FA5}">
                      <a16:colId xmlns:a16="http://schemas.microsoft.com/office/drawing/2014/main" val="1571855250"/>
                    </a:ext>
                  </a:extLst>
                </a:gridCol>
                <a:gridCol w="1372972">
                  <a:extLst>
                    <a:ext uri="{9D8B030D-6E8A-4147-A177-3AD203B41FA5}">
                      <a16:colId xmlns:a16="http://schemas.microsoft.com/office/drawing/2014/main" val="553886116"/>
                    </a:ext>
                  </a:extLst>
                </a:gridCol>
              </a:tblGrid>
              <a:tr h="333375">
                <a:tc>
                  <a:txBody>
                    <a:bodyPr/>
                    <a:lstStyle/>
                    <a:p>
                      <a:pPr algn="ct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7510744"/>
                  </a:ext>
                </a:extLst>
              </a:tr>
              <a:tr h="1028700">
                <a:tc>
                  <a:txBody>
                    <a:bodyPr/>
                    <a:lstStyle/>
                    <a:p>
                      <a:pPr>
                        <a:lnSpc>
                          <a:spcPct val="115000"/>
                        </a:lnSpc>
                        <a:spcAft>
                          <a:spcPts val="0"/>
                        </a:spcAft>
                      </a:pPr>
                      <a:r>
                        <a:rPr lang="lv-LV" sz="1100">
                          <a:effectLst/>
                        </a:rPr>
                        <a:t>Klienta rezidences/ reģistrācijas valsts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Latvijas rezidents/ reģistrācija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Baltijas valstu rezidents/ reģistrācija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Eiropas Ekonomiskās zonas rezidents/ reģistrācija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Neatkarīgo Valstu Sadraudzības (NVS) valstu rezidents/ reģistrācija</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Pēc NRA un Eiropas Komisijas datiem augstas riska jurisdikcijas, trešās valsts rezidents/ reģistrācija </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824249"/>
                  </a:ext>
                </a:extLst>
              </a:tr>
            </a:tbl>
          </a:graphicData>
        </a:graphic>
      </p:graphicFrame>
    </p:spTree>
    <p:extLst>
      <p:ext uri="{BB962C8B-B14F-4D97-AF65-F5344CB8AC3E}">
        <p14:creationId xmlns:p14="http://schemas.microsoft.com/office/powerpoint/2010/main" val="256150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Pakalpojumu un piegādes kanālu risks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aphicFrame>
        <p:nvGraphicFramePr>
          <p:cNvPr id="7" name="Content Placeholder 6"/>
          <p:cNvGraphicFramePr>
            <a:graphicFrameLocks noGrp="1"/>
          </p:cNvGraphicFramePr>
          <p:nvPr>
            <p:ph idx="1"/>
            <p:extLst/>
          </p:nvPr>
        </p:nvGraphicFramePr>
        <p:xfrm>
          <a:off x="453614" y="2209800"/>
          <a:ext cx="8229597" cy="2314956"/>
        </p:xfrm>
        <a:graphic>
          <a:graphicData uri="http://schemas.openxmlformats.org/drawingml/2006/table">
            <a:tbl>
              <a:tblPr firstRow="1" firstCol="1" bandRow="1">
                <a:tableStyleId>{5C22544A-7EE6-4342-B048-85BDC9FD1C3A}</a:tableStyleId>
              </a:tblPr>
              <a:tblGrid>
                <a:gridCol w="1371325">
                  <a:extLst>
                    <a:ext uri="{9D8B030D-6E8A-4147-A177-3AD203B41FA5}">
                      <a16:colId xmlns:a16="http://schemas.microsoft.com/office/drawing/2014/main" val="3824961017"/>
                    </a:ext>
                  </a:extLst>
                </a:gridCol>
                <a:gridCol w="1371325">
                  <a:extLst>
                    <a:ext uri="{9D8B030D-6E8A-4147-A177-3AD203B41FA5}">
                      <a16:colId xmlns:a16="http://schemas.microsoft.com/office/drawing/2014/main" val="1080558484"/>
                    </a:ext>
                  </a:extLst>
                </a:gridCol>
                <a:gridCol w="1371325">
                  <a:extLst>
                    <a:ext uri="{9D8B030D-6E8A-4147-A177-3AD203B41FA5}">
                      <a16:colId xmlns:a16="http://schemas.microsoft.com/office/drawing/2014/main" val="3451684910"/>
                    </a:ext>
                  </a:extLst>
                </a:gridCol>
                <a:gridCol w="1371325">
                  <a:extLst>
                    <a:ext uri="{9D8B030D-6E8A-4147-A177-3AD203B41FA5}">
                      <a16:colId xmlns:a16="http://schemas.microsoft.com/office/drawing/2014/main" val="3996722594"/>
                    </a:ext>
                  </a:extLst>
                </a:gridCol>
                <a:gridCol w="1371325">
                  <a:extLst>
                    <a:ext uri="{9D8B030D-6E8A-4147-A177-3AD203B41FA5}">
                      <a16:colId xmlns:a16="http://schemas.microsoft.com/office/drawing/2014/main" val="1152358280"/>
                    </a:ext>
                  </a:extLst>
                </a:gridCol>
                <a:gridCol w="1372972">
                  <a:extLst>
                    <a:ext uri="{9D8B030D-6E8A-4147-A177-3AD203B41FA5}">
                      <a16:colId xmlns:a16="http://schemas.microsoft.com/office/drawing/2014/main" val="2253009748"/>
                    </a:ext>
                  </a:extLst>
                </a:gridCol>
              </a:tblGrid>
              <a:tr h="194310">
                <a:tc>
                  <a:txBody>
                    <a:bodyPr/>
                    <a:lstStyle/>
                    <a:p>
                      <a:pPr>
                        <a:lnSpc>
                          <a:spcPct val="115000"/>
                        </a:lnSpc>
                        <a:spcAft>
                          <a:spcPts val="0"/>
                        </a:spcAft>
                      </a:pPr>
                      <a:r>
                        <a:rPr lang="lv-LV" sz="1100">
                          <a:effectLst/>
                        </a:rPr>
                        <a:t>Riska faktors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mazs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Vidēji 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lv-LV" sz="1100">
                          <a:effectLst/>
                        </a:rPr>
                        <a:t>Liels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4445482"/>
                  </a:ext>
                </a:extLst>
              </a:tr>
              <a:tr h="1644650">
                <a:tc>
                  <a:txBody>
                    <a:bodyPr/>
                    <a:lstStyle/>
                    <a:p>
                      <a:pPr>
                        <a:lnSpc>
                          <a:spcPct val="115000"/>
                        </a:lnSpc>
                        <a:spcAft>
                          <a:spcPts val="0"/>
                        </a:spcAft>
                      </a:pPr>
                      <a:r>
                        <a:rPr lang="lv-LV" sz="1100">
                          <a:effectLst/>
                        </a:rPr>
                        <a:t>Pakalpojumu un produktu piegādes kanālu risks</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Produkts, pakalpojums ir pieejams tikai klātienē</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Par produktu, pakalpojumu ir iespējams vienoties attālināti, bet darījums tiek slēgts klātienē </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Produktu, pakalpojumu ir iespējams iegādāties ar starpnieka palīdzību un identifikācija tiek veikta klātienē, bet faktiskais pakalpojuma sniedzējs atrodas citā jurisdikcijā</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a:effectLst/>
                        </a:rPr>
                        <a:t>Produkts, pakalpojums var tikt iegādāts tikai digitālajā vidē, un tiek izpildīti vairāki pasākumi attiecībā uz neklātienes identifikāciju.</a:t>
                      </a:r>
                      <a:endParaRPr lang="lv-LV"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lv-LV" sz="1100" dirty="0">
                          <a:effectLst/>
                        </a:rPr>
                        <a:t>Produkts, pakalpojums var tikt iegādāts tikai digitālajā vidē, un tiek izpildītas tikai minimālās Novēršanas likuma prasības attiecībā uz neklātienes identifikāciju</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817949"/>
                  </a:ext>
                </a:extLst>
              </a:tr>
            </a:tbl>
          </a:graphicData>
        </a:graphic>
      </p:graphicFrame>
    </p:spTree>
    <p:extLst>
      <p:ext uri="{BB962C8B-B14F-4D97-AF65-F5344CB8AC3E}">
        <p14:creationId xmlns:p14="http://schemas.microsoft.com/office/powerpoint/2010/main" val="407033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Nozarēm specifisks risku novērtējums</a:t>
            </a: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5" name="Content Placeholder 4"/>
          <p:cNvGraphicFramePr>
            <a:graphicFrameLocks noGrp="1"/>
          </p:cNvGraphicFramePr>
          <p:nvPr>
            <p:ph idx="1"/>
            <p:extLst/>
          </p:nvPr>
        </p:nvGraphicFramePr>
        <p:xfrm>
          <a:off x="457200" y="1219200"/>
          <a:ext cx="8153400" cy="5413242"/>
        </p:xfrm>
        <a:graphic>
          <a:graphicData uri="http://schemas.openxmlformats.org/drawingml/2006/table">
            <a:tbl>
              <a:tblPr firstRow="1" firstCol="1" bandRow="1">
                <a:tableStyleId>{5C22544A-7EE6-4342-B048-85BDC9FD1C3A}</a:tableStyleId>
              </a:tblPr>
              <a:tblGrid>
                <a:gridCol w="1358357">
                  <a:extLst>
                    <a:ext uri="{9D8B030D-6E8A-4147-A177-3AD203B41FA5}">
                      <a16:colId xmlns:a16="http://schemas.microsoft.com/office/drawing/2014/main" val="19584710"/>
                    </a:ext>
                  </a:extLst>
                </a:gridCol>
                <a:gridCol w="1358357">
                  <a:extLst>
                    <a:ext uri="{9D8B030D-6E8A-4147-A177-3AD203B41FA5}">
                      <a16:colId xmlns:a16="http://schemas.microsoft.com/office/drawing/2014/main" val="4288645249"/>
                    </a:ext>
                  </a:extLst>
                </a:gridCol>
                <a:gridCol w="1359986">
                  <a:extLst>
                    <a:ext uri="{9D8B030D-6E8A-4147-A177-3AD203B41FA5}">
                      <a16:colId xmlns:a16="http://schemas.microsoft.com/office/drawing/2014/main" val="4022271583"/>
                    </a:ext>
                  </a:extLst>
                </a:gridCol>
                <a:gridCol w="1358357">
                  <a:extLst>
                    <a:ext uri="{9D8B030D-6E8A-4147-A177-3AD203B41FA5}">
                      <a16:colId xmlns:a16="http://schemas.microsoft.com/office/drawing/2014/main" val="547794553"/>
                    </a:ext>
                  </a:extLst>
                </a:gridCol>
                <a:gridCol w="1358357">
                  <a:extLst>
                    <a:ext uri="{9D8B030D-6E8A-4147-A177-3AD203B41FA5}">
                      <a16:colId xmlns:a16="http://schemas.microsoft.com/office/drawing/2014/main" val="3000748072"/>
                    </a:ext>
                  </a:extLst>
                </a:gridCol>
                <a:gridCol w="1359986">
                  <a:extLst>
                    <a:ext uri="{9D8B030D-6E8A-4147-A177-3AD203B41FA5}">
                      <a16:colId xmlns:a16="http://schemas.microsoft.com/office/drawing/2014/main" val="4212812790"/>
                    </a:ext>
                  </a:extLst>
                </a:gridCol>
              </a:tblGrid>
              <a:tr h="172217">
                <a:tc gridSpan="6">
                  <a:txBody>
                    <a:bodyPr/>
                    <a:lstStyle/>
                    <a:p>
                      <a:pPr algn="ctr">
                        <a:lnSpc>
                          <a:spcPct val="115000"/>
                        </a:lnSpc>
                        <a:spcAft>
                          <a:spcPts val="0"/>
                        </a:spcAft>
                      </a:pPr>
                      <a:r>
                        <a:rPr lang="lv-LV" sz="1000" dirty="0">
                          <a:effectLst/>
                        </a:rPr>
                        <a:t>Riska klasifikācijas matrica ārpakalpojumu grāmatvedības un nodokļu konsultāciju nozarē</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499061633"/>
                  </a:ext>
                </a:extLst>
              </a:tr>
              <a:tr h="179250">
                <a:tc>
                  <a:txBody>
                    <a:bodyPr/>
                    <a:lstStyle/>
                    <a:p>
                      <a:pPr algn="ctr">
                        <a:lnSpc>
                          <a:spcPct val="115000"/>
                        </a:lnSpc>
                        <a:spcAft>
                          <a:spcPts val="0"/>
                        </a:spcAft>
                      </a:pPr>
                      <a:r>
                        <a:rPr lang="lv-LV" sz="800">
                          <a:effectLst/>
                        </a:rPr>
                        <a:t>Riska faktors</a:t>
                      </a:r>
                      <a:endParaRPr lang="lv-LV"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gn="ctr">
                        <a:lnSpc>
                          <a:spcPct val="115000"/>
                        </a:lnSpc>
                        <a:spcAft>
                          <a:spcPts val="0"/>
                        </a:spcAft>
                      </a:pPr>
                      <a:r>
                        <a:rPr lang="lv-LV" sz="800">
                          <a:effectLst/>
                        </a:rPr>
                        <a:t>Mazs</a:t>
                      </a:r>
                      <a:endParaRPr lang="lv-LV"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gn="ctr">
                        <a:lnSpc>
                          <a:spcPct val="115000"/>
                        </a:lnSpc>
                        <a:spcAft>
                          <a:spcPts val="0"/>
                        </a:spcAft>
                      </a:pPr>
                      <a:r>
                        <a:rPr lang="lv-LV" sz="800">
                          <a:effectLst/>
                        </a:rPr>
                        <a:t>Vidēji mazs</a:t>
                      </a:r>
                      <a:endParaRPr lang="lv-LV"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gn="ctr">
                        <a:lnSpc>
                          <a:spcPct val="115000"/>
                        </a:lnSpc>
                        <a:spcAft>
                          <a:spcPts val="0"/>
                        </a:spcAft>
                      </a:pPr>
                      <a:r>
                        <a:rPr lang="lv-LV" sz="800">
                          <a:effectLst/>
                        </a:rPr>
                        <a:t>Vidējs</a:t>
                      </a:r>
                      <a:endParaRPr lang="lv-LV"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gn="ctr">
                        <a:lnSpc>
                          <a:spcPct val="115000"/>
                        </a:lnSpc>
                        <a:spcAft>
                          <a:spcPts val="0"/>
                        </a:spcAft>
                      </a:pPr>
                      <a:r>
                        <a:rPr lang="lv-LV" sz="800">
                          <a:effectLst/>
                        </a:rPr>
                        <a:t>Vidēji liels</a:t>
                      </a:r>
                      <a:endParaRPr lang="lv-LV"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gn="ctr">
                        <a:lnSpc>
                          <a:spcPct val="115000"/>
                        </a:lnSpc>
                        <a:spcAft>
                          <a:spcPts val="0"/>
                        </a:spcAft>
                      </a:pPr>
                      <a:r>
                        <a:rPr lang="lv-LV" sz="800">
                          <a:effectLst/>
                        </a:rPr>
                        <a:t>Liels</a:t>
                      </a:r>
                      <a:endParaRPr lang="lv-LV"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extLst>
                  <a:ext uri="{0D108BD9-81ED-4DB2-BD59-A6C34878D82A}">
                    <a16:rowId xmlns:a16="http://schemas.microsoft.com/office/drawing/2014/main" val="132422965"/>
                  </a:ext>
                </a:extLst>
              </a:tr>
              <a:tr h="1614393">
                <a:tc>
                  <a:txBody>
                    <a:bodyPr/>
                    <a:lstStyle/>
                    <a:p>
                      <a:pPr>
                        <a:lnSpc>
                          <a:spcPct val="115000"/>
                        </a:lnSpc>
                        <a:spcAft>
                          <a:spcPts val="0"/>
                        </a:spcAft>
                      </a:pPr>
                      <a:r>
                        <a:rPr lang="lv-LV" sz="1000">
                          <a:effectLst/>
                        </a:rPr>
                        <a:t>Subjekta lielums, atrašanās vieta</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Klienta uzņēmumam ir līdz 5 klientiem, kuru apgrozījums nepārsniedz 1 milj. euro, un tas sniedz pakalpojumus reģionos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Klienta uzņēmumam ir līdz 5 klientiem, kuru apgrozījums nepārsniedz 1 milj. </a:t>
                      </a:r>
                      <a:r>
                        <a:rPr lang="lv-LV" sz="1000" dirty="0" err="1">
                          <a:effectLst/>
                        </a:rPr>
                        <a:t>euro</a:t>
                      </a:r>
                      <a:r>
                        <a:rPr lang="lv-LV" sz="1000" dirty="0">
                          <a:effectLst/>
                        </a:rPr>
                        <a:t>, un tas sniedz pakalpojumus kādā no lielākajām pilsētām</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Klienta  uzņēmumam ir vairāk kā 5 klienti, kuru apgrozījums nepārsniedz 1 milj. euro, un tas sniedz pakalpojumus kādā no lielākajām pilsētām</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Klienta uzņēmumam ir līdz 5 klientiem, kuru apgrozījums pārsniedz 1 milj. </a:t>
                      </a:r>
                      <a:r>
                        <a:rPr lang="lv-LV" sz="1000" dirty="0" err="1">
                          <a:effectLst/>
                        </a:rPr>
                        <a:t>euro</a:t>
                      </a:r>
                      <a:r>
                        <a:rPr lang="lv-LV" sz="1000" dirty="0">
                          <a:effectLst/>
                        </a:rPr>
                        <a:t> </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Klienta uzņēmumam ir vairāk nekā 5 klienti, kuru apgrozījums pārsniedz 1 milj. euro </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extLst>
                  <a:ext uri="{0D108BD9-81ED-4DB2-BD59-A6C34878D82A}">
                    <a16:rowId xmlns:a16="http://schemas.microsoft.com/office/drawing/2014/main" val="1472047042"/>
                  </a:ext>
                </a:extLst>
              </a:tr>
              <a:tr h="1205519">
                <a:tc>
                  <a:txBody>
                    <a:bodyPr/>
                    <a:lstStyle/>
                    <a:p>
                      <a:pPr>
                        <a:lnSpc>
                          <a:spcPct val="115000"/>
                        </a:lnSpc>
                        <a:spcAft>
                          <a:spcPts val="0"/>
                        </a:spcAft>
                      </a:pPr>
                      <a:r>
                        <a:rPr lang="lv-LV" sz="1000">
                          <a:effectLst/>
                        </a:rPr>
                        <a:t>Pakalpojumu risks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Mazs klientu skaits (līdz 5), un sniegtie pakalpojumi neietver uzņēmumu izveidi, apvienošanu, sadali, likvidāciju</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Piedāvā plašu grāmatvedības pakalpojumu klāstu, izņemot uzņēmumu izveidi, apvienošanu, sadali, likvidāciju</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Vienkāršu korporatīvo struktūru (SIA, AS) izveide, apvienošana, sadalīšana, likvidācija</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Dažādu sarežģītu korporatīvo struktūru izveide, apvienošana, sadalīšana, likvidācija</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Nodokļu optimizēšana, naudas pārvedumu veikšana uz ārzonām, dažādu darījumu formu un veidu slēgšana ar ārzonām</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extLst>
                  <a:ext uri="{0D108BD9-81ED-4DB2-BD59-A6C34878D82A}">
                    <a16:rowId xmlns:a16="http://schemas.microsoft.com/office/drawing/2014/main" val="1481020288"/>
                  </a:ext>
                </a:extLst>
              </a:tr>
              <a:tr h="2238820">
                <a:tc>
                  <a:txBody>
                    <a:bodyPr/>
                    <a:lstStyle/>
                    <a:p>
                      <a:pPr>
                        <a:lnSpc>
                          <a:spcPct val="115000"/>
                        </a:lnSpc>
                        <a:spcAft>
                          <a:spcPts val="0"/>
                        </a:spcAft>
                      </a:pPr>
                      <a:r>
                        <a:rPr lang="lv-LV" sz="1000">
                          <a:effectLst/>
                        </a:rPr>
                        <a:t>Klienta profils kopsakarā ar jurisdikcijas risku</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Rezidents, kura biznesa modelis ir labi zināms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a:effectLst/>
                        </a:rPr>
                        <a:t>Rezidents, par kura biznesa specifiku ir grūti iegūt visu nepieciešamo informāciju  </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Nerezidents no Eiropas Ekonomiskās zonas ar skaidru un saprotamu biznesa modeli</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Nerezidents no jurisdikcijas ārpus EEK.</a:t>
                      </a:r>
                    </a:p>
                    <a:p>
                      <a:pPr>
                        <a:lnSpc>
                          <a:spcPct val="115000"/>
                        </a:lnSpc>
                        <a:spcAft>
                          <a:spcPts val="0"/>
                        </a:spcAft>
                      </a:pPr>
                      <a:r>
                        <a:rPr lang="lv-LV" sz="1000" dirty="0">
                          <a:effectLst/>
                        </a:rPr>
                        <a:t>Rezidents, kurš ir iekļauts riska personu reģistrā vai ir bijis sodīts par mantiska rakstura noziegumiem, vai publiskajā telpā ir informācija par tā saistību ar šādām personām</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tc>
                  <a:txBody>
                    <a:bodyPr/>
                    <a:lstStyle/>
                    <a:p>
                      <a:pPr>
                        <a:lnSpc>
                          <a:spcPct val="115000"/>
                        </a:lnSpc>
                        <a:spcAft>
                          <a:spcPts val="0"/>
                        </a:spcAft>
                      </a:pPr>
                      <a:r>
                        <a:rPr lang="lv-LV" sz="1000" dirty="0">
                          <a:effectLst/>
                        </a:rPr>
                        <a:t>Nerezidents no augsta riska jurisdikcijām vai augsta riska trešajām valstīm. Rezidents, kurš darbojas augsta riska nozarē (piem. dubultā pielietojuma preču tirdzniecība, ražošana)</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250" marR="51250" marT="0" marB="0" anchor="ctr"/>
                </a:tc>
                <a:extLst>
                  <a:ext uri="{0D108BD9-81ED-4DB2-BD59-A6C34878D82A}">
                    <a16:rowId xmlns:a16="http://schemas.microsoft.com/office/drawing/2014/main" val="3016228995"/>
                  </a:ext>
                </a:extLst>
              </a:tr>
            </a:tbl>
          </a:graphicData>
        </a:graphic>
      </p:graphicFrame>
    </p:spTree>
    <p:extLst>
      <p:ext uri="{BB962C8B-B14F-4D97-AF65-F5344CB8AC3E}">
        <p14:creationId xmlns:p14="http://schemas.microsoft.com/office/powerpoint/2010/main" val="180362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579"/>
            <a:ext cx="8534402" cy="619644"/>
          </a:xfrm>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Nozarēm specifisks risku novērtējums</a:t>
            </a:r>
            <a:endParaRPr lang="lv-LV" dirty="0"/>
          </a:p>
        </p:txBody>
      </p:sp>
      <p:sp>
        <p:nvSpPr>
          <p:cNvPr id="4" name="Slide Number Placeholder 3"/>
          <p:cNvSpPr>
            <a:spLocks noGrp="1"/>
          </p:cNvSpPr>
          <p:nvPr>
            <p:ph type="sldNum" sz="quarter" idx="12"/>
          </p:nvPr>
        </p:nvSpPr>
        <p:spPr>
          <a:xfrm>
            <a:off x="6629398" y="6203950"/>
            <a:ext cx="2057402" cy="348955"/>
          </a:xfrm>
        </p:spPr>
        <p:txBody>
          <a:bodyPr/>
          <a:lstStyle/>
          <a:p>
            <a:fld id="{B6F15528-21DE-4FAA-801E-634DDDAF4B2B}" type="slidenum">
              <a:rPr lang="en-US" smtClean="0"/>
              <a:pPr/>
              <a:t>19</a:t>
            </a:fld>
            <a:endParaRPr lang="en-US"/>
          </a:p>
        </p:txBody>
      </p:sp>
      <p:graphicFrame>
        <p:nvGraphicFramePr>
          <p:cNvPr id="6" name="Content Placeholder 5"/>
          <p:cNvGraphicFramePr>
            <a:graphicFrameLocks noGrp="1"/>
          </p:cNvGraphicFramePr>
          <p:nvPr>
            <p:ph idx="1"/>
            <p:extLst/>
          </p:nvPr>
        </p:nvGraphicFramePr>
        <p:xfrm>
          <a:off x="457192" y="685800"/>
          <a:ext cx="8229608" cy="5958840"/>
        </p:xfrm>
        <a:graphic>
          <a:graphicData uri="http://schemas.openxmlformats.org/drawingml/2006/table">
            <a:tbl>
              <a:tblPr firstRow="1" firstCol="1" bandRow="1">
                <a:tableStyleId>{5C22544A-7EE6-4342-B048-85BDC9FD1C3A}</a:tableStyleId>
              </a:tblPr>
              <a:tblGrid>
                <a:gridCol w="1371298">
                  <a:extLst>
                    <a:ext uri="{9D8B030D-6E8A-4147-A177-3AD203B41FA5}">
                      <a16:colId xmlns:a16="http://schemas.microsoft.com/office/drawing/2014/main" val="3576001881"/>
                    </a:ext>
                  </a:extLst>
                </a:gridCol>
                <a:gridCol w="1371298">
                  <a:extLst>
                    <a:ext uri="{9D8B030D-6E8A-4147-A177-3AD203B41FA5}">
                      <a16:colId xmlns:a16="http://schemas.microsoft.com/office/drawing/2014/main" val="898440278"/>
                    </a:ext>
                  </a:extLst>
                </a:gridCol>
                <a:gridCol w="1372208">
                  <a:extLst>
                    <a:ext uri="{9D8B030D-6E8A-4147-A177-3AD203B41FA5}">
                      <a16:colId xmlns:a16="http://schemas.microsoft.com/office/drawing/2014/main" val="1302868493"/>
                    </a:ext>
                  </a:extLst>
                </a:gridCol>
                <a:gridCol w="1371298">
                  <a:extLst>
                    <a:ext uri="{9D8B030D-6E8A-4147-A177-3AD203B41FA5}">
                      <a16:colId xmlns:a16="http://schemas.microsoft.com/office/drawing/2014/main" val="481933385"/>
                    </a:ext>
                  </a:extLst>
                </a:gridCol>
                <a:gridCol w="1371298">
                  <a:extLst>
                    <a:ext uri="{9D8B030D-6E8A-4147-A177-3AD203B41FA5}">
                      <a16:colId xmlns:a16="http://schemas.microsoft.com/office/drawing/2014/main" val="1888138503"/>
                    </a:ext>
                  </a:extLst>
                </a:gridCol>
                <a:gridCol w="1372208">
                  <a:extLst>
                    <a:ext uri="{9D8B030D-6E8A-4147-A177-3AD203B41FA5}">
                      <a16:colId xmlns:a16="http://schemas.microsoft.com/office/drawing/2014/main" val="257591752"/>
                    </a:ext>
                  </a:extLst>
                </a:gridCol>
              </a:tblGrid>
              <a:tr h="89592">
                <a:tc gridSpan="6">
                  <a:txBody>
                    <a:bodyPr/>
                    <a:lstStyle/>
                    <a:p>
                      <a:pPr algn="ctr">
                        <a:lnSpc>
                          <a:spcPct val="115000"/>
                        </a:lnSpc>
                        <a:spcAft>
                          <a:spcPts val="0"/>
                        </a:spcAft>
                      </a:pPr>
                      <a:r>
                        <a:rPr lang="lv-LV" sz="1000">
                          <a:effectLst/>
                        </a:rPr>
                        <a:t>Riska klasifikācijas matrica nekustamo īpašumu nozarē</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231756205"/>
                  </a:ext>
                </a:extLst>
              </a:tr>
              <a:tr h="97735">
                <a:tc>
                  <a:txBody>
                    <a:bodyPr/>
                    <a:lstStyle/>
                    <a:p>
                      <a:pPr algn="ctr">
                        <a:lnSpc>
                          <a:spcPct val="115000"/>
                        </a:lnSpc>
                        <a:spcAft>
                          <a:spcPts val="0"/>
                        </a:spcAft>
                      </a:pPr>
                      <a:r>
                        <a:rPr lang="lv-LV" sz="1000">
                          <a:effectLst/>
                        </a:rPr>
                        <a:t>Riska faktors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gn="ctr">
                        <a:lnSpc>
                          <a:spcPct val="115000"/>
                        </a:lnSpc>
                        <a:spcAft>
                          <a:spcPts val="0"/>
                        </a:spcAft>
                      </a:pPr>
                      <a:r>
                        <a:rPr lang="lv-LV" sz="1000">
                          <a:effectLst/>
                        </a:rPr>
                        <a:t>Mazs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gn="ctr">
                        <a:lnSpc>
                          <a:spcPct val="115000"/>
                        </a:lnSpc>
                        <a:spcAft>
                          <a:spcPts val="0"/>
                        </a:spcAft>
                      </a:pPr>
                      <a:r>
                        <a:rPr lang="lv-LV" sz="1000">
                          <a:effectLst/>
                        </a:rPr>
                        <a:t>Vidēji mazs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gn="ctr">
                        <a:lnSpc>
                          <a:spcPct val="115000"/>
                        </a:lnSpc>
                        <a:spcAft>
                          <a:spcPts val="0"/>
                        </a:spcAft>
                      </a:pPr>
                      <a:r>
                        <a:rPr lang="lv-LV" sz="1000">
                          <a:effectLst/>
                        </a:rPr>
                        <a:t>Vidējs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gn="ctr">
                        <a:lnSpc>
                          <a:spcPct val="115000"/>
                        </a:lnSpc>
                        <a:spcAft>
                          <a:spcPts val="0"/>
                        </a:spcAft>
                      </a:pPr>
                      <a:r>
                        <a:rPr lang="lv-LV" sz="1000">
                          <a:effectLst/>
                        </a:rPr>
                        <a:t>Vidēji liels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gn="ctr">
                        <a:lnSpc>
                          <a:spcPct val="115000"/>
                        </a:lnSpc>
                        <a:spcAft>
                          <a:spcPts val="0"/>
                        </a:spcAft>
                      </a:pPr>
                      <a:r>
                        <a:rPr lang="lv-LV" sz="1000">
                          <a:effectLst/>
                        </a:rPr>
                        <a:t>Liels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extLst>
                  <a:ext uri="{0D108BD9-81ED-4DB2-BD59-A6C34878D82A}">
                    <a16:rowId xmlns:a16="http://schemas.microsoft.com/office/drawing/2014/main" val="2298659828"/>
                  </a:ext>
                </a:extLst>
              </a:tr>
              <a:tr h="1147550">
                <a:tc>
                  <a:txBody>
                    <a:bodyPr/>
                    <a:lstStyle/>
                    <a:p>
                      <a:pPr>
                        <a:lnSpc>
                          <a:spcPct val="115000"/>
                        </a:lnSpc>
                        <a:spcAft>
                          <a:spcPts val="0"/>
                        </a:spcAft>
                      </a:pPr>
                      <a:r>
                        <a:rPr lang="lv-LV" sz="1000">
                          <a:effectLst/>
                        </a:rPr>
                        <a:t>Produktu sarežģītība un daba</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dirty="0">
                          <a:effectLst/>
                        </a:rPr>
                        <a:t>Vienkārši pirkuma –pārdevuma līgumi, kur banka izsniedz kredītu pret ķīlu</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Darījumi, kuri tiek finansēti ar kredītiestādes starpniecību, piesaistot galvotāju</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dirty="0">
                          <a:effectLst/>
                        </a:rPr>
                        <a:t>Darījumi, kuros ir iesaistīti galvotāji, noformētas ķīlas un netiek iesaistītas kredītiestādes</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Darījumi, kuri paredz daļu vai visu summu samaksāt skaidrā naudā. Darījumi kuros iesaistītas vairākas savstarpēji saistītas vai pazīstamas puses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Sarežģīti darījumi, kuru ietvaros tiek slēgti vairāki līgumi un/vai iekļauti maksājumi skaidrā naudā un tiek paredzēta komplicēta maksājumu veikšanas sistēma</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extLst>
                  <a:ext uri="{0D108BD9-81ED-4DB2-BD59-A6C34878D82A}">
                    <a16:rowId xmlns:a16="http://schemas.microsoft.com/office/drawing/2014/main" val="2381843211"/>
                  </a:ext>
                </a:extLst>
              </a:tr>
              <a:tr h="573775">
                <a:tc>
                  <a:txBody>
                    <a:bodyPr/>
                    <a:lstStyle/>
                    <a:p>
                      <a:pPr>
                        <a:lnSpc>
                          <a:spcPct val="115000"/>
                        </a:lnSpc>
                        <a:spcAft>
                          <a:spcPts val="0"/>
                        </a:spcAft>
                      </a:pPr>
                      <a:r>
                        <a:rPr lang="lv-LV" sz="1000">
                          <a:effectLst/>
                        </a:rPr>
                        <a:t>Īpašuma veids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Lauksaimnie-cības zeme mazos apmēros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Lauksaimnie-cības zeme virs</a:t>
                      </a:r>
                    </a:p>
                    <a:p>
                      <a:pPr>
                        <a:lnSpc>
                          <a:spcPct val="115000"/>
                        </a:lnSpc>
                        <a:spcAft>
                          <a:spcPts val="0"/>
                        </a:spcAft>
                      </a:pPr>
                      <a:r>
                        <a:rPr lang="lv-LV" sz="1000">
                          <a:effectLst/>
                        </a:rPr>
                        <a:t>50 ha</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Komerctelpas un dzīvojamās platības reģionos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Komerc-objekts, dzīvojamās telpas lielākajās pilsētās vai to tuvumā</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Īpašums nepieciešams termiņuzturē-šanās atļaujas saņemšanai</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extLst>
                  <a:ext uri="{0D108BD9-81ED-4DB2-BD59-A6C34878D82A}">
                    <a16:rowId xmlns:a16="http://schemas.microsoft.com/office/drawing/2014/main" val="4018701376"/>
                  </a:ext>
                </a:extLst>
              </a:tr>
              <a:tr h="1639357">
                <a:tc>
                  <a:txBody>
                    <a:bodyPr/>
                    <a:lstStyle/>
                    <a:p>
                      <a:pPr>
                        <a:lnSpc>
                          <a:spcPct val="115000"/>
                        </a:lnSpc>
                        <a:spcAft>
                          <a:spcPts val="0"/>
                        </a:spcAft>
                      </a:pPr>
                      <a:r>
                        <a:rPr lang="lv-LV" sz="1000">
                          <a:effectLst/>
                        </a:rPr>
                        <a:t>Līdzekļu izcelsme</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Klienta oficiālie ieņēmumi ir atbilstoši iegādātajam īpašumam</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Klienta un tā radinieku (ja tie piedalās finansēšanā) oficiālie ienākumi ir atbilstoši iegādātajam īpašumam</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dirty="0">
                          <a:effectLst/>
                        </a:rPr>
                        <a:t>Klients ar salīdzinoši nelieliem ienākumiem veic lielu pirmo iemaksu un iegādājas īpašumu, kas neatbilst tā materiālajam stāvoklim</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Juridiska persona pērk īpašumu, bet īpašums nav piemērots saimnieciskās darbības veikšanai. Starp pircēju un galvotāju nepastāv skaidra saikne. Galvotājs īsā laika posmā ir uzņēmies vairākas līdzīgas saistības </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Personas sociālais stāvoklis vai tā oficiālais finansiālais stāvoklis neliecina par iespēju iegādāties konkrēto īpašumu. Nerezidents no augsta riska trešās valsts sniedz grūti pārbaudāmu informāciju par līdzekļu izcelsmi</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extLst>
                  <a:ext uri="{0D108BD9-81ED-4DB2-BD59-A6C34878D82A}">
                    <a16:rowId xmlns:a16="http://schemas.microsoft.com/office/drawing/2014/main" val="417300176"/>
                  </a:ext>
                </a:extLst>
              </a:tr>
              <a:tr h="1557389">
                <a:tc>
                  <a:txBody>
                    <a:bodyPr/>
                    <a:lstStyle/>
                    <a:p>
                      <a:pPr>
                        <a:lnSpc>
                          <a:spcPct val="115000"/>
                        </a:lnSpc>
                        <a:spcAft>
                          <a:spcPts val="0"/>
                        </a:spcAft>
                      </a:pPr>
                      <a:r>
                        <a:rPr lang="lv-LV" sz="1000">
                          <a:effectLst/>
                        </a:rPr>
                        <a:t>Klienta profils kopsakarā ar jurisdikcijas risku</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Rezidents, kura biznesa modelis ir labi zināms</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Rezidents, par kura biznesa specifiku ir grūti iegūt visu nepieciešamo informāciju  </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dirty="0">
                          <a:effectLst/>
                        </a:rPr>
                        <a:t>Nerezidents no Eiropas Ekonomiskās zonas ar skaidru un saprotamu biznesa modeli</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a:effectLst/>
                        </a:rPr>
                        <a:t>Nerezidents no jurisdikcijas ārpus EEK.</a:t>
                      </a:r>
                    </a:p>
                    <a:p>
                      <a:pPr>
                        <a:lnSpc>
                          <a:spcPct val="115000"/>
                        </a:lnSpc>
                        <a:spcAft>
                          <a:spcPts val="0"/>
                        </a:spcAft>
                      </a:pPr>
                      <a:r>
                        <a:rPr lang="lv-LV" sz="1000">
                          <a:effectLst/>
                        </a:rPr>
                        <a:t>Rezidents, kurš ir iekļauts riska personu reģistrā vai ir bijis sodīts par mantiska rakstura noziegumiem, vai publiskajā telpā ir informācija par tā saistību ar šādām personām</a:t>
                      </a:r>
                      <a:endParaRPr lang="lv-LV"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tc>
                  <a:txBody>
                    <a:bodyPr/>
                    <a:lstStyle/>
                    <a:p>
                      <a:pPr>
                        <a:lnSpc>
                          <a:spcPct val="115000"/>
                        </a:lnSpc>
                        <a:spcAft>
                          <a:spcPts val="0"/>
                        </a:spcAft>
                      </a:pPr>
                      <a:r>
                        <a:rPr lang="lv-LV" sz="1000" dirty="0">
                          <a:effectLst/>
                        </a:rPr>
                        <a:t>Nerezidents no augsta riska jurisdikcijām vai augsta riska trešajām valstīm. Rezidents, kurš darbojas augsta riska nozarē (piem. dubultā pielietojuma preču tirdzniecība, ražošana)</a:t>
                      </a:r>
                      <a:endParaRPr lang="lv-LV"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888" marR="25888" marT="0" marB="0" anchor="ctr"/>
                </a:tc>
                <a:extLst>
                  <a:ext uri="{0D108BD9-81ED-4DB2-BD59-A6C34878D82A}">
                    <a16:rowId xmlns:a16="http://schemas.microsoft.com/office/drawing/2014/main" val="2296184589"/>
                  </a:ext>
                </a:extLst>
              </a:tr>
            </a:tbl>
          </a:graphicData>
        </a:graphic>
      </p:graphicFrame>
    </p:spTree>
    <p:extLst>
      <p:ext uri="{BB962C8B-B14F-4D97-AF65-F5344CB8AC3E}">
        <p14:creationId xmlns:p14="http://schemas.microsoft.com/office/powerpoint/2010/main" val="31973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60950"/>
          </a:xfrm>
        </p:spPr>
        <p:txBody>
          <a:bodyPr>
            <a:normAutofit/>
          </a:bodyPr>
          <a:lstStyle/>
          <a:p>
            <a:pPr marL="0" indent="0" algn="just">
              <a:buNone/>
            </a:pPr>
            <a:r>
              <a:rPr lang="lv-LV" b="1" dirty="0">
                <a:solidFill>
                  <a:schemeClr val="tx2"/>
                </a:solidFill>
                <a:latin typeface="Times New Roman" panose="02020603050405020304" pitchFamily="18" charset="0"/>
                <a:cs typeface="Times New Roman" panose="02020603050405020304" pitchFamily="18" charset="0"/>
              </a:rPr>
              <a:t>ES regulējums</a:t>
            </a:r>
            <a:r>
              <a:rPr lang="lv-LV" dirty="0">
                <a:solidFill>
                  <a:schemeClr val="tx2"/>
                </a:solidFill>
                <a:latin typeface="Times New Roman" panose="02020603050405020304" pitchFamily="18" charset="0"/>
                <a:cs typeface="Times New Roman" panose="02020603050405020304" pitchFamily="18" charset="0"/>
              </a:rPr>
              <a:t>:   </a:t>
            </a:r>
          </a:p>
          <a:p>
            <a:pPr marL="0" indent="0" algn="just">
              <a:buNone/>
            </a:pPr>
            <a:r>
              <a:rPr lang="lv-LV" dirty="0">
                <a:latin typeface="Times New Roman" panose="02020603050405020304" pitchFamily="18" charset="0"/>
                <a:cs typeface="Times New Roman" panose="02020603050405020304" pitchFamily="18" charset="0"/>
              </a:rPr>
              <a:t>  Eiropas Parlamenta un Padomes Direktīva </a:t>
            </a:r>
            <a:r>
              <a:rPr lang="lv-LV" b="1" dirty="0">
                <a:latin typeface="Times New Roman" panose="02020603050405020304" pitchFamily="18" charset="0"/>
                <a:cs typeface="Times New Roman" panose="02020603050405020304" pitchFamily="18" charset="0"/>
                <a:hlinkClick r:id="rId3"/>
              </a:rPr>
              <a:t>2015/849</a:t>
            </a:r>
            <a:r>
              <a:rPr lang="lv-LV" b="1" dirty="0">
                <a:latin typeface="Times New Roman" panose="02020603050405020304" pitchFamily="18" charset="0"/>
                <a:cs typeface="Times New Roman" panose="02020603050405020304" pitchFamily="18" charset="0"/>
              </a:rPr>
              <a:t> </a:t>
            </a:r>
            <a:r>
              <a:rPr lang="lv-LV" dirty="0">
                <a:latin typeface="Times New Roman" panose="02020603050405020304" pitchFamily="18" charset="0"/>
                <a:cs typeface="Times New Roman" panose="02020603050405020304" pitchFamily="18" charset="0"/>
              </a:rPr>
              <a:t>(4/5AML) par to, lai nepieļautu finanšu sistēmas izmantošanu nelikumīgi iegūtu līdzekļu legalizēšanai vai teroristu finansēšanai</a:t>
            </a:r>
          </a:p>
          <a:p>
            <a:pPr marL="0" lvl="0" indent="0" algn="just">
              <a:buNone/>
            </a:pPr>
            <a:r>
              <a:rPr lang="lv-LV" b="1" dirty="0">
                <a:solidFill>
                  <a:schemeClr val="tx2"/>
                </a:solidFill>
                <a:latin typeface="Times New Roman" panose="02020603050405020304" pitchFamily="18" charset="0"/>
                <a:cs typeface="Times New Roman" panose="02020603050405020304" pitchFamily="18" charset="0"/>
              </a:rPr>
              <a:t>Starptautiskais standarts</a:t>
            </a:r>
            <a:r>
              <a:rPr lang="lv-LV" dirty="0">
                <a:latin typeface="Times New Roman" panose="02020603050405020304" pitchFamily="18" charset="0"/>
                <a:cs typeface="Times New Roman" panose="02020603050405020304" pitchFamily="18" charset="0"/>
              </a:rPr>
              <a:t>: 40 Finanšu darījumu darba grupas (FATF) rekomendācijas</a:t>
            </a:r>
          </a:p>
          <a:p>
            <a:pPr marL="0" lvl="0" indent="0" algn="just">
              <a:buNone/>
            </a:pPr>
            <a:r>
              <a:rPr lang="lv-LV" sz="2000" i="1" dirty="0">
                <a:hlinkClick r:id="rId4"/>
              </a:rPr>
              <a:t>www.fatf-gafi.org/publications/</a:t>
            </a:r>
            <a:r>
              <a:rPr lang="lv-LV" sz="2000" b="1" i="1" dirty="0">
                <a:hlinkClick r:id="rId4"/>
              </a:rPr>
              <a:t>fatfrecommendations</a:t>
            </a:r>
            <a:endParaRPr lang="lv-LV" sz="2000"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1600" smtClean="0">
                <a:solidFill>
                  <a:schemeClr val="tx1"/>
                </a:solidFill>
              </a:rPr>
              <a:pPr/>
              <a:t>2</a:t>
            </a:fld>
            <a:endParaRPr lang="en-US" sz="1600" dirty="0">
              <a:solidFill>
                <a:schemeClr val="tx1"/>
              </a:solidFill>
            </a:endParaRPr>
          </a:p>
        </p:txBody>
      </p:sp>
    </p:spTree>
    <p:extLst>
      <p:ext uri="{BB962C8B-B14F-4D97-AF65-F5344CB8AC3E}">
        <p14:creationId xmlns:p14="http://schemas.microsoft.com/office/powerpoint/2010/main" val="3756788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Par likuma prasību atbildīgo iecelšana</a:t>
            </a:r>
            <a:endParaRPr lang="lv-LV" dirty="0"/>
          </a:p>
        </p:txBody>
      </p:sp>
      <p:sp>
        <p:nvSpPr>
          <p:cNvPr id="3" name="Content Placeholder 2"/>
          <p:cNvSpPr>
            <a:spLocks noGrp="1"/>
          </p:cNvSpPr>
          <p:nvPr>
            <p:ph idx="1"/>
          </p:nvPr>
        </p:nvSpPr>
        <p:spPr>
          <a:xfrm>
            <a:off x="304800" y="1752600"/>
            <a:ext cx="8382000" cy="4373563"/>
          </a:xfrm>
        </p:spPr>
        <p:txBody>
          <a:bodyPr>
            <a:normAutofit fontScale="85000" lnSpcReduction="10000"/>
          </a:bodyPr>
          <a:lstStyle/>
          <a:p>
            <a:pPr marL="0" indent="0" algn="just">
              <a:buNone/>
            </a:pPr>
            <a:r>
              <a:rPr lang="lv-LV" b="1" dirty="0">
                <a:latin typeface="Times New Roman" panose="02020603050405020304" pitchFamily="18" charset="0"/>
                <a:cs typeface="Times New Roman" panose="02020603050405020304" pitchFamily="18" charset="0"/>
              </a:rPr>
              <a:t>10.pants. Par likuma prasību izpildi atbildīgo darbinieku iecelšana</a:t>
            </a:r>
          </a:p>
          <a:p>
            <a:pPr marL="0" indent="0" algn="just">
              <a:buNone/>
            </a:pPr>
            <a:endParaRPr lang="lv-LV" b="1"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(1) Likuma subjekts — juridiskā persona — ieceļ vienu vai vairākus darbiniekus (par noziedzīgi iegūtu līdzekļu legalizācijas un terorisma un proliferācijas finansēšanas novēršanas prasību izpildi atbildīgās personas), </a:t>
            </a:r>
            <a:r>
              <a:rPr lang="lv-LV" u="sng" dirty="0">
                <a:latin typeface="Times New Roman" panose="02020603050405020304" pitchFamily="18" charset="0"/>
                <a:cs typeface="Times New Roman" panose="02020603050405020304" pitchFamily="18" charset="0"/>
              </a:rPr>
              <a:t>tai skaitā no augstākās vadības, </a:t>
            </a:r>
            <a:r>
              <a:rPr lang="lv-LV" dirty="0">
                <a:latin typeface="Times New Roman" panose="02020603050405020304" pitchFamily="18" charset="0"/>
                <a:cs typeface="Times New Roman" panose="02020603050405020304" pitchFamily="18" charset="0"/>
              </a:rPr>
              <a:t>kas ir tiesīgi pieņemt lēmumus un ir tieši atbildīgi par šā likuma prasību ievērošanu un par to, lai tiek nodrošināta informācijas apmaiņa ar attiecīgo uzraudzības un kontroles institūciju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2726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Par likuma prasību atbildīgo iecelšana</a:t>
            </a:r>
            <a:endParaRPr lang="lv-LV" dirty="0"/>
          </a:p>
        </p:txBody>
      </p:sp>
      <p:sp>
        <p:nvSpPr>
          <p:cNvPr id="3" name="Content Placeholder 2"/>
          <p:cNvSpPr>
            <a:spLocks noGrp="1"/>
          </p:cNvSpPr>
          <p:nvPr>
            <p:ph idx="1"/>
          </p:nvPr>
        </p:nvSpPr>
        <p:spPr>
          <a:xfrm>
            <a:off x="304800" y="1752600"/>
            <a:ext cx="8382000" cy="4373563"/>
          </a:xfrm>
        </p:spPr>
        <p:txBody>
          <a:bodyPr>
            <a:normAutofit fontScale="62500" lnSpcReduction="20000"/>
          </a:bodyPr>
          <a:lstStyle/>
          <a:p>
            <a:pPr marL="0" indent="0" algn="just">
              <a:buNone/>
            </a:pPr>
            <a:r>
              <a:rPr lang="lv-LV" b="1" dirty="0">
                <a:latin typeface="Times New Roman" panose="02020603050405020304" pitchFamily="18" charset="0"/>
                <a:cs typeface="Times New Roman" panose="02020603050405020304" pitchFamily="18" charset="0"/>
              </a:rPr>
              <a:t>10.pants. Par likuma prasību izpildi atbildīgo darbinieku iecelšana</a:t>
            </a:r>
          </a:p>
          <a:p>
            <a:pPr marL="0" indent="0" algn="just">
              <a:buNone/>
            </a:pPr>
            <a:r>
              <a:rPr lang="lv-LV" b="1" dirty="0">
                <a:latin typeface="Times New Roman" panose="02020603050405020304" pitchFamily="18" charset="0"/>
                <a:cs typeface="Times New Roman" panose="02020603050405020304" pitchFamily="18" charset="0"/>
              </a:rPr>
              <a:t>(2</a:t>
            </a:r>
            <a:r>
              <a:rPr lang="lv-LV" b="1" baseline="30000" dirty="0">
                <a:latin typeface="Times New Roman" panose="02020603050405020304" pitchFamily="18" charset="0"/>
                <a:cs typeface="Times New Roman" panose="02020603050405020304" pitchFamily="18" charset="0"/>
              </a:rPr>
              <a:t>1</a:t>
            </a:r>
            <a:r>
              <a:rPr lang="lv-LV" b="1" dirty="0">
                <a:latin typeface="Times New Roman" panose="02020603050405020304" pitchFamily="18" charset="0"/>
                <a:cs typeface="Times New Roman" panose="02020603050405020304" pitchFamily="18" charset="0"/>
              </a:rPr>
              <a:t>) Ja ārējos normatīvajos aktos nav noteikts citādi, likuma subjektam ir pienākums izstrādāt:</a:t>
            </a:r>
          </a:p>
          <a:p>
            <a:pPr marL="0" indent="0" algn="just">
              <a:buNone/>
            </a:pPr>
            <a:endParaRPr lang="lv-LV" b="1"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1) par šā likuma prasību ievērošanu atbildīgā darbinieka (tai skaitā no augstākās vadības) </a:t>
            </a:r>
            <a:r>
              <a:rPr lang="lv-LV" u="sng" dirty="0">
                <a:latin typeface="Times New Roman" panose="02020603050405020304" pitchFamily="18" charset="0"/>
                <a:cs typeface="Times New Roman" panose="02020603050405020304" pitchFamily="18" charset="0"/>
              </a:rPr>
              <a:t>novērtēšanas politiku un dokumentēt novērtējumu</a:t>
            </a:r>
            <a:r>
              <a:rPr lang="lv-LV" dirty="0">
                <a:latin typeface="Times New Roman" panose="02020603050405020304" pitchFamily="18" charset="0"/>
                <a:cs typeface="Times New Roman" panose="02020603050405020304" pitchFamily="18" charset="0"/>
              </a:rPr>
              <a:t>, kas apliecina, ka attiecīgais darbinieks (tai skaitā no augstākās vadības) atbilst normatīvajos aktos un šā likuma subjekta iekšējās politikās un procedūrās noteiktajām prasībām, lai nodrošinātu šā likuma subjekta darbības atbilstību šā likuma prasībām;</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2) </a:t>
            </a:r>
            <a:r>
              <a:rPr lang="lv-LV" u="sng" dirty="0">
                <a:latin typeface="Times New Roman" panose="02020603050405020304" pitchFamily="18" charset="0"/>
                <a:cs typeface="Times New Roman" panose="02020603050405020304" pitchFamily="18" charset="0"/>
              </a:rPr>
              <a:t>procedūru, kurā nosaka </a:t>
            </a:r>
            <a:r>
              <a:rPr lang="lv-LV" dirty="0">
                <a:latin typeface="Times New Roman" panose="02020603050405020304" pitchFamily="18" charset="0"/>
                <a:cs typeface="Times New Roman" panose="02020603050405020304" pitchFamily="18" charset="0"/>
              </a:rPr>
              <a:t>par šā likuma prasību ievērošanu atbildīgā darbinieka (tai skaitā no augstākās vadības) </a:t>
            </a:r>
            <a:r>
              <a:rPr lang="lv-LV" u="sng" dirty="0">
                <a:latin typeface="Times New Roman" panose="02020603050405020304" pitchFamily="18" charset="0"/>
                <a:cs typeface="Times New Roman" panose="02020603050405020304" pitchFamily="18" charset="0"/>
              </a:rPr>
              <a:t>pilnvaru un pienākumu sadali </a:t>
            </a:r>
            <a:r>
              <a:rPr lang="lv-LV" dirty="0">
                <a:latin typeface="Times New Roman" panose="02020603050405020304" pitchFamily="18" charset="0"/>
                <a:cs typeface="Times New Roman" panose="02020603050405020304" pitchFamily="18" charset="0"/>
              </a:rPr>
              <a:t>noziedzīgi iegūtu līdzekļu legalizācijas un terorisma un proliferācijas finansēšanas novēršanas jomā, </a:t>
            </a:r>
            <a:r>
              <a:rPr lang="lv-LV" u="sng" dirty="0">
                <a:latin typeface="Times New Roman" panose="02020603050405020304" pitchFamily="18" charset="0"/>
                <a:cs typeface="Times New Roman" panose="02020603050405020304" pitchFamily="18" charset="0"/>
              </a:rPr>
              <a:t>un kārtību</a:t>
            </a:r>
            <a:r>
              <a:rPr lang="lv-LV" dirty="0">
                <a:latin typeface="Times New Roman" panose="02020603050405020304" pitchFamily="18" charset="0"/>
                <a:cs typeface="Times New Roman" panose="02020603050405020304" pitchFamily="18" charset="0"/>
              </a:rPr>
              <a:t>, kādā tiek nodrošināta par šā likuma prasību ievērošanu atbildīgā darbinieka (tai skaitā no augstākās vadības) </a:t>
            </a:r>
            <a:r>
              <a:rPr lang="lv-LV" u="sng" dirty="0">
                <a:latin typeface="Times New Roman" panose="02020603050405020304" pitchFamily="18" charset="0"/>
                <a:cs typeface="Times New Roman" panose="02020603050405020304" pitchFamily="18" charset="0"/>
              </a:rPr>
              <a:t>darbības uzraudzība</a:t>
            </a:r>
            <a:r>
              <a:rPr lang="lv-LV"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43543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Par likuma prasību atbildīgo iecelšana</a:t>
            </a:r>
            <a:endParaRPr lang="lv-LV" dirty="0"/>
          </a:p>
        </p:txBody>
      </p:sp>
      <p:sp>
        <p:nvSpPr>
          <p:cNvPr id="3" name="Content Placeholder 2"/>
          <p:cNvSpPr>
            <a:spLocks noGrp="1"/>
          </p:cNvSpPr>
          <p:nvPr>
            <p:ph idx="1"/>
          </p:nvPr>
        </p:nvSpPr>
        <p:spPr>
          <a:xfrm>
            <a:off x="304800" y="1752600"/>
            <a:ext cx="8382000" cy="4373563"/>
          </a:xfrm>
        </p:spPr>
        <p:txBody>
          <a:bodyPr>
            <a:normAutofit fontScale="47500" lnSpcReduction="20000"/>
          </a:bodyPr>
          <a:lstStyle/>
          <a:p>
            <a:pPr marL="0" indent="0" algn="just">
              <a:buNone/>
            </a:pPr>
            <a:r>
              <a:rPr lang="lv-LV" b="1" dirty="0">
                <a:latin typeface="Times New Roman" panose="02020603050405020304" pitchFamily="18" charset="0"/>
                <a:cs typeface="Times New Roman" panose="02020603050405020304" pitchFamily="18" charset="0"/>
              </a:rPr>
              <a:t>10.</a:t>
            </a:r>
            <a:r>
              <a:rPr lang="lv-LV" b="1" baseline="30000" dirty="0">
                <a:latin typeface="Times New Roman" panose="02020603050405020304" pitchFamily="18" charset="0"/>
                <a:cs typeface="Times New Roman" panose="02020603050405020304" pitchFamily="18" charset="0"/>
              </a:rPr>
              <a:t>1</a:t>
            </a:r>
            <a:r>
              <a:rPr lang="lv-LV" b="1" dirty="0">
                <a:latin typeface="Times New Roman" panose="02020603050405020304" pitchFamily="18" charset="0"/>
                <a:cs typeface="Times New Roman" panose="02020603050405020304" pitchFamily="18" charset="0"/>
              </a:rPr>
              <a:t> pants. Prasības augstākās vadības loceklim un par šā likuma prasību izpildi atbildīgajam darbiniekam un pretendenta atbilstības izvērtēšana</a:t>
            </a:r>
          </a:p>
          <a:p>
            <a:pPr marL="0" indent="0" algn="just">
              <a:buNone/>
            </a:pPr>
            <a:endParaRPr lang="lv-LV" b="1"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(1) Par augstākās vadības locekli vai par šā likuma prasību ievērošanu atbildīgo darbinieku var būt persona:</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1) kurai ir </a:t>
            </a:r>
            <a:r>
              <a:rPr lang="lv-LV" u="sng" dirty="0">
                <a:latin typeface="Times New Roman" panose="02020603050405020304" pitchFamily="18" charset="0"/>
                <a:cs typeface="Times New Roman" panose="02020603050405020304" pitchFamily="18" charset="0"/>
              </a:rPr>
              <a:t>nevainojama reputācija</a:t>
            </a:r>
            <a:r>
              <a:rPr lang="lv-LV" dirty="0">
                <a:latin typeface="Times New Roman" panose="02020603050405020304" pitchFamily="18" charset="0"/>
                <a:cs typeface="Times New Roman" panose="02020603050405020304" pitchFamily="18" charset="0"/>
              </a:rPr>
              <a:t>;</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2) kura nav sodīta par tīša nozieguma izdarīšanu </a:t>
            </a:r>
            <a:r>
              <a:rPr lang="lv-LV" u="sng" dirty="0">
                <a:latin typeface="Times New Roman" panose="02020603050405020304" pitchFamily="18" charset="0"/>
                <a:cs typeface="Times New Roman" panose="02020603050405020304" pitchFamily="18" charset="0"/>
              </a:rPr>
              <a:t>pret valsti, īpašumu vai pārvaldības kārtību, tīša nozieguma izdarīšanu tautsaimniecībā vai valsts institūciju dienestā</a:t>
            </a:r>
            <a:r>
              <a:rPr lang="lv-LV" dirty="0">
                <a:latin typeface="Times New Roman" panose="02020603050405020304" pitchFamily="18" charset="0"/>
                <a:cs typeface="Times New Roman" panose="02020603050405020304" pitchFamily="18" charset="0"/>
              </a:rPr>
              <a:t> vai par tāda nozieguma izdarīšanu, kas saistīts ar terorismu, vai kura sodīta par šādiem noziegumiem, bet kurai sodāmība ir noņemta vai dzēsta;</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3) kurai </a:t>
            </a:r>
            <a:r>
              <a:rPr lang="lv-LV" u="sng" dirty="0">
                <a:latin typeface="Times New Roman" panose="02020603050405020304" pitchFamily="18" charset="0"/>
                <a:cs typeface="Times New Roman" panose="02020603050405020304" pitchFamily="18" charset="0"/>
              </a:rPr>
              <a:t>nav piemērota sankcija</a:t>
            </a:r>
            <a:r>
              <a:rPr lang="lv-LV" dirty="0">
                <a:latin typeface="Times New Roman" panose="02020603050405020304" pitchFamily="18" charset="0"/>
                <a:cs typeface="Times New Roman" panose="02020603050405020304" pitchFamily="18" charset="0"/>
              </a:rPr>
              <a:t> (izņemot brīdinājumu) par normatīvo aktu pārkāpumu noziedzīgi iegūtu līdzekļu legalizācijas un terorisma un proliferācijas finansēšanas novēršanas vai starptautisko un nacionālo sankciju jomā vai kurai ir piemērota šāda sankcija, </a:t>
            </a:r>
            <a:r>
              <a:rPr lang="lv-LV" u="sng" dirty="0">
                <a:latin typeface="Times New Roman" panose="02020603050405020304" pitchFamily="18" charset="0"/>
                <a:cs typeface="Times New Roman" panose="02020603050405020304" pitchFamily="18" charset="0"/>
              </a:rPr>
              <a:t>bet no tās piemērošanas dienas ir pagājis vismaz viens gads</a:t>
            </a:r>
            <a:r>
              <a:rPr lang="lv-LV" dirty="0">
                <a:latin typeface="Times New Roman" panose="02020603050405020304" pitchFamily="18" charset="0"/>
                <a:cs typeface="Times New Roman" panose="02020603050405020304" pitchFamily="18" charset="0"/>
              </a:rPr>
              <a:t>;</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4) kura atbilst citām ārējos normatīvajos aktos noteiktajām prasībām.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91229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lv-LV" dirty="0"/>
          </a:p>
        </p:txBody>
      </p:sp>
      <p:sp>
        <p:nvSpPr>
          <p:cNvPr id="3" name="Content Placeholder 2"/>
          <p:cNvSpPr>
            <a:spLocks noGrp="1"/>
          </p:cNvSpPr>
          <p:nvPr>
            <p:ph idx="1"/>
          </p:nvPr>
        </p:nvSpPr>
        <p:spPr>
          <a:xfrm>
            <a:off x="304799" y="6049962"/>
            <a:ext cx="8382000" cy="488950"/>
          </a:xfrm>
        </p:spPr>
        <p:txBody>
          <a:bodyPr>
            <a:normAutofit fontScale="62500" lnSpcReduction="20000"/>
          </a:bodyPr>
          <a:lstStyle/>
          <a:p>
            <a:pPr marL="0" indent="0" algn="just">
              <a:buNone/>
            </a:pPr>
            <a:r>
              <a:rPr lang="lv-LV" dirty="0">
                <a:latin typeface="Times New Roman" panose="02020603050405020304" pitchFamily="18" charset="0"/>
                <a:cs typeface="Times New Roman" panose="02020603050405020304" pitchFamily="18" charset="0"/>
              </a:rPr>
              <a:t>*Lai izpildītu NILLTPFN likuma 10.</a:t>
            </a:r>
            <a:r>
              <a:rPr lang="lv-LV" baseline="30000" dirty="0">
                <a:latin typeface="Times New Roman" panose="02020603050405020304" pitchFamily="18" charset="0"/>
                <a:cs typeface="Times New Roman" panose="02020603050405020304" pitchFamily="18" charset="0"/>
              </a:rPr>
              <a:t>1</a:t>
            </a:r>
            <a:r>
              <a:rPr lang="lv-LV" dirty="0">
                <a:latin typeface="Times New Roman" panose="02020603050405020304" pitchFamily="18" charset="0"/>
                <a:cs typeface="Times New Roman" panose="02020603050405020304" pitchFamily="18" charset="0"/>
              </a:rPr>
              <a:t> panta ceturtajā daļā noteikto pienākumu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4"/>
          <p:cNvPicPr>
            <a:picLocks noChangeAspect="1"/>
          </p:cNvPicPr>
          <p:nvPr/>
        </p:nvPicPr>
        <p:blipFill>
          <a:blip r:embed="rId3"/>
          <a:stretch>
            <a:fillRect/>
          </a:stretch>
        </p:blipFill>
        <p:spPr>
          <a:xfrm>
            <a:off x="204273" y="274638"/>
            <a:ext cx="8583053" cy="5592762"/>
          </a:xfrm>
          <a:prstGeom prst="rect">
            <a:avLst/>
          </a:prstGeom>
        </p:spPr>
      </p:pic>
    </p:spTree>
    <p:extLst>
      <p:ext uri="{BB962C8B-B14F-4D97-AF65-F5344CB8AC3E}">
        <p14:creationId xmlns:p14="http://schemas.microsoft.com/office/powerpoint/2010/main" val="4180038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Pienākums veikt klienta izpēti</a:t>
            </a:r>
            <a:endParaRPr lang="lv-LV" dirty="0"/>
          </a:p>
        </p:txBody>
      </p:sp>
      <p:sp>
        <p:nvSpPr>
          <p:cNvPr id="3" name="Content Placeholder 2"/>
          <p:cNvSpPr>
            <a:spLocks noGrp="1"/>
          </p:cNvSpPr>
          <p:nvPr>
            <p:ph idx="1"/>
          </p:nvPr>
        </p:nvSpPr>
        <p:spPr>
          <a:xfrm>
            <a:off x="304800" y="1752600"/>
            <a:ext cx="8382000" cy="4373563"/>
          </a:xfrm>
        </p:spPr>
        <p:txBody>
          <a:bodyPr>
            <a:normAutofit fontScale="92500" lnSpcReduction="10000"/>
          </a:bodyPr>
          <a:lstStyle/>
          <a:p>
            <a:r>
              <a:rPr lang="lv-LV" dirty="0">
                <a:latin typeface="Times New Roman" panose="02020603050405020304" pitchFamily="18" charset="0"/>
                <a:cs typeface="Times New Roman" panose="02020603050405020304" pitchFamily="18" charset="0"/>
              </a:rPr>
              <a:t>Pirms darījuma attiecību uzsākšanas</a:t>
            </a:r>
          </a:p>
          <a:p>
            <a:r>
              <a:rPr lang="lv-LV" dirty="0">
                <a:latin typeface="Times New Roman" panose="02020603050405020304" pitchFamily="18" charset="0"/>
                <a:cs typeface="Times New Roman" panose="02020603050405020304" pitchFamily="18" charset="0"/>
              </a:rPr>
              <a:t>Pirms gadījuma rakstura darījuma</a:t>
            </a:r>
          </a:p>
          <a:p>
            <a:pPr lvl="1"/>
            <a:r>
              <a:rPr lang="lv-LV" dirty="0">
                <a:latin typeface="Times New Roman" panose="02020603050405020304" pitchFamily="18" charset="0"/>
                <a:cs typeface="Times New Roman" panose="02020603050405020304" pitchFamily="18" charset="0"/>
              </a:rPr>
              <a:t>saistītu darījumu kopējā summa ir 15 000 EUR</a:t>
            </a:r>
          </a:p>
          <a:p>
            <a:pPr lvl="1"/>
            <a:r>
              <a:rPr lang="lv-LV" dirty="0">
                <a:latin typeface="Times New Roman" panose="02020603050405020304" pitchFamily="18" charset="0"/>
                <a:cs typeface="Times New Roman" panose="02020603050405020304" pitchFamily="18" charset="0"/>
              </a:rPr>
              <a:t>maksājums tiek veikts skaidrā naudā vai skaidra nauda par šo darījumu tiek iemaksāta kredītiestādē pārdevēja kontā 10 000 EUR</a:t>
            </a:r>
          </a:p>
          <a:p>
            <a:pPr lvl="1"/>
            <a:r>
              <a:rPr lang="lv-LV" dirty="0">
                <a:latin typeface="Times New Roman" panose="02020603050405020304" pitchFamily="18" charset="0"/>
                <a:cs typeface="Times New Roman" panose="02020603050405020304" pitchFamily="18" charset="0"/>
              </a:rPr>
              <a:t>darījums atbilst vismaz vienai no neparasta  vai aizdomīga darījuma pazīmēm</a:t>
            </a:r>
          </a:p>
          <a:p>
            <a:pPr lvl="1"/>
            <a:r>
              <a:rPr lang="lv-LV" dirty="0">
                <a:latin typeface="Times New Roman" panose="02020603050405020304" pitchFamily="18" charset="0"/>
                <a:cs typeface="Times New Roman" panose="02020603050405020304" pitchFamily="18" charset="0"/>
              </a:rPr>
              <a:t>aizdomas, ka iepriekš iegūtie klientu izpētes dati nav ticami*.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39776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Pienākums veikt klienta izpēti</a:t>
            </a:r>
            <a:br>
              <a:rPr lang="lv-LV" dirty="0">
                <a:solidFill>
                  <a:schemeClr val="tx2"/>
                </a:solidFill>
                <a:latin typeface="Times New Roman" panose="02020603050405020304" pitchFamily="18" charset="0"/>
                <a:cs typeface="Times New Roman" panose="02020603050405020304" pitchFamily="18" charset="0"/>
              </a:rPr>
            </a:br>
            <a:endParaRPr lang="lv-LV" dirty="0"/>
          </a:p>
        </p:txBody>
      </p:sp>
      <p:sp>
        <p:nvSpPr>
          <p:cNvPr id="3" name="Content Placeholder 2"/>
          <p:cNvSpPr>
            <a:spLocks noGrp="1"/>
          </p:cNvSpPr>
          <p:nvPr>
            <p:ph idx="1"/>
          </p:nvPr>
        </p:nvSpPr>
        <p:spPr>
          <a:xfrm>
            <a:off x="304800" y="1752600"/>
            <a:ext cx="8382000" cy="437356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11. pants. </a:t>
            </a:r>
            <a:r>
              <a:rPr lang="en-US" b="1" dirty="0" err="1">
                <a:latin typeface="Times New Roman" panose="02020603050405020304" pitchFamily="18" charset="0"/>
                <a:cs typeface="Times New Roman" panose="02020603050405020304" pitchFamily="18" charset="0"/>
              </a:rPr>
              <a:t>Pienākums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veikt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klienta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izpēti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Likuma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subjekts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klienta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izpēti</a:t>
            </a:r>
            <a:r>
              <a:rPr lang="en-US" dirty="0">
                <a:latin typeface="Times New Roman" panose="02020603050405020304" pitchFamily="18" charset="0"/>
                <a:cs typeface="Times New Roman" panose="02020603050405020304" pitchFamily="18" charset="0"/>
              </a:rPr>
              <a:t>:</a:t>
            </a:r>
          </a:p>
          <a:p>
            <a:pPr marL="457200" lvl="1" indent="0">
              <a:buNone/>
            </a:pPr>
            <a:r>
              <a:rPr lang="en-US" dirty="0">
                <a:latin typeface="Times New Roman" panose="02020603050405020304" pitchFamily="18" charset="0"/>
                <a:cs typeface="Times New Roman" panose="02020603050405020304" pitchFamily="18" charset="0"/>
              </a:rPr>
              <a:t>6) ja </a:t>
            </a:r>
            <a:r>
              <a:rPr lang="en-US" dirty="0" err="1">
                <a:latin typeface="Times New Roman" panose="02020603050405020304" pitchFamily="18" charset="0"/>
                <a:cs typeface="Times New Roman" panose="02020603050405020304" pitchFamily="18" charset="0"/>
              </a:rPr>
              <a:t>rodas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aizdomas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iepriekš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iegūtie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klientu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izpētes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nav</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patiesi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vai</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atbilstoši</a:t>
            </a:r>
            <a:r>
              <a:rPr lang="en-US" dirty="0">
                <a:latin typeface="Times New Roman" panose="02020603050405020304" pitchFamily="18" charset="0"/>
                <a:cs typeface="Times New Roman" panose="02020603050405020304" pitchFamily="18" charset="0"/>
              </a:rPr>
              <a:t>;</a:t>
            </a:r>
            <a:endParaRPr lang="lv-LV" dirty="0">
              <a:latin typeface="Times New Roman" panose="02020603050405020304" pitchFamily="18" charset="0"/>
              <a:cs typeface="Times New Roman" panose="02020603050405020304" pitchFamily="18" charset="0"/>
            </a:endParaRPr>
          </a:p>
          <a:p>
            <a:pPr marL="457200" lvl="1" indent="0">
              <a:buNone/>
            </a:pPr>
            <a:endParaRPr lang="lv-LV" dirty="0">
              <a:latin typeface="Times New Roman" panose="02020603050405020304" pitchFamily="18" charset="0"/>
              <a:cs typeface="Times New Roman" panose="02020603050405020304" pitchFamily="18" charset="0"/>
            </a:endParaRPr>
          </a:p>
          <a:p>
            <a:pPr marL="457200" lvl="1" indent="0">
              <a:buNone/>
            </a:pPr>
            <a:r>
              <a:rPr lang="lv-LV" dirty="0">
                <a:latin typeface="Times New Roman" panose="02020603050405020304" pitchFamily="18" charset="0"/>
                <a:cs typeface="Times New Roman" panose="02020603050405020304" pitchFamily="18" charset="0"/>
              </a:rPr>
              <a:t>Salīdzinājumā ar «ticami»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054313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Klienta izpēte</a:t>
            </a:r>
            <a:endParaRPr lang="lv-LV" dirty="0"/>
          </a:p>
        </p:txBody>
      </p:sp>
      <p:sp>
        <p:nvSpPr>
          <p:cNvPr id="3" name="Content Placeholder 2"/>
          <p:cNvSpPr>
            <a:spLocks noGrp="1"/>
          </p:cNvSpPr>
          <p:nvPr>
            <p:ph idx="1"/>
          </p:nvPr>
        </p:nvSpPr>
        <p:spPr>
          <a:xfrm>
            <a:off x="152400" y="1600200"/>
            <a:ext cx="8610600" cy="4525963"/>
          </a:xfrm>
        </p:spPr>
        <p:txBody>
          <a:bodyPr>
            <a:normAutofit fontScale="92500" lnSpcReduction="20000"/>
          </a:bodyPr>
          <a:lstStyle/>
          <a:p>
            <a:pPr marL="0" indent="0">
              <a:buNone/>
            </a:pPr>
            <a:r>
              <a:rPr lang="lv-LV" dirty="0">
                <a:latin typeface="Times New Roman" panose="02020603050405020304" pitchFamily="18" charset="0"/>
                <a:cs typeface="Times New Roman" panose="02020603050405020304" pitchFamily="18" charset="0"/>
              </a:rPr>
              <a:t>Klienta vai tā PLG saistība ar riska jurisdikciju ir uzskatāma par klienta risku paaugstinošu apstākli</a:t>
            </a:r>
          </a:p>
          <a:p>
            <a:r>
              <a:rPr lang="lv-LV" dirty="0">
                <a:latin typeface="Times New Roman" panose="02020603050405020304" pitchFamily="18" charset="0"/>
                <a:cs typeface="Times New Roman" panose="02020603050405020304" pitchFamily="18" charset="0"/>
              </a:rPr>
              <a:t>Augsta riska trešās valstis – FATF, EK</a:t>
            </a:r>
          </a:p>
          <a:p>
            <a:r>
              <a:rPr lang="lv-LV" dirty="0">
                <a:latin typeface="Times New Roman" panose="02020603050405020304" pitchFamily="18" charset="0"/>
                <a:cs typeface="Times New Roman" panose="02020603050405020304" pitchFamily="18" charset="0"/>
              </a:rPr>
              <a:t>Korupcijas risks – Transparency zem 60 vietas</a:t>
            </a:r>
          </a:p>
          <a:p>
            <a:r>
              <a:rPr lang="lv-LV" dirty="0">
                <a:latin typeface="Times New Roman" panose="02020603050405020304" pitchFamily="18" charset="0"/>
                <a:cs typeface="Times New Roman" panose="02020603050405020304" pitchFamily="18" charset="0"/>
              </a:rPr>
              <a:t>Noziedzīgi iegūtu līdzekļu izcelsme – nestabila politiskā situācija, narkotiku ražošana, kontrabanda, organizētā noziedzība </a:t>
            </a:r>
          </a:p>
          <a:p>
            <a:r>
              <a:rPr lang="lv-LV" dirty="0">
                <a:latin typeface="Times New Roman" panose="02020603050405020304" pitchFamily="18" charset="0"/>
                <a:cs typeface="Times New Roman" panose="02020603050405020304" pitchFamily="18" charset="0"/>
              </a:rPr>
              <a:t>Sankcionēta valsts – ANO, ES, OFAC</a:t>
            </a:r>
          </a:p>
          <a:p>
            <a:r>
              <a:rPr lang="lv-LV" dirty="0">
                <a:latin typeface="Times New Roman" panose="02020603050405020304" pitchFamily="18" charset="0"/>
                <a:cs typeface="Times New Roman" panose="02020603050405020304" pitchFamily="18" charset="0"/>
              </a:rPr>
              <a:t>Terorismu atbalstošas jurisdikcijas – pēc ASV datiem – Ziemeļkoreja, Irāna, Sudāna un Sīrija </a:t>
            </a:r>
          </a:p>
          <a:p>
            <a:pPr marL="0" indent="0">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73105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Klienta izpēte</a:t>
            </a:r>
            <a:endParaRPr lang="lv-LV" dirty="0"/>
          </a:p>
        </p:txBody>
      </p:sp>
      <p:sp>
        <p:nvSpPr>
          <p:cNvPr id="3" name="Content Placeholder 2"/>
          <p:cNvSpPr>
            <a:spLocks noGrp="1"/>
          </p:cNvSpPr>
          <p:nvPr>
            <p:ph idx="1"/>
          </p:nvPr>
        </p:nvSpPr>
        <p:spPr>
          <a:xfrm>
            <a:off x="152400" y="1600200"/>
            <a:ext cx="8610600" cy="4525963"/>
          </a:xfrm>
        </p:spPr>
        <p:txBody>
          <a:bodyPr>
            <a:normAutofit/>
          </a:bodyPr>
          <a:lstStyle/>
          <a:p>
            <a:pPr marL="0" indent="0">
              <a:buNone/>
            </a:pPr>
            <a:r>
              <a:rPr lang="lv-LV" dirty="0">
                <a:latin typeface="Times New Roman" panose="02020603050405020304" pitchFamily="18" charset="0"/>
                <a:cs typeface="Times New Roman" panose="02020603050405020304" pitchFamily="18" charset="0"/>
              </a:rPr>
              <a:t>Klienta vai tā PLG saistība ar NILLTFN jomā efektīvu jurisdikciju ir uzskatāma par klienta risku pazeminošu apstākli</a:t>
            </a:r>
          </a:p>
          <a:p>
            <a:r>
              <a:rPr lang="lv-LV" dirty="0">
                <a:latin typeface="Times New Roman" panose="02020603050405020304" pitchFamily="18" charset="0"/>
                <a:cs typeface="Times New Roman" panose="02020603050405020304" pitchFamily="18" charset="0"/>
              </a:rPr>
              <a:t>Augsts FATF novērtējums</a:t>
            </a:r>
          </a:p>
          <a:p>
            <a:r>
              <a:rPr lang="lv-LV" dirty="0">
                <a:latin typeface="Times New Roman" panose="02020603050405020304" pitchFamily="18" charset="0"/>
                <a:cs typeface="Times New Roman" panose="02020603050405020304" pitchFamily="18" charset="0"/>
              </a:rPr>
              <a:t>Zems korupcijas risks (</a:t>
            </a:r>
            <a:r>
              <a:rPr lang="lv-LV" dirty="0" err="1">
                <a:latin typeface="Times New Roman" panose="02020603050405020304" pitchFamily="18" charset="0"/>
                <a:cs typeface="Times New Roman" panose="02020603050405020304" pitchFamily="18" charset="0"/>
              </a:rPr>
              <a:t>Transparency</a:t>
            </a:r>
            <a:r>
              <a:rPr lang="lv-LV" dirty="0">
                <a:latin typeface="Times New Roman" panose="02020603050405020304" pitchFamily="18" charset="0"/>
                <a:cs typeface="Times New Roman" panose="02020603050405020304" pitchFamily="18" charset="0"/>
              </a:rPr>
              <a:t> indeksā virs 60) </a:t>
            </a:r>
          </a:p>
          <a:p>
            <a:r>
              <a:rPr lang="lv-LV" dirty="0">
                <a:latin typeface="Times New Roman" panose="02020603050405020304" pitchFamily="18" charset="0"/>
                <a:cs typeface="Times New Roman" panose="02020603050405020304" pitchFamily="18" charset="0"/>
              </a:rPr>
              <a:t>Zems ekonomisko noziegumu līmenis </a:t>
            </a:r>
          </a:p>
          <a:p>
            <a:pPr marL="0" indent="0">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039641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FATF novērtējumi</a:t>
            </a:r>
            <a:endParaRPr lang="lv-LV"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677" y="1600200"/>
            <a:ext cx="8174045" cy="4525963"/>
          </a:xfrm>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510051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FATF tiešie iznākumi (IO)</a:t>
            </a:r>
            <a:endParaRPr lang="lv-LV"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260900"/>
            <a:ext cx="4884169" cy="5597100"/>
          </a:xfrm>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9741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5375"/>
          </a:xfrm>
        </p:spPr>
        <p:txBody>
          <a:bodyPr>
            <a:noAutofit/>
          </a:bodyPr>
          <a:lstStyle/>
          <a:p>
            <a:r>
              <a:rPr lang="lv-LV" sz="3600" dirty="0">
                <a:solidFill>
                  <a:schemeClr val="tx2"/>
                </a:solidFill>
                <a:latin typeface="Times New Roman" panose="02020603050405020304" pitchFamily="18" charset="0"/>
                <a:cs typeface="Times New Roman" panose="02020603050405020304" pitchFamily="18" charset="0"/>
              </a:rPr>
              <a:t>VID tīmekļa vietne</a:t>
            </a:r>
          </a:p>
        </p:txBody>
      </p:sp>
      <p:sp>
        <p:nvSpPr>
          <p:cNvPr id="3" name="Content Placeholder 2"/>
          <p:cNvSpPr>
            <a:spLocks noGrp="1"/>
          </p:cNvSpPr>
          <p:nvPr>
            <p:ph idx="1"/>
          </p:nvPr>
        </p:nvSpPr>
        <p:spPr>
          <a:xfrm>
            <a:off x="457200" y="2133600"/>
            <a:ext cx="8229600" cy="4419599"/>
          </a:xfrm>
        </p:spPr>
        <p:txBody>
          <a:bodyPr>
            <a:normAutofit/>
          </a:bodyPr>
          <a:lstStyle/>
          <a:p>
            <a:pPr marL="85725" indent="0" algn="just">
              <a:buNone/>
            </a:pPr>
            <a:endParaRPr lang="lv-LV" dirty="0">
              <a:latin typeface="Times New Roman" panose="02020603050405020304" pitchFamily="18" charset="0"/>
              <a:cs typeface="Times New Roman" panose="02020603050405020304" pitchFamily="18" charset="0"/>
            </a:endParaRP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6"/>
          <p:cNvPicPr>
            <a:picLocks noChangeAspect="1"/>
          </p:cNvPicPr>
          <p:nvPr/>
        </p:nvPicPr>
        <p:blipFill>
          <a:blip r:embed="rId3"/>
          <a:stretch>
            <a:fillRect/>
          </a:stretch>
        </p:blipFill>
        <p:spPr>
          <a:xfrm>
            <a:off x="379475" y="1367259"/>
            <a:ext cx="8307325" cy="4814888"/>
          </a:xfrm>
          <a:prstGeom prst="rect">
            <a:avLst/>
          </a:prstGeom>
        </p:spPr>
      </p:pic>
    </p:spTree>
    <p:extLst>
      <p:ext uri="{BB962C8B-B14F-4D97-AF65-F5344CB8AC3E}">
        <p14:creationId xmlns:p14="http://schemas.microsoft.com/office/powerpoint/2010/main" val="14608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382000" cy="579438"/>
          </a:xfrm>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Pienākums izbeigt vai neuzsākt darījuma attiecības</a:t>
            </a:r>
            <a:br>
              <a:rPr lang="lv-LV" dirty="0">
                <a:solidFill>
                  <a:schemeClr val="tx2"/>
                </a:solidFill>
                <a:latin typeface="Times New Roman" panose="02020603050405020304" pitchFamily="18" charset="0"/>
                <a:cs typeface="Times New Roman" panose="02020603050405020304" pitchFamily="18" charset="0"/>
              </a:rPr>
            </a:br>
            <a:endParaRPr lang="lv-LV" dirty="0"/>
          </a:p>
        </p:txBody>
      </p:sp>
      <p:sp>
        <p:nvSpPr>
          <p:cNvPr id="3" name="Content Placeholder 2"/>
          <p:cNvSpPr>
            <a:spLocks noGrp="1"/>
          </p:cNvSpPr>
          <p:nvPr>
            <p:ph idx="1"/>
          </p:nvPr>
        </p:nvSpPr>
        <p:spPr>
          <a:xfrm>
            <a:off x="304800" y="1752600"/>
            <a:ext cx="8382000" cy="4373563"/>
          </a:xfrm>
        </p:spPr>
        <p:txBody>
          <a:bodyPr>
            <a:normAutofit fontScale="85000" lnSpcReduction="10000"/>
          </a:bodyPr>
          <a:lstStyle/>
          <a:p>
            <a:pPr marL="0" indent="0">
              <a:buNone/>
            </a:pPr>
            <a:r>
              <a:rPr lang="en-US" b="1" dirty="0">
                <a:latin typeface="Times New Roman" panose="02020603050405020304" pitchFamily="18" charset="0"/>
                <a:cs typeface="Times New Roman" panose="02020603050405020304" pitchFamily="18" charset="0"/>
              </a:rPr>
              <a:t>11. pants. </a:t>
            </a:r>
            <a:r>
              <a:rPr lang="en-US" b="1" dirty="0" err="1">
                <a:latin typeface="Times New Roman" panose="02020603050405020304" pitchFamily="18" charset="0"/>
                <a:cs typeface="Times New Roman" panose="02020603050405020304" pitchFamily="18" charset="0"/>
              </a:rPr>
              <a:t>Pienākums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veikt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klienta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izpēti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Likuma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subjekts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klienta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izpēti</a:t>
            </a:r>
            <a:r>
              <a:rPr lang="en-US" dirty="0">
                <a:latin typeface="Times New Roman" panose="02020603050405020304" pitchFamily="18" charset="0"/>
                <a:cs typeface="Times New Roman" panose="02020603050405020304" pitchFamily="18" charset="0"/>
              </a:rPr>
              <a:t>:</a:t>
            </a:r>
          </a:p>
          <a:p>
            <a:pPr marL="0" indent="0" algn="just">
              <a:buNone/>
            </a:pPr>
            <a:r>
              <a:rPr lang="lv-LV" dirty="0">
                <a:latin typeface="Times New Roman" panose="02020603050405020304" pitchFamily="18" charset="0"/>
                <a:cs typeface="Times New Roman" panose="02020603050405020304" pitchFamily="18" charset="0"/>
              </a:rPr>
              <a:t>7) Ja likuma subjekts nespēj veikt </a:t>
            </a:r>
            <a:r>
              <a:rPr lang="lv-LV" u="sng" dirty="0">
                <a:latin typeface="Times New Roman" panose="02020603050405020304" pitchFamily="18" charset="0"/>
                <a:cs typeface="Times New Roman" panose="02020603050405020304" pitchFamily="18" charset="0"/>
              </a:rPr>
              <a:t>šajā likumā noteiktos klienta izpētes pasākumus</a:t>
            </a:r>
            <a:r>
              <a:rPr lang="lv-LV" dirty="0">
                <a:latin typeface="Times New Roman" panose="02020603050405020304" pitchFamily="18" charset="0"/>
                <a:cs typeface="Times New Roman" panose="02020603050405020304" pitchFamily="18" charset="0"/>
              </a:rPr>
              <a:t>, tad likuma subjekts neuzsāk darījuma attiecības, tai skaitā neatver kontu, nekavējoties izbeidz darījuma attiecības un neveic gadījuma rakstura darījumu ar attiecīgo personu vai juridisku veidojumu. Likuma subjekts dokumentē un izvērtē katru šādu gadījumu un, ja rodas aizdomas par noziedzīgi iegūtu līdzekļu legalizāciju vai terorisma un proliferācijas finansēšanu, ziņo Finanšu izlūkošanas dienestam.</a:t>
            </a:r>
          </a:p>
          <a:p>
            <a:pPr marL="0" indent="0" algn="just">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9169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Klienta izpētes pasākumi</a:t>
            </a:r>
            <a:br>
              <a:rPr lang="lv-LV" dirty="0">
                <a:solidFill>
                  <a:schemeClr val="tx2"/>
                </a:solidFill>
                <a:latin typeface="Times New Roman" panose="02020603050405020304" pitchFamily="18" charset="0"/>
                <a:cs typeface="Times New Roman" panose="02020603050405020304" pitchFamily="18" charset="0"/>
              </a:rPr>
            </a:br>
            <a:r>
              <a:rPr lang="lv-LV" dirty="0">
                <a:solidFill>
                  <a:schemeClr val="tx2"/>
                </a:solidFill>
                <a:latin typeface="Times New Roman" panose="02020603050405020304" pitchFamily="18" charset="0"/>
                <a:cs typeface="Times New Roman" panose="02020603050405020304" pitchFamily="18" charset="0"/>
              </a:rPr>
              <a:t>(datu atjaunošana)</a:t>
            </a:r>
            <a:endParaRPr lang="lv-LV" dirty="0"/>
          </a:p>
        </p:txBody>
      </p:sp>
      <p:sp>
        <p:nvSpPr>
          <p:cNvPr id="3" name="Content Placeholder 2"/>
          <p:cNvSpPr>
            <a:spLocks noGrp="1"/>
          </p:cNvSpPr>
          <p:nvPr>
            <p:ph idx="1"/>
          </p:nvPr>
        </p:nvSpPr>
        <p:spPr>
          <a:xfrm>
            <a:off x="304800" y="1752600"/>
            <a:ext cx="8382000" cy="4373563"/>
          </a:xfrm>
        </p:spPr>
        <p:txBody>
          <a:bodyPr>
            <a:normAutofit fontScale="55000" lnSpcReduction="20000"/>
          </a:bodyPr>
          <a:lstStyle/>
          <a:p>
            <a:pPr marL="0" indent="0">
              <a:buNone/>
            </a:pPr>
            <a:r>
              <a:rPr lang="lv-LV" dirty="0">
                <a:latin typeface="Times New Roman" panose="02020603050405020304" pitchFamily="18" charset="0"/>
                <a:cs typeface="Times New Roman" panose="02020603050405020304" pitchFamily="18" charset="0"/>
              </a:rPr>
              <a:t>11.</a:t>
            </a:r>
            <a:r>
              <a:rPr lang="lv-LV" baseline="30000" dirty="0">
                <a:latin typeface="Times New Roman" panose="02020603050405020304" pitchFamily="18" charset="0"/>
                <a:cs typeface="Times New Roman" panose="02020603050405020304" pitchFamily="18" charset="0"/>
              </a:rPr>
              <a:t>1</a:t>
            </a:r>
            <a:r>
              <a:rPr lang="lv-LV" dirty="0">
                <a:latin typeface="Times New Roman" panose="02020603050405020304" pitchFamily="18" charset="0"/>
                <a:cs typeface="Times New Roman" panose="02020603050405020304" pitchFamily="18" charset="0"/>
              </a:rPr>
              <a:t> pants. Klienta izpētes pasākumi un riska faktori</a:t>
            </a:r>
          </a:p>
          <a:p>
            <a:pPr marL="0" indent="0">
              <a:buNone/>
            </a:pPr>
            <a:r>
              <a:rPr lang="lv-LV" dirty="0">
                <a:latin typeface="Times New Roman" panose="02020603050405020304" pitchFamily="18" charset="0"/>
                <a:cs typeface="Times New Roman" panose="02020603050405020304" pitchFamily="18" charset="0"/>
              </a:rPr>
              <a:t>(7) Likuma subjekts klienta izpētes pasākumus piemēro, ne tikai uzsākot darījuma attiecības, bet arī darījuma attiecību laikā (tostarp esošiem klientiem), ievērojot uz risku novērtējumu balstītu pieeju, tai skaitā nekavējoties, ja:</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1) mainās būtiski* apstākļi saistībā ar klientu;</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2) likuma subjektam ir juridisks pienākums noteiktajā termiņā** sazināties ar klientu, lai pārskatītu jebkuru </a:t>
            </a:r>
            <a:r>
              <a:rPr lang="lv-LV" u="sng" dirty="0">
                <a:latin typeface="Times New Roman" panose="02020603050405020304" pitchFamily="18" charset="0"/>
                <a:cs typeface="Times New Roman" panose="02020603050405020304" pitchFamily="18" charset="0"/>
              </a:rPr>
              <a:t>ar patieso labuma guvēju saistītu būtisku informāciju</a:t>
            </a:r>
            <a:r>
              <a:rPr lang="lv-LV" dirty="0">
                <a:latin typeface="Times New Roman" panose="02020603050405020304" pitchFamily="18" charset="0"/>
                <a:cs typeface="Times New Roman" panose="02020603050405020304" pitchFamily="18" charset="0"/>
              </a:rPr>
              <a:t>;</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3) likuma subjektam šis pienākums ir noteikts likumā "Par nodokļiem un nodevām".</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  Būtiski apstākļi – klientu/PLG identificējošās informācijas maiņa (pase, uzvārds, jur. Pers. nosaukums, reģistrācijas informācija, struktūra. Mainās kāda no riska informācijām (jurisdikcija, pakalpojumi, produkti vai to piegādes kanāli). Mainās darījuma apstākļi (11.</a:t>
            </a:r>
            <a:r>
              <a:rPr lang="lv-LV" baseline="30000" dirty="0">
                <a:latin typeface="Times New Roman" panose="02020603050405020304" pitchFamily="18" charset="0"/>
                <a:cs typeface="Times New Roman" panose="02020603050405020304" pitchFamily="18" charset="0"/>
              </a:rPr>
              <a:t> 1</a:t>
            </a:r>
            <a:r>
              <a:rPr lang="lv-LV" dirty="0">
                <a:latin typeface="Times New Roman" panose="02020603050405020304" pitchFamily="18" charset="0"/>
                <a:cs typeface="Times New Roman" panose="02020603050405020304" pitchFamily="18" charset="0"/>
              </a:rPr>
              <a:t> otrā daļa)</a:t>
            </a:r>
          </a:p>
          <a:p>
            <a:pPr marL="0" indent="0">
              <a:buNone/>
            </a:pPr>
            <a:r>
              <a:rPr lang="lv-LV" dirty="0">
                <a:latin typeface="Times New Roman" panose="02020603050405020304" pitchFamily="18" charset="0"/>
                <a:cs typeface="Times New Roman" panose="02020603050405020304" pitchFamily="18" charset="0"/>
              </a:rPr>
              <a:t>** 01.07.2020 grozījumi</a:t>
            </a:r>
          </a:p>
          <a:p>
            <a:pPr marL="0" indent="0">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866241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Juridiska veidojuma identificēšana</a:t>
            </a:r>
            <a:endParaRPr lang="lv-LV" dirty="0"/>
          </a:p>
        </p:txBody>
      </p:sp>
      <p:sp>
        <p:nvSpPr>
          <p:cNvPr id="3" name="Content Placeholder 2"/>
          <p:cNvSpPr>
            <a:spLocks noGrp="1"/>
          </p:cNvSpPr>
          <p:nvPr>
            <p:ph idx="1"/>
          </p:nvPr>
        </p:nvSpPr>
        <p:spPr>
          <a:xfrm>
            <a:off x="152400" y="1600200"/>
            <a:ext cx="8610600" cy="4525963"/>
          </a:xfrm>
        </p:spPr>
        <p:txBody>
          <a:bodyPr>
            <a:normAutofit/>
          </a:bodyPr>
          <a:lstStyle/>
          <a:p>
            <a:r>
              <a:rPr lang="en-US" dirty="0" err="1">
                <a:latin typeface="Times New Roman" panose="02020603050405020304" pitchFamily="18" charset="0"/>
                <a:cs typeface="Times New Roman" panose="02020603050405020304" pitchFamily="18" charset="0"/>
              </a:rPr>
              <a:t>noskaidrojot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juridiska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veidojuma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struktūru</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pārvaldes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mehānismu</a:t>
            </a:r>
            <a:r>
              <a:rPr lang="en-US" dirty="0">
                <a:latin typeface="Times New Roman" panose="02020603050405020304" pitchFamily="18" charset="0"/>
                <a:cs typeface="Times New Roman" panose="02020603050405020304" pitchFamily="18" charset="0"/>
              </a:rPr>
              <a:t>, tai </a:t>
            </a:r>
            <a:r>
              <a:rPr lang="en-US" dirty="0" err="1">
                <a:latin typeface="Times New Roman" panose="02020603050405020304" pitchFamily="18" charset="0"/>
                <a:cs typeface="Times New Roman" panose="02020603050405020304" pitchFamily="18" charset="0"/>
              </a:rPr>
              <a:t>skaitā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patieso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labuma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guvēju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personu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kuras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interesēs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izveidots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darbojas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juridisks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veidojums</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kā</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arī</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juridiskā</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veidojuma</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pilnvaroto</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personu</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vai</a:t>
            </a:r>
            <a:r>
              <a:rPr lang="en-US" u="sng" dirty="0">
                <a:latin typeface="Times New Roman" panose="02020603050405020304" pitchFamily="18" charset="0"/>
                <a:cs typeface="Times New Roman" panose="02020603050405020304" pitchFamily="18" charset="0"/>
              </a:rPr>
              <a:t> personas, </a:t>
            </a:r>
            <a:r>
              <a:rPr lang="en-US" u="sng" dirty="0" err="1">
                <a:latin typeface="Times New Roman" panose="02020603050405020304" pitchFamily="18" charset="0"/>
                <a:cs typeface="Times New Roman" panose="02020603050405020304" pitchFamily="18" charset="0"/>
              </a:rPr>
              <a:t>kam</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ir</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līdzvērtīgs</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amats</a:t>
            </a:r>
            <a:r>
              <a:rPr lang="en-US" u="sng" dirty="0">
                <a:latin typeface="Times New Roman" panose="02020603050405020304" pitchFamily="18" charset="0"/>
                <a:cs typeface="Times New Roman" panose="02020603050405020304" pitchFamily="18" charset="0"/>
              </a:rPr>
              <a:t>.</a:t>
            </a:r>
            <a:endParaRPr lang="lv-LV" u="sn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258180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Personu identificējoši dokumenti</a:t>
            </a:r>
            <a:endParaRPr lang="lv-LV" dirty="0"/>
          </a:p>
        </p:txBody>
      </p:sp>
      <p:sp>
        <p:nvSpPr>
          <p:cNvPr id="3" name="Content Placeholder 2"/>
          <p:cNvSpPr>
            <a:spLocks noGrp="1"/>
          </p:cNvSpPr>
          <p:nvPr>
            <p:ph idx="1"/>
          </p:nvPr>
        </p:nvSpPr>
        <p:spPr>
          <a:xfrm>
            <a:off x="152400" y="1600200"/>
            <a:ext cx="8610600" cy="4525963"/>
          </a:xfrm>
        </p:spPr>
        <p:txBody>
          <a:bodyPr>
            <a:normAutofit/>
          </a:bodyPr>
          <a:lstStyle/>
          <a:p>
            <a:pPr marL="0" indent="0">
              <a:buNone/>
            </a:pPr>
            <a:r>
              <a:rPr lang="lv-LV" dirty="0">
                <a:latin typeface="Times New Roman" panose="02020603050405020304" pitchFamily="18" charset="0"/>
                <a:cs typeface="Times New Roman" panose="02020603050405020304" pitchFamily="18" charset="0"/>
              </a:rPr>
              <a:t>14.pants. Personu identificējošo dokumentu kopiju izgatavošana</a:t>
            </a:r>
          </a:p>
          <a:p>
            <a:pPr marL="0" indent="0">
              <a:buNone/>
            </a:pPr>
            <a:r>
              <a:rPr lang="lv-LV" dirty="0">
                <a:latin typeface="Times New Roman" panose="02020603050405020304" pitchFamily="18" charset="0"/>
                <a:cs typeface="Times New Roman" panose="02020603050405020304" pitchFamily="18" charset="0"/>
              </a:rPr>
              <a:t>(1) </a:t>
            </a:r>
            <a:r>
              <a:rPr lang="lv-LV" u="sng" dirty="0">
                <a:latin typeface="Times New Roman" panose="02020603050405020304" pitchFamily="18" charset="0"/>
                <a:cs typeface="Times New Roman" panose="02020603050405020304" pitchFamily="18" charset="0"/>
              </a:rPr>
              <a:t>Likuma subjekts</a:t>
            </a:r>
            <a:r>
              <a:rPr lang="lv-LV" dirty="0">
                <a:latin typeface="Times New Roman" panose="02020603050405020304" pitchFamily="18" charset="0"/>
                <a:cs typeface="Times New Roman" panose="02020603050405020304" pitchFamily="18" charset="0"/>
              </a:rPr>
              <a:t>, uzsākot darījuma attiecības vai veicot šā likuma 11.pantā minētos darījumus, izgatavo to dokumentu kopijas, uz kuru pamata veikta klienta identifikācija.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07369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PLG noskaidrošana</a:t>
            </a:r>
            <a:endParaRPr lang="lv-LV" dirty="0"/>
          </a:p>
        </p:txBody>
      </p:sp>
      <p:sp>
        <p:nvSpPr>
          <p:cNvPr id="3" name="Content Placeholder 2"/>
          <p:cNvSpPr>
            <a:spLocks noGrp="1"/>
          </p:cNvSpPr>
          <p:nvPr>
            <p:ph idx="1"/>
          </p:nvPr>
        </p:nvSpPr>
        <p:spPr>
          <a:xfrm>
            <a:off x="152400" y="1600200"/>
            <a:ext cx="8610600" cy="4525963"/>
          </a:xfrm>
        </p:spPr>
        <p:txBody>
          <a:bodyPr>
            <a:normAutofit fontScale="70000" lnSpcReduction="20000"/>
          </a:bodyPr>
          <a:lstStyle/>
          <a:p>
            <a:pPr marL="0" indent="0">
              <a:buNone/>
            </a:pPr>
            <a:r>
              <a:rPr lang="lv-LV" dirty="0">
                <a:latin typeface="Times New Roman" panose="02020603050405020304" pitchFamily="18" charset="0"/>
                <a:cs typeface="Times New Roman" panose="02020603050405020304" pitchFamily="18" charset="0"/>
              </a:rPr>
              <a:t>(3) Likuma subjekts, izmantojot ziņas vai dokumentus no Latvijas Republikas Uzņēmumu reģistra, </a:t>
            </a:r>
            <a:r>
              <a:rPr lang="lv-LV" u="sng" dirty="0">
                <a:latin typeface="Times New Roman" panose="02020603050405020304" pitchFamily="18" charset="0"/>
                <a:cs typeface="Times New Roman" panose="02020603050405020304" pitchFamily="18" charset="0"/>
              </a:rPr>
              <a:t>noskaidro klienta patieso labuma guvēju</a:t>
            </a:r>
            <a:r>
              <a:rPr lang="lv-LV" dirty="0">
                <a:latin typeface="Times New Roman" panose="02020603050405020304" pitchFamily="18" charset="0"/>
                <a:cs typeface="Times New Roman" panose="02020603050405020304" pitchFamily="18" charset="0"/>
              </a:rPr>
              <a:t>. </a:t>
            </a:r>
            <a:r>
              <a:rPr lang="lv-LV" u="sng" dirty="0">
                <a:latin typeface="Times New Roman" panose="02020603050405020304" pitchFamily="18" charset="0"/>
                <a:cs typeface="Times New Roman" panose="02020603050405020304" pitchFamily="18" charset="0"/>
              </a:rPr>
              <a:t>Papildus</a:t>
            </a:r>
            <a:r>
              <a:rPr lang="lv-LV" dirty="0">
                <a:latin typeface="Times New Roman" panose="02020603050405020304" pitchFamily="18" charset="0"/>
                <a:cs typeface="Times New Roman" panose="02020603050405020304" pitchFamily="18" charset="0"/>
              </a:rPr>
              <a:t>, balstoties uz risku novērtējumu, likuma subjekts noskaidro klienta patieso labuma guvēju </a:t>
            </a:r>
            <a:r>
              <a:rPr lang="lv-LV" u="sng" dirty="0">
                <a:latin typeface="Times New Roman" panose="02020603050405020304" pitchFamily="18" charset="0"/>
                <a:cs typeface="Times New Roman" panose="02020603050405020304" pitchFamily="18" charset="0"/>
              </a:rPr>
              <a:t>vienā vai vairākos </a:t>
            </a:r>
            <a:r>
              <a:rPr lang="lv-LV" dirty="0">
                <a:latin typeface="Times New Roman" panose="02020603050405020304" pitchFamily="18" charset="0"/>
                <a:cs typeface="Times New Roman" panose="02020603050405020304" pitchFamily="18" charset="0"/>
              </a:rPr>
              <a:t>no šādiem veidiem:</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1) saņemot klienta apstiprinātu paziņojumu par patieso labuma guvēju;</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2) izmantojot ziņas vai dokumentus no Latvijas Republikas vai ārvalsts informācijas sistēmām;</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3) patstāvīgi noskaidrojot patieso labuma guvēju, ja ziņas par to nevar iegūt citādi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550238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Subjekta pienākumi</a:t>
            </a:r>
            <a:endParaRPr lang="lv-LV" dirty="0"/>
          </a:p>
        </p:txBody>
      </p:sp>
      <p:sp>
        <p:nvSpPr>
          <p:cNvPr id="3" name="Content Placeholder 2"/>
          <p:cNvSpPr>
            <a:spLocks noGrp="1"/>
          </p:cNvSpPr>
          <p:nvPr>
            <p:ph idx="1"/>
          </p:nvPr>
        </p:nvSpPr>
        <p:spPr>
          <a:xfrm>
            <a:off x="304800" y="1752600"/>
            <a:ext cx="8382000" cy="4373563"/>
          </a:xfrm>
        </p:spPr>
        <p:txBody>
          <a:bodyPr>
            <a:normAutofit/>
          </a:bodyPr>
          <a:lstStyle/>
          <a:p>
            <a:r>
              <a:rPr lang="lv-LV" dirty="0">
                <a:latin typeface="Times New Roman" panose="02020603050405020304" pitchFamily="18" charset="0"/>
                <a:cs typeface="Times New Roman" panose="02020603050405020304" pitchFamily="18" charset="0"/>
              </a:rPr>
              <a:t>Jāspēj pierādīt, ka klienta izpētes apjoms atbilst tā riskiem</a:t>
            </a:r>
            <a:endParaRPr lang="en-US"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Jāiegūst iepriekš minēta informācija, dokumentācija (jānoskaidro līdzekļu izcelsme)</a:t>
            </a:r>
            <a:endParaRPr lang="en-US"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RBA – klienta izpētē un darījumu uzraudzībā (tai skaitā pie būtisku apstākļu maiņas)</a:t>
            </a:r>
          </a:p>
          <a:p>
            <a:r>
              <a:rPr lang="lv-LV" dirty="0">
                <a:latin typeface="Times New Roman" panose="02020603050405020304" pitchFamily="18" charset="0"/>
                <a:cs typeface="Times New Roman" panose="02020603050405020304" pitchFamily="18" charset="0"/>
              </a:rPr>
              <a:t>Informācijas uzglabāšana un izmantošana tikai NILLTFN likuma mērķiem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21302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Padziļināta izpēte</a:t>
            </a:r>
            <a:endParaRPr lang="lv-LV" dirty="0"/>
          </a:p>
        </p:txBody>
      </p:sp>
      <p:sp>
        <p:nvSpPr>
          <p:cNvPr id="3" name="Content Placeholder 2"/>
          <p:cNvSpPr>
            <a:spLocks noGrp="1"/>
          </p:cNvSpPr>
          <p:nvPr>
            <p:ph idx="1"/>
          </p:nvPr>
        </p:nvSpPr>
        <p:spPr>
          <a:xfrm>
            <a:off x="304800" y="1235076"/>
            <a:ext cx="8382000" cy="5303837"/>
          </a:xfrm>
        </p:spPr>
        <p:txBody>
          <a:bodyPr>
            <a:normAutofit fontScale="85000" lnSpcReduction="20000"/>
          </a:bodyPr>
          <a:lstStyle/>
          <a:p>
            <a:pPr marL="514350" indent="-514350" algn="just">
              <a:buAutoNum type="arabicParenBoth"/>
            </a:pPr>
            <a:r>
              <a:rPr lang="lv-LV" dirty="0">
                <a:latin typeface="Times New Roman" panose="02020603050405020304" pitchFamily="18" charset="0"/>
                <a:cs typeface="Times New Roman" panose="02020603050405020304" pitchFamily="18" charset="0"/>
              </a:rPr>
              <a:t>Klienta padziļināta izpēte ir uz risku novērtējumu balstītas darbības, kas tiek veiktas papildus klienta izpētei un, ievērojot uz risku novērtējumu balstītu pieeju, ietver vienu vai vairākus šādus pasākumus:</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spcBef>
                <a:spcPts val="0"/>
              </a:spcBef>
              <a:buNone/>
            </a:pPr>
            <a:r>
              <a:rPr lang="lv-LV" dirty="0">
                <a:latin typeface="Times New Roman" panose="02020603050405020304" pitchFamily="18" charset="0"/>
                <a:cs typeface="Times New Roman" panose="02020603050405020304" pitchFamily="18" charset="0"/>
              </a:rPr>
              <a:t>1) iegūt un izvērtēt papildinformāciju par klientu un tā patieso labuma guvēju, kā arī pārliecināties par iegūtās papildinformācijas patiesumu;</a:t>
            </a:r>
          </a:p>
          <a:p>
            <a:pPr marL="0" indent="0" algn="just">
              <a:spcBef>
                <a:spcPts val="0"/>
              </a:spcBef>
              <a:buNone/>
            </a:pPr>
            <a:r>
              <a:rPr lang="lv-LV" dirty="0">
                <a:latin typeface="Times New Roman" panose="02020603050405020304" pitchFamily="18" charset="0"/>
                <a:cs typeface="Times New Roman" panose="02020603050405020304" pitchFamily="18" charset="0"/>
              </a:rPr>
              <a:t>2) iegūt un izvērtēt papildinformāciju par darījuma attiecību paredzamo būtību;</a:t>
            </a:r>
          </a:p>
          <a:p>
            <a:pPr marL="0" indent="0" algn="just">
              <a:spcBef>
                <a:spcPts val="0"/>
              </a:spcBef>
              <a:buNone/>
            </a:pPr>
            <a:r>
              <a:rPr lang="lv-LV" dirty="0">
                <a:latin typeface="Times New Roman" panose="02020603050405020304" pitchFamily="18" charset="0"/>
                <a:cs typeface="Times New Roman" panose="02020603050405020304" pitchFamily="18" charset="0"/>
              </a:rPr>
              <a:t>3) iegūt un izvērtēt papildinformāciju par klienta veikto darījumu atbilstību norādītajai saimnieciskajai darbībai;</a:t>
            </a:r>
          </a:p>
          <a:p>
            <a:pPr marL="0" indent="0" algn="just">
              <a:spcBef>
                <a:spcPts val="0"/>
              </a:spcBef>
              <a:buNone/>
            </a:pPr>
            <a:r>
              <a:rPr lang="lv-LV" dirty="0">
                <a:latin typeface="Times New Roman" panose="02020603050405020304" pitchFamily="18" charset="0"/>
                <a:cs typeface="Times New Roman" panose="02020603050405020304" pitchFamily="18" charset="0"/>
              </a:rPr>
              <a:t>4) iegūt un izvērtēt informāciju par klienta un tā patiesā labuma guvēja līdzekļu un labklājības izcelsmi;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59877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Padziļināta izpēte</a:t>
            </a:r>
            <a:endParaRPr lang="lv-LV" dirty="0"/>
          </a:p>
        </p:txBody>
      </p:sp>
      <p:sp>
        <p:nvSpPr>
          <p:cNvPr id="3" name="Content Placeholder 2"/>
          <p:cNvSpPr>
            <a:spLocks noGrp="1"/>
          </p:cNvSpPr>
          <p:nvPr>
            <p:ph idx="1"/>
          </p:nvPr>
        </p:nvSpPr>
        <p:spPr>
          <a:xfrm>
            <a:off x="304800" y="1235076"/>
            <a:ext cx="8382000" cy="5303837"/>
          </a:xfrm>
        </p:spPr>
        <p:txBody>
          <a:bodyPr>
            <a:normAutofit fontScale="77500" lnSpcReduction="20000"/>
          </a:bodyPr>
          <a:lstStyle/>
          <a:p>
            <a:pPr marL="514350" indent="-514350" algn="just">
              <a:buAutoNum type="arabicParenBoth"/>
            </a:pPr>
            <a:r>
              <a:rPr lang="lv-LV" dirty="0">
                <a:latin typeface="Times New Roman" panose="02020603050405020304" pitchFamily="18" charset="0"/>
                <a:cs typeface="Times New Roman" panose="02020603050405020304" pitchFamily="18" charset="0"/>
              </a:rPr>
              <a:t>Klienta padziļināta izpēte ir uz risku novērtējumu balstītas darbības, kas tiek veiktas papildus klienta izpētei un, ievērojot uz risku novērtējumu balstītu pieeju, ietver vienu vai vairākus šādus pasākumus:</a:t>
            </a:r>
          </a:p>
          <a:p>
            <a:pPr marL="0" indent="0" algn="just">
              <a:buNone/>
            </a:pPr>
            <a:endParaRPr lang="lv-LV" dirty="0">
              <a:latin typeface="Times New Roman" panose="02020603050405020304" pitchFamily="18" charset="0"/>
              <a:cs typeface="Times New Roman" panose="02020603050405020304" pitchFamily="18" charset="0"/>
            </a:endParaRPr>
          </a:p>
          <a:p>
            <a:pPr marL="0" indent="0" algn="just">
              <a:spcBef>
                <a:spcPts val="0"/>
              </a:spcBef>
              <a:buNone/>
            </a:pPr>
            <a:r>
              <a:rPr lang="lv-LV" dirty="0">
                <a:latin typeface="Times New Roman" panose="02020603050405020304" pitchFamily="18" charset="0"/>
                <a:cs typeface="Times New Roman" panose="02020603050405020304" pitchFamily="18" charset="0"/>
              </a:rPr>
              <a:t>5) iegūt un izvērtēt informāciju par paredzamo vai veikto darījumu pamatojumu;</a:t>
            </a:r>
          </a:p>
          <a:p>
            <a:pPr marL="0" indent="0" algn="just">
              <a:spcBef>
                <a:spcPts val="0"/>
              </a:spcBef>
              <a:buNone/>
            </a:pPr>
            <a:r>
              <a:rPr lang="lv-LV" dirty="0">
                <a:latin typeface="Times New Roman" panose="02020603050405020304" pitchFamily="18" charset="0"/>
                <a:cs typeface="Times New Roman" panose="02020603050405020304" pitchFamily="18" charset="0"/>
              </a:rPr>
              <a:t>6) saņemt augstākās vadības piekrišanu darījuma attiecību uzsākšanai vai turpināšanai;</a:t>
            </a:r>
          </a:p>
          <a:p>
            <a:pPr marL="0" indent="0" algn="just">
              <a:spcBef>
                <a:spcPts val="0"/>
              </a:spcBef>
              <a:buNone/>
            </a:pPr>
            <a:r>
              <a:rPr lang="lv-LV" dirty="0">
                <a:latin typeface="Times New Roman" panose="02020603050405020304" pitchFamily="18" charset="0"/>
                <a:cs typeface="Times New Roman" panose="02020603050405020304" pitchFamily="18" charset="0"/>
              </a:rPr>
              <a:t>7) veikt darījuma attiecību padziļinātu uzraudzību, palielinot piemēroto kontroļu skaitu un biežumu un nosakot darījuma veidus, kuriem nepieciešama atkārtota pārbaude;</a:t>
            </a:r>
          </a:p>
          <a:p>
            <a:pPr marL="0" indent="0" algn="just">
              <a:spcBef>
                <a:spcPts val="0"/>
              </a:spcBef>
              <a:buNone/>
            </a:pPr>
            <a:r>
              <a:rPr lang="lv-LV" dirty="0">
                <a:latin typeface="Times New Roman" panose="02020603050405020304" pitchFamily="18" charset="0"/>
                <a:cs typeface="Times New Roman" panose="02020603050405020304" pitchFamily="18" charset="0"/>
              </a:rPr>
              <a:t>8) veikt citus pasākumus, kas nepieciešami, lai pārliecinātos par darījuma attiecību vai gadījuma rakstura darījuma tiesisko un ekonomisko būtību.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585106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Augsta riska trešā valsts</a:t>
            </a:r>
            <a:endParaRPr lang="lv-LV" dirty="0"/>
          </a:p>
        </p:txBody>
      </p:sp>
      <p:sp>
        <p:nvSpPr>
          <p:cNvPr id="3" name="Content Placeholder 2"/>
          <p:cNvSpPr>
            <a:spLocks noGrp="1"/>
          </p:cNvSpPr>
          <p:nvPr>
            <p:ph idx="1"/>
          </p:nvPr>
        </p:nvSpPr>
        <p:spPr>
          <a:xfrm>
            <a:off x="304800" y="1235076"/>
            <a:ext cx="8382000" cy="5303837"/>
          </a:xfrm>
        </p:spPr>
        <p:txBody>
          <a:bodyPr>
            <a:normAutofit/>
          </a:bodyPr>
          <a:lstStyle/>
          <a:p>
            <a:pPr marL="0" indent="0" algn="just">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209278"/>
              </p:ext>
            </p:extLst>
          </p:nvPr>
        </p:nvGraphicFramePr>
        <p:xfrm>
          <a:off x="280595" y="1372554"/>
          <a:ext cx="8229600" cy="4613656"/>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1807127911"/>
                    </a:ext>
                  </a:extLst>
                </a:gridCol>
                <a:gridCol w="4114800">
                  <a:extLst>
                    <a:ext uri="{9D8B030D-6E8A-4147-A177-3AD203B41FA5}">
                      <a16:colId xmlns:a16="http://schemas.microsoft.com/office/drawing/2014/main" val="1242533896"/>
                    </a:ext>
                  </a:extLst>
                </a:gridCol>
              </a:tblGrid>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Nr.</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Augsta riska trešā valsts</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50115990"/>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1.</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Afganistāna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2805508"/>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2.</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Bosnija un Hercegovina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66266569"/>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3.</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Gajāna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34268337"/>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4.</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Irāka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09581201"/>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5.</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Laosas TDR</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32633602"/>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6.</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Sīrija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1936585"/>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7.</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Uganda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0085236"/>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8.</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Vanuatu</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815309"/>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9.</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Jemena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1972344"/>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10.</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Etiopija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77090934"/>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11.</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Šrilanka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29570956"/>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12.</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Trinidāda un Tobago</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93166110"/>
                  </a:ext>
                </a:extLst>
              </a:tr>
              <a:tr h="0">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13.</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a:effectLst/>
                          <a:latin typeface="Times New Roman" panose="02020603050405020304" pitchFamily="18" charset="0"/>
                          <a:cs typeface="Times New Roman" panose="02020603050405020304" pitchFamily="18" charset="0"/>
                        </a:rPr>
                        <a:t>Tunisija</a:t>
                      </a:r>
                      <a:endParaRPr lang="lv-LV"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36002209"/>
                  </a:ext>
                </a:extLst>
              </a:tr>
              <a:tr h="0">
                <a:tc>
                  <a:txBody>
                    <a:bodyPr/>
                    <a:lstStyle/>
                    <a:p>
                      <a:pPr>
                        <a:lnSpc>
                          <a:spcPct val="115000"/>
                        </a:lnSpc>
                        <a:spcAft>
                          <a:spcPts val="1000"/>
                        </a:spcAft>
                      </a:pPr>
                      <a:r>
                        <a:rPr lang="en-US" sz="1600" dirty="0">
                          <a:effectLst/>
                          <a:latin typeface="Times New Roman" panose="02020603050405020304" pitchFamily="18" charset="0"/>
                          <a:cs typeface="Times New Roman" panose="02020603050405020304" pitchFamily="18" charset="0"/>
                        </a:rPr>
                        <a:t> </a:t>
                      </a:r>
                      <a:r>
                        <a:rPr lang="lv-LV" sz="1600" dirty="0">
                          <a:effectLst/>
                          <a:latin typeface="Times New Roman" panose="02020603050405020304" pitchFamily="18" charset="0"/>
                          <a:cs typeface="Times New Roman" panose="02020603050405020304" pitchFamily="18" charset="0"/>
                        </a:rPr>
                        <a:t>*</a:t>
                      </a:r>
                      <a:endParaRPr lang="lv-LV"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1600" dirty="0">
                          <a:effectLst/>
                          <a:latin typeface="Times New Roman" panose="02020603050405020304" pitchFamily="18" charset="0"/>
                          <a:cs typeface="Times New Roman" panose="02020603050405020304" pitchFamily="18" charset="0"/>
                        </a:rPr>
                        <a:t> </a:t>
                      </a:r>
                      <a:r>
                        <a:rPr lang="lv-LV" sz="1600" dirty="0">
                          <a:effectLst/>
                          <a:latin typeface="Times New Roman" panose="02020603050405020304" pitchFamily="18" charset="0"/>
                          <a:cs typeface="Times New Roman" panose="02020603050405020304" pitchFamily="18" charset="0"/>
                        </a:rPr>
                        <a:t>Irāna</a:t>
                      </a:r>
                    </a:p>
                    <a:p>
                      <a:pPr>
                        <a:lnSpc>
                          <a:spcPct val="115000"/>
                        </a:lnSpc>
                        <a:spcAft>
                          <a:spcPts val="1000"/>
                        </a:spcAft>
                      </a:pPr>
                      <a:r>
                        <a:rPr lang="lv-LV" sz="1600" dirty="0">
                          <a:effectLst/>
                          <a:latin typeface="Times New Roman" panose="02020603050405020304" pitchFamily="18" charset="0"/>
                          <a:ea typeface="Calibri" panose="020F0502020204030204" pitchFamily="34" charset="0"/>
                          <a:cs typeface="Times New Roman" panose="02020603050405020304" pitchFamily="18" charset="0"/>
                        </a:rPr>
                        <a:t>Korejas tautas republika (Ziemeļkoreja)</a:t>
                      </a:r>
                    </a:p>
                  </a:txBody>
                  <a:tcPr marL="0" marR="0" marT="0" marB="0"/>
                </a:tc>
                <a:extLst>
                  <a:ext uri="{0D108BD9-81ED-4DB2-BD59-A6C34878D82A}">
                    <a16:rowId xmlns:a16="http://schemas.microsoft.com/office/drawing/2014/main" val="3517540879"/>
                  </a:ext>
                </a:extLst>
              </a:tr>
            </a:tbl>
          </a:graphicData>
        </a:graphic>
      </p:graphicFrame>
    </p:spTree>
    <p:extLst>
      <p:ext uri="{BB962C8B-B14F-4D97-AF65-F5344CB8AC3E}">
        <p14:creationId xmlns:p14="http://schemas.microsoft.com/office/powerpoint/2010/main" val="210610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solidFill>
                  <a:schemeClr val="tx2"/>
                </a:solidFill>
                <a:latin typeface="Times New Roman" panose="02020603050405020304" pitchFamily="18" charset="0"/>
                <a:cs typeface="Times New Roman" panose="02020603050405020304" pitchFamily="18" charset="0"/>
              </a:rPr>
              <a:t>Augsta riska trešā valsts</a:t>
            </a:r>
          </a:p>
        </p:txBody>
      </p:sp>
      <p:sp>
        <p:nvSpPr>
          <p:cNvPr id="7" name="Subtitle 6"/>
          <p:cNvSpPr>
            <a:spLocks noGrp="1"/>
          </p:cNvSpPr>
          <p:nvPr>
            <p:ph type="subTitle" idx="1"/>
          </p:nvPr>
        </p:nvSpPr>
        <p:spPr>
          <a:xfrm>
            <a:off x="533400" y="1676400"/>
            <a:ext cx="8153400" cy="4679950"/>
          </a:xfrm>
        </p:spPr>
        <p:txBody>
          <a:bodyPr>
            <a:noAutofit/>
          </a:bodyPr>
          <a:lstStyle/>
          <a:p>
            <a:pPr algn="just"/>
            <a:r>
              <a:rPr lang="lv-LV" sz="1800" b="1" dirty="0">
                <a:solidFill>
                  <a:schemeClr val="tx1"/>
                </a:solidFill>
                <a:latin typeface="Times New Roman" panose="02020603050405020304" pitchFamily="18" charset="0"/>
                <a:cs typeface="Times New Roman" panose="02020603050405020304" pitchFamily="18" charset="0"/>
              </a:rPr>
              <a:t>25.</a:t>
            </a:r>
            <a:r>
              <a:rPr lang="lv-LV" sz="1800" b="1" baseline="30000" dirty="0">
                <a:solidFill>
                  <a:schemeClr val="tx1"/>
                </a:solidFill>
                <a:latin typeface="Times New Roman" panose="02020603050405020304" pitchFamily="18" charset="0"/>
                <a:cs typeface="Times New Roman" panose="02020603050405020304" pitchFamily="18" charset="0"/>
              </a:rPr>
              <a:t>1 </a:t>
            </a:r>
            <a:r>
              <a:rPr lang="lv-LV" sz="1800" b="1" dirty="0">
                <a:solidFill>
                  <a:schemeClr val="tx1"/>
                </a:solidFill>
                <a:latin typeface="Times New Roman" panose="02020603050405020304" pitchFamily="18" charset="0"/>
                <a:cs typeface="Times New Roman" panose="02020603050405020304" pitchFamily="18" charset="0"/>
              </a:rPr>
              <a:t>pants. Darījuma attiecības ar klientu no augsta riska trešās valsts </a:t>
            </a:r>
            <a:endParaRPr lang="lv-LV" sz="1800" dirty="0">
              <a:solidFill>
                <a:schemeClr val="tx1"/>
              </a:solidFill>
              <a:latin typeface="Times New Roman" panose="02020603050405020304" pitchFamily="18" charset="0"/>
              <a:cs typeface="Times New Roman" panose="02020603050405020304" pitchFamily="18" charset="0"/>
            </a:endParaRPr>
          </a:p>
          <a:p>
            <a:pPr algn="just"/>
            <a:r>
              <a:rPr lang="lv-LV" sz="1800" dirty="0">
                <a:solidFill>
                  <a:schemeClr val="tx1"/>
                </a:solidFill>
                <a:latin typeface="Times New Roman" panose="02020603050405020304" pitchFamily="18" charset="0"/>
                <a:cs typeface="Times New Roman" panose="02020603050405020304" pitchFamily="18" charset="0"/>
              </a:rPr>
              <a:t>(1) Ja pirms darījuma attiecību uzsākšanas vai arī darījuma attiecību vai gadījuma rakstura darījuma laikā tiek konstatēts, ka klients ir no augsta riska trešās valsts, likuma subjekts veic šādus padziļinātās klienta izpētes pasākumus:</a:t>
            </a:r>
          </a:p>
          <a:p>
            <a:pPr algn="just"/>
            <a:r>
              <a:rPr lang="lv-LV" sz="1800" dirty="0">
                <a:solidFill>
                  <a:schemeClr val="tx1"/>
                </a:solidFill>
                <a:latin typeface="Times New Roman" panose="02020603050405020304" pitchFamily="18" charset="0"/>
                <a:cs typeface="Times New Roman" panose="02020603050405020304" pitchFamily="18" charset="0"/>
              </a:rPr>
              <a:t>1) iegūst un izvērtē papildinformāciju par klientu un tā patieso labuma guvēju, kā arī pārliecinās par iegūtās papildinformācijas patiesumu;</a:t>
            </a:r>
          </a:p>
          <a:p>
            <a:pPr algn="just"/>
            <a:r>
              <a:rPr lang="lv-LV" sz="1800" dirty="0">
                <a:solidFill>
                  <a:schemeClr val="tx1"/>
                </a:solidFill>
                <a:latin typeface="Times New Roman" panose="02020603050405020304" pitchFamily="18" charset="0"/>
                <a:cs typeface="Times New Roman" panose="02020603050405020304" pitchFamily="18" charset="0"/>
              </a:rPr>
              <a:t>2) iegūst un izvērtē papildinformāciju par darījuma attiecību paredzamo būtību;</a:t>
            </a:r>
          </a:p>
          <a:p>
            <a:pPr algn="just"/>
            <a:r>
              <a:rPr lang="lv-LV" sz="1800" dirty="0">
                <a:solidFill>
                  <a:schemeClr val="tx1"/>
                </a:solidFill>
                <a:latin typeface="Times New Roman" panose="02020603050405020304" pitchFamily="18" charset="0"/>
                <a:cs typeface="Times New Roman" panose="02020603050405020304" pitchFamily="18" charset="0"/>
              </a:rPr>
              <a:t>3) iegūst un izvērtē informāciju par klienta un tā patiesā labuma guvēja līdzekļu un labklājības izcelsmi;</a:t>
            </a:r>
          </a:p>
          <a:p>
            <a:pPr algn="just"/>
            <a:r>
              <a:rPr lang="lv-LV" sz="1800" dirty="0">
                <a:solidFill>
                  <a:schemeClr val="tx1"/>
                </a:solidFill>
                <a:latin typeface="Times New Roman" panose="02020603050405020304" pitchFamily="18" charset="0"/>
                <a:cs typeface="Times New Roman" panose="02020603050405020304" pitchFamily="18" charset="0"/>
              </a:rPr>
              <a:t>4) iegūst un izvērtē informāciju par paredzamo vai veikto darījumu pamatojumu;</a:t>
            </a:r>
          </a:p>
          <a:p>
            <a:pPr algn="just"/>
            <a:r>
              <a:rPr lang="lv-LV" sz="1800" dirty="0">
                <a:solidFill>
                  <a:schemeClr val="tx1"/>
                </a:solidFill>
                <a:latin typeface="Times New Roman" panose="02020603050405020304" pitchFamily="18" charset="0"/>
                <a:cs typeface="Times New Roman" panose="02020603050405020304" pitchFamily="18" charset="0"/>
              </a:rPr>
              <a:t>5) saņem augstākās vadības piekrišanu darījuma attiecību uzsākšanai vai turpināšanai;</a:t>
            </a:r>
          </a:p>
          <a:p>
            <a:pPr algn="just"/>
            <a:r>
              <a:rPr lang="lv-LV" sz="1800" dirty="0">
                <a:solidFill>
                  <a:schemeClr val="tx1"/>
                </a:solidFill>
                <a:latin typeface="Times New Roman" panose="02020603050405020304" pitchFamily="18" charset="0"/>
                <a:cs typeface="Times New Roman" panose="02020603050405020304" pitchFamily="18" charset="0"/>
              </a:rPr>
              <a:t>6) veic darījuma attiecību padziļinātu uzraudzību, palielinot piemēroto kontroļu skaitu un biežumu un nosakot darījuma veidus, kuriem nepieciešama atkārtota pārbaude.</a:t>
            </a:r>
          </a:p>
          <a:p>
            <a:pPr lvl="0" algn="just">
              <a:spcBef>
                <a:spcPts val="0"/>
              </a:spcBef>
              <a:defRPr/>
            </a:pPr>
            <a:endParaRPr lang="lv-LV" sz="1800" dirty="0">
              <a:solidFill>
                <a:schemeClr val="tx1"/>
              </a:solidFill>
              <a:latin typeface="Times New Roman" panose="02020603050405020304" pitchFamily="18" charset="0"/>
              <a:cs typeface="Times New Roman" panose="02020603050405020304" pitchFamily="18" charset="0"/>
            </a:endParaRPr>
          </a:p>
          <a:p>
            <a:pPr lvl="0" algn="just">
              <a:spcBef>
                <a:spcPts val="0"/>
              </a:spcBef>
              <a:defRPr/>
            </a:pPr>
            <a:r>
              <a:rPr lang="lv-LV" sz="1800" dirty="0">
                <a:solidFill>
                  <a:schemeClr val="tx1"/>
                </a:solidFill>
                <a:latin typeface="Times New Roman" panose="02020603050405020304" pitchFamily="18" charset="0"/>
                <a:cs typeface="Times New Roman" panose="02020603050405020304" pitchFamily="18" charset="0"/>
              </a:rPr>
              <a:t>*PLUS papildu nosacījumi</a:t>
            </a: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39</a:t>
            </a:fld>
            <a:endParaRPr lang="en-US" sz="1600" dirty="0">
              <a:solidFill>
                <a:schemeClr val="tx1"/>
              </a:solidFill>
            </a:endParaRPr>
          </a:p>
        </p:txBody>
      </p:sp>
    </p:spTree>
    <p:extLst>
      <p:ext uri="{BB962C8B-B14F-4D97-AF65-F5344CB8AC3E}">
        <p14:creationId xmlns:p14="http://schemas.microsoft.com/office/powerpoint/2010/main" val="410490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Noziedzīgi iegūti līdzekļi</a:t>
            </a:r>
            <a:endParaRPr lang="lv-LV" dirty="0"/>
          </a:p>
        </p:txBody>
      </p:sp>
      <p:sp>
        <p:nvSpPr>
          <p:cNvPr id="3" name="Content Placeholder 2"/>
          <p:cNvSpPr>
            <a:spLocks noGrp="1"/>
          </p:cNvSpPr>
          <p:nvPr>
            <p:ph idx="1"/>
          </p:nvPr>
        </p:nvSpPr>
        <p:spPr>
          <a:xfrm>
            <a:off x="4038600" y="2362200"/>
            <a:ext cx="4648200" cy="3763963"/>
          </a:xfrm>
        </p:spPr>
        <p:txBody>
          <a:bodyPr>
            <a:normAutofit lnSpcReduction="10000"/>
          </a:bodyPr>
          <a:lstStyle/>
          <a:p>
            <a:pPr marL="0" indent="0" algn="just">
              <a:buNone/>
            </a:pPr>
            <a:r>
              <a:rPr lang="lv-LV" dirty="0">
                <a:latin typeface="Times New Roman" panose="02020603050405020304" pitchFamily="18" charset="0"/>
                <a:cs typeface="Times New Roman" panose="02020603050405020304" pitchFamily="18" charset="0"/>
              </a:rPr>
              <a:t>Noziedzīgi iegūti līdzekļi</a:t>
            </a:r>
          </a:p>
          <a:p>
            <a:pPr algn="just"/>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Noziedzīgi iegūtu līdzekļu legalizācija</a:t>
            </a:r>
          </a:p>
          <a:p>
            <a:pPr algn="just"/>
            <a:endParaRPr lang="lv-LV" dirty="0">
              <a:latin typeface="Times New Roman" panose="02020603050405020304" pitchFamily="18" charset="0"/>
              <a:cs typeface="Times New Roman" panose="02020603050405020304" pitchFamily="18" charset="0"/>
            </a:endParaRPr>
          </a:p>
          <a:p>
            <a:pPr marL="0" indent="0" algn="just">
              <a:buNone/>
            </a:pPr>
            <a:r>
              <a:rPr lang="lv-LV" dirty="0">
                <a:latin typeface="Times New Roman" panose="02020603050405020304" pitchFamily="18" charset="0"/>
                <a:cs typeface="Times New Roman" panose="02020603050405020304" pitchFamily="18" charset="0"/>
              </a:rPr>
              <a:t>Noziedzīgi iegūtu līdzekļu legalizācijas risks</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362200"/>
            <a:ext cx="3733800" cy="3352800"/>
          </a:xfrm>
          <a:prstGeom prst="rect">
            <a:avLst/>
          </a:prstGeom>
        </p:spPr>
      </p:pic>
    </p:spTree>
    <p:extLst>
      <p:ext uri="{BB962C8B-B14F-4D97-AF65-F5344CB8AC3E}">
        <p14:creationId xmlns:p14="http://schemas.microsoft.com/office/powerpoint/2010/main" val="3219629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solidFill>
                  <a:schemeClr val="tx2"/>
                </a:solidFill>
                <a:latin typeface="Times New Roman" panose="02020603050405020304" pitchFamily="18" charset="0"/>
                <a:cs typeface="Times New Roman" panose="02020603050405020304" pitchFamily="18" charset="0"/>
              </a:rPr>
              <a:t>Tiesības iegūt nepieciešamo informāciju</a:t>
            </a:r>
          </a:p>
        </p:txBody>
      </p:sp>
      <p:sp>
        <p:nvSpPr>
          <p:cNvPr id="7" name="Subtitle 6"/>
          <p:cNvSpPr>
            <a:spLocks noGrp="1"/>
          </p:cNvSpPr>
          <p:nvPr>
            <p:ph type="subTitle" idx="1"/>
          </p:nvPr>
        </p:nvSpPr>
        <p:spPr>
          <a:xfrm>
            <a:off x="533400" y="1676400"/>
            <a:ext cx="8153400" cy="4679950"/>
          </a:xfrm>
        </p:spPr>
        <p:txBody>
          <a:bodyPr>
            <a:noAutofit/>
          </a:bodyPr>
          <a:lstStyle/>
          <a:p>
            <a:pPr algn="just"/>
            <a:r>
              <a:rPr lang="lv-LV" sz="2000" b="1" dirty="0">
                <a:solidFill>
                  <a:schemeClr val="tx1"/>
                </a:solidFill>
                <a:latin typeface="Times New Roman" panose="02020603050405020304" pitchFamily="18" charset="0"/>
                <a:cs typeface="Times New Roman" panose="02020603050405020304" pitchFamily="18" charset="0"/>
              </a:rPr>
              <a:t>28.pants. Klienta izpētei nepieciešamās informācijas iegūšana un klienta atbildība</a:t>
            </a:r>
            <a:endParaRPr lang="lv-LV" sz="2000" dirty="0">
              <a:solidFill>
                <a:schemeClr val="tx1"/>
              </a:solidFill>
              <a:latin typeface="Times New Roman" panose="02020603050405020304" pitchFamily="18" charset="0"/>
              <a:cs typeface="Times New Roman" panose="02020603050405020304" pitchFamily="18" charset="0"/>
            </a:endParaRPr>
          </a:p>
          <a:p>
            <a:pPr algn="just"/>
            <a:r>
              <a:rPr lang="lv-LV" sz="2000" dirty="0">
                <a:solidFill>
                  <a:schemeClr val="tx1"/>
                </a:solidFill>
                <a:latin typeface="Times New Roman" panose="02020603050405020304" pitchFamily="18" charset="0"/>
                <a:cs typeface="Times New Roman" panose="02020603050405020304" pitchFamily="18" charset="0"/>
              </a:rPr>
              <a:t>(1) Lai izpildītu šā likuma prasības, likuma subjektam ir tiesības pieprasīt no saviem klientiem un klientiem ir pienākums sniegt klienta izpētei nepieciešamo patieso informāciju un dokumentus, tajā skaitā par patiesajiem labuma guvējiem, klientu veiktajiem darījumiem, klientu un patieso labuma guvēju saimniecisko, personisko darbību, finansiālo stāvokli, naudas vai citu līdzekļu avotiem.</a:t>
            </a:r>
          </a:p>
          <a:p>
            <a:pPr algn="just"/>
            <a:r>
              <a:rPr lang="lv-LV" sz="2000" dirty="0">
                <a:solidFill>
                  <a:schemeClr val="tx1"/>
                </a:solidFill>
                <a:latin typeface="Times New Roman" panose="02020603050405020304" pitchFamily="18" charset="0"/>
                <a:cs typeface="Times New Roman" panose="02020603050405020304" pitchFamily="18" charset="0"/>
              </a:rPr>
              <a:t>(2) Ja likuma subjekts neiegūst </a:t>
            </a:r>
            <a:r>
              <a:rPr lang="lv-LV" sz="2000" u="sng" dirty="0">
                <a:solidFill>
                  <a:schemeClr val="tx1"/>
                </a:solidFill>
                <a:latin typeface="Times New Roman" panose="02020603050405020304" pitchFamily="18" charset="0"/>
                <a:cs typeface="Times New Roman" panose="02020603050405020304" pitchFamily="18" charset="0"/>
              </a:rPr>
              <a:t>šajā likumā </a:t>
            </a:r>
            <a:r>
              <a:rPr lang="lv-LV" sz="2000" dirty="0">
                <a:solidFill>
                  <a:schemeClr val="tx1"/>
                </a:solidFill>
                <a:latin typeface="Times New Roman" panose="02020603050405020304" pitchFamily="18" charset="0"/>
                <a:cs typeface="Times New Roman" panose="02020603050405020304" pitchFamily="18" charset="0"/>
              </a:rPr>
              <a:t>noteikto klienta izpētes prasību izpildei nepieciešamo patieso informāciju un dokumentus apjomā, kas tam ļauj veikt pārbaudi pēc būtības, likuma subjekts izbeidz darījuma attiecības ar klientu un pieprasa klienta saistību pirmstermiņa izpildi. Šādos gadījumos likuma subjekts lemj par darījuma attiecību izbeigšanu arī ar citiem klientiem, kuriem ir tie paši patiesie labuma guvēji, vai par šādu klientu saistību pirmstermiņa izpildes pieprasīšanu.</a:t>
            </a:r>
          </a:p>
          <a:p>
            <a:pPr lvl="0" algn="just">
              <a:spcBef>
                <a:spcPts val="0"/>
              </a:spcBef>
              <a:defRPr/>
            </a:pPr>
            <a:endParaRPr lang="lv-LV" sz="2000" dirty="0">
              <a:solidFill>
                <a:schemeClr val="tx1"/>
              </a:solidFill>
              <a:latin typeface="Times New Roman" panose="02020603050405020304" pitchFamily="18" charset="0"/>
              <a:cs typeface="Times New Roman" panose="02020603050405020304" pitchFamily="18" charset="0"/>
            </a:endParaRPr>
          </a:p>
          <a:p>
            <a:pPr marL="342900" lvl="0" indent="-342900" algn="just">
              <a:spcBef>
                <a:spcPts val="0"/>
              </a:spcBef>
              <a:buFont typeface="Arial" panose="020B0604020202020204" pitchFamily="34" charset="0"/>
              <a:buChar char="•"/>
              <a:defRPr/>
            </a:pPr>
            <a:endParaRPr lang="lv-LV" sz="20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40</a:t>
            </a:fld>
            <a:endParaRPr lang="en-US" sz="1600" dirty="0">
              <a:solidFill>
                <a:schemeClr val="tx1"/>
              </a:solidFill>
            </a:endParaRPr>
          </a:p>
        </p:txBody>
      </p:sp>
    </p:spTree>
    <p:extLst>
      <p:ext uri="{BB962C8B-B14F-4D97-AF65-F5344CB8AC3E}">
        <p14:creationId xmlns:p14="http://schemas.microsoft.com/office/powerpoint/2010/main" val="1001041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Politiski nozīmīga persona</a:t>
            </a:r>
            <a:endParaRPr lang="lv-LV" dirty="0"/>
          </a:p>
        </p:txBody>
      </p:sp>
      <p:sp>
        <p:nvSpPr>
          <p:cNvPr id="3" name="Content Placeholder 2"/>
          <p:cNvSpPr>
            <a:spLocks noGrp="1"/>
          </p:cNvSpPr>
          <p:nvPr>
            <p:ph idx="1"/>
          </p:nvPr>
        </p:nvSpPr>
        <p:spPr>
          <a:xfrm>
            <a:off x="304800" y="1752600"/>
            <a:ext cx="8382000" cy="4373563"/>
          </a:xfrm>
        </p:spPr>
        <p:txBody>
          <a:bodyPr>
            <a:normAutofit lnSpcReduction="10000"/>
          </a:bodyPr>
          <a:lstStyle/>
          <a:p>
            <a:pPr marL="0" indent="0" algn="just">
              <a:buNone/>
            </a:pPr>
            <a:r>
              <a:rPr lang="lv-LV" dirty="0">
                <a:latin typeface="Times New Roman" panose="02020603050405020304" pitchFamily="18" charset="0"/>
                <a:cs typeface="Times New Roman" panose="02020603050405020304" pitchFamily="18" charset="0"/>
              </a:rPr>
              <a:t>Jāskata kopā ar politiski nozīmīgas personas ģimenes locekli un ar politiski nozīmīgu personu cieši saistītu personu</a:t>
            </a:r>
          </a:p>
          <a:p>
            <a:pPr marL="0" indent="0" algn="just">
              <a:buNone/>
            </a:pPr>
            <a:r>
              <a:rPr lang="lv-LV" dirty="0">
                <a:latin typeface="Times New Roman" panose="02020603050405020304" pitchFamily="18" charset="0"/>
                <a:cs typeface="Times New Roman" panose="02020603050405020304" pitchFamily="18" charset="0"/>
              </a:rPr>
              <a:t>Veicot darījumus:</a:t>
            </a:r>
          </a:p>
          <a:p>
            <a:pPr algn="just"/>
            <a:r>
              <a:rPr lang="lv-LV" dirty="0">
                <a:latin typeface="Times New Roman" panose="02020603050405020304" pitchFamily="18" charset="0"/>
                <a:cs typeface="Times New Roman" panose="02020603050405020304" pitchFamily="18" charset="0"/>
              </a:rPr>
              <a:t>Jāsaņem augstākās vadības piekrišana</a:t>
            </a:r>
          </a:p>
          <a:p>
            <a:pPr algn="just"/>
            <a:r>
              <a:rPr lang="lv-LV" dirty="0">
                <a:latin typeface="Times New Roman" panose="02020603050405020304" pitchFamily="18" charset="0"/>
                <a:cs typeface="Times New Roman" panose="02020603050405020304" pitchFamily="18" charset="0"/>
              </a:rPr>
              <a:t>Jādokumentē līdzekļu (labklājības) izcelsme</a:t>
            </a:r>
          </a:p>
          <a:p>
            <a:pPr marL="0" indent="0" algn="just">
              <a:buNone/>
            </a:pPr>
            <a:r>
              <a:rPr lang="lv-LV" dirty="0">
                <a:latin typeface="Times New Roman" panose="02020603050405020304" pitchFamily="18" charset="0"/>
                <a:cs typeface="Times New Roman" panose="02020603050405020304" pitchFamily="18" charset="0"/>
              </a:rPr>
              <a:t>* PNP reģistrs</a:t>
            </a:r>
          </a:p>
          <a:p>
            <a:pPr marL="0" indent="0" algn="just">
              <a:buNone/>
            </a:pPr>
            <a:r>
              <a:rPr lang="lv-LV"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930749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en-US" dirty="0" err="1">
                <a:solidFill>
                  <a:schemeClr val="tx2"/>
                </a:solidFill>
                <a:latin typeface="Times New Roman" panose="02020603050405020304" pitchFamily="18" charset="0"/>
                <a:cs typeface="Times New Roman" panose="02020603050405020304" pitchFamily="18" charset="0"/>
              </a:rPr>
              <a:t>Vienk</a:t>
            </a:r>
            <a:r>
              <a:rPr lang="lv-LV" dirty="0" err="1">
                <a:solidFill>
                  <a:schemeClr val="tx2"/>
                </a:solidFill>
                <a:latin typeface="Times New Roman" panose="02020603050405020304" pitchFamily="18" charset="0"/>
                <a:cs typeface="Times New Roman" panose="02020603050405020304" pitchFamily="18" charset="0"/>
              </a:rPr>
              <a:t>āršotā</a:t>
            </a:r>
            <a:r>
              <a:rPr lang="lv-LV" dirty="0">
                <a:solidFill>
                  <a:schemeClr val="tx2"/>
                </a:solidFill>
                <a:latin typeface="Times New Roman" panose="02020603050405020304" pitchFamily="18" charset="0"/>
                <a:cs typeface="Times New Roman" panose="02020603050405020304" pitchFamily="18" charset="0"/>
              </a:rPr>
              <a:t> klienta izpēte</a:t>
            </a:r>
          </a:p>
        </p:txBody>
      </p:sp>
      <p:sp>
        <p:nvSpPr>
          <p:cNvPr id="7" name="Subtitle 6"/>
          <p:cNvSpPr>
            <a:spLocks noGrp="1"/>
          </p:cNvSpPr>
          <p:nvPr>
            <p:ph type="subTitle" idx="1"/>
          </p:nvPr>
        </p:nvSpPr>
        <p:spPr>
          <a:xfrm>
            <a:off x="533400" y="1676400"/>
            <a:ext cx="8153400" cy="4679950"/>
          </a:xfrm>
        </p:spPr>
        <p:txBody>
          <a:bodyPr>
            <a:noAutofit/>
          </a:bodyPr>
          <a:lstStyle/>
          <a:p>
            <a:pPr algn="l">
              <a:spcBef>
                <a:spcPts val="0"/>
              </a:spcBef>
              <a:defRPr/>
            </a:pPr>
            <a:r>
              <a:rPr lang="lv-LV" sz="2800" dirty="0">
                <a:solidFill>
                  <a:schemeClr val="tx1"/>
                </a:solidFill>
                <a:latin typeface="Times New Roman" panose="02020603050405020304" pitchFamily="18" charset="0"/>
                <a:cs typeface="Times New Roman" panose="02020603050405020304" pitchFamily="18" charset="0"/>
              </a:rPr>
              <a:t>Pie zema riska novērtējuma un atbilstības NILLTFN likuma 26.panta trešās daļas nosacījumiem, klientam var piemērot vienkāršoto klienta izpēti.</a:t>
            </a:r>
          </a:p>
          <a:p>
            <a:pPr algn="l">
              <a:spcBef>
                <a:spcPts val="0"/>
              </a:spcBef>
              <a:defRPr/>
            </a:pPr>
            <a:endParaRPr lang="lv-LV" sz="2800" dirty="0">
              <a:solidFill>
                <a:schemeClr val="tx1"/>
              </a:solidFill>
              <a:latin typeface="Times New Roman" panose="02020603050405020304" pitchFamily="18" charset="0"/>
              <a:cs typeface="Times New Roman" panose="02020603050405020304" pitchFamily="18" charset="0"/>
            </a:endParaRPr>
          </a:p>
          <a:p>
            <a:pPr algn="l">
              <a:spcBef>
                <a:spcPts val="0"/>
              </a:spcBef>
              <a:defRPr/>
            </a:pPr>
            <a:r>
              <a:rPr lang="lv-LV" sz="2800" dirty="0">
                <a:solidFill>
                  <a:schemeClr val="tx1"/>
                </a:solidFill>
                <a:latin typeface="Times New Roman" panose="02020603050405020304" pitchFamily="18" charset="0"/>
                <a:cs typeface="Times New Roman" panose="02020603050405020304" pitchFamily="18" charset="0"/>
              </a:rPr>
              <a:t>Vienkāršota klienta izpēte neatbrīvo subjektu no klienta izpētes un darījuma izvērtēšanas, bet nodrošina to, ka nav jāpiemēro padziļināta izpēte un pastiprināta darījumu uzraudzība</a:t>
            </a:r>
          </a:p>
          <a:p>
            <a:pPr lvl="0" algn="l">
              <a:spcBef>
                <a:spcPts val="0"/>
              </a:spcBef>
              <a:defRPr/>
            </a:pPr>
            <a:endParaRPr lang="lv-LV" sz="2800" dirty="0">
              <a:solidFill>
                <a:schemeClr val="tx1"/>
              </a:solidFill>
              <a:latin typeface="Times New Roman" panose="02020603050405020304" pitchFamily="18" charset="0"/>
              <a:cs typeface="Times New Roman" panose="02020603050405020304" pitchFamily="18" charset="0"/>
            </a:endParaRPr>
          </a:p>
          <a:p>
            <a:pPr marL="342900" lvl="0" indent="-342900" algn="l">
              <a:spcBef>
                <a:spcPts val="0"/>
              </a:spcBef>
              <a:buFont typeface="Arial" panose="020B0604020202020204" pitchFamily="34" charset="0"/>
              <a:buChar char="•"/>
              <a:defRPr/>
            </a:pPr>
            <a:endParaRPr lang="lv-LV" sz="2800" dirty="0">
              <a:solidFill>
                <a:schemeClr val="tx1"/>
              </a:solidFill>
              <a:latin typeface="Times New Roman" panose="02020603050405020304" pitchFamily="18" charset="0"/>
              <a:cs typeface="Times New Roman" panose="02020603050405020304" pitchFamily="18" charset="0"/>
            </a:endParaRPr>
          </a:p>
          <a:p>
            <a:pPr lvl="0" algn="l">
              <a:spcBef>
                <a:spcPts val="0"/>
              </a:spcBef>
              <a:defRPr/>
            </a:pPr>
            <a:endParaRPr lang="lv-LV" sz="2400" dirty="0">
              <a:solidFill>
                <a:schemeClr val="tx1"/>
              </a:solidFill>
              <a:latin typeface="Times New Roman" panose="02020603050405020304" pitchFamily="18" charset="0"/>
              <a:cs typeface="Times New Roman" panose="02020603050405020304" pitchFamily="18" charset="0"/>
            </a:endParaRPr>
          </a:p>
          <a:p>
            <a:pPr marL="342900" lvl="0" indent="-342900" algn="l">
              <a:spcBef>
                <a:spcPts val="0"/>
              </a:spcBef>
              <a:buFont typeface="Arial" panose="020B0604020202020204" pitchFamily="34" charset="0"/>
              <a:buChar char="•"/>
              <a:defRPr/>
            </a:pPr>
            <a:endParaRPr lang="lv-LV" sz="24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42</a:t>
            </a:fld>
            <a:endParaRPr lang="en-US" sz="1600" dirty="0">
              <a:solidFill>
                <a:schemeClr val="tx1"/>
              </a:solidFill>
            </a:endParaRPr>
          </a:p>
        </p:txBody>
      </p:sp>
    </p:spTree>
    <p:extLst>
      <p:ext uri="{BB962C8B-B14F-4D97-AF65-F5344CB8AC3E}">
        <p14:creationId xmlns:p14="http://schemas.microsoft.com/office/powerpoint/2010/main" val="3883919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solidFill>
                  <a:schemeClr val="tx2"/>
                </a:solidFill>
                <a:latin typeface="Times New Roman" panose="02020603050405020304" pitchFamily="18" charset="0"/>
                <a:cs typeface="Times New Roman" panose="02020603050405020304" pitchFamily="18" charset="0"/>
              </a:rPr>
              <a:t>Subjekta un klienta attiecības</a:t>
            </a:r>
          </a:p>
        </p:txBody>
      </p:sp>
      <p:sp>
        <p:nvSpPr>
          <p:cNvPr id="7" name="Subtitle 6"/>
          <p:cNvSpPr>
            <a:spLocks noGrp="1"/>
          </p:cNvSpPr>
          <p:nvPr>
            <p:ph type="subTitle" idx="1"/>
          </p:nvPr>
        </p:nvSpPr>
        <p:spPr>
          <a:xfrm>
            <a:off x="533400" y="1676400"/>
            <a:ext cx="8153400" cy="4679950"/>
          </a:xfrm>
        </p:spPr>
        <p:txBody>
          <a:bodyPr>
            <a:noAutofit/>
          </a:bodyPr>
          <a:lstStyle/>
          <a:p>
            <a:pPr algn="just"/>
            <a:endParaRPr lang="lv-LV" sz="2800" dirty="0">
              <a:solidFill>
                <a:schemeClr val="tx1"/>
              </a:solidFill>
              <a:latin typeface="Times New Roman" panose="02020603050405020304" pitchFamily="18" charset="0"/>
              <a:cs typeface="Times New Roman" panose="02020603050405020304" pitchFamily="18" charset="0"/>
            </a:endParaRPr>
          </a:p>
          <a:p>
            <a:pPr algn="just"/>
            <a:r>
              <a:rPr lang="lv-LV" sz="2800" dirty="0">
                <a:solidFill>
                  <a:schemeClr val="tx1"/>
                </a:solidFill>
                <a:latin typeface="Times New Roman" panose="02020603050405020304" pitchFamily="18" charset="0"/>
                <a:cs typeface="Times New Roman" panose="02020603050405020304" pitchFamily="18" charset="0"/>
              </a:rPr>
              <a:t>*Zini savu klientu (KYC)</a:t>
            </a:r>
          </a:p>
          <a:p>
            <a:pPr algn="just"/>
            <a:r>
              <a:rPr lang="lv-LV" sz="2800" dirty="0">
                <a:solidFill>
                  <a:schemeClr val="tx1"/>
                </a:solidFill>
                <a:latin typeface="Times New Roman" panose="02020603050405020304" pitchFamily="18" charset="0"/>
                <a:cs typeface="Times New Roman" panose="02020603050405020304" pitchFamily="18" charset="0"/>
              </a:rPr>
              <a:t>*Atklātas darījumu attiecības</a:t>
            </a:r>
          </a:p>
          <a:p>
            <a:pPr algn="just"/>
            <a:r>
              <a:rPr lang="lv-LV" sz="2800" dirty="0">
                <a:solidFill>
                  <a:schemeClr val="tx1"/>
                </a:solidFill>
                <a:latin typeface="Times New Roman" panose="02020603050405020304" pitchFamily="18" charset="0"/>
                <a:cs typeface="Times New Roman" panose="02020603050405020304" pitchFamily="18" charset="0"/>
              </a:rPr>
              <a:t>*Riska apetīte</a:t>
            </a:r>
          </a:p>
          <a:p>
            <a:pPr lvl="0" algn="l">
              <a:spcBef>
                <a:spcPts val="0"/>
              </a:spcBef>
              <a:defRPr/>
            </a:pPr>
            <a:endParaRPr lang="lv-LV" sz="2400" dirty="0">
              <a:solidFill>
                <a:schemeClr val="tx1"/>
              </a:solidFill>
              <a:latin typeface="Times New Roman" panose="02020603050405020304" pitchFamily="18" charset="0"/>
              <a:cs typeface="Times New Roman" panose="02020603050405020304" pitchFamily="18" charset="0"/>
            </a:endParaRPr>
          </a:p>
          <a:p>
            <a:pPr marL="342900" lvl="0" indent="-342900" algn="l">
              <a:spcBef>
                <a:spcPts val="0"/>
              </a:spcBef>
              <a:buFont typeface="Arial" panose="020B0604020202020204" pitchFamily="34" charset="0"/>
              <a:buChar char="•"/>
              <a:defRPr/>
            </a:pPr>
            <a:endParaRPr lang="lv-LV" sz="24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43</a:t>
            </a:fld>
            <a:endParaRPr lang="en-US" sz="1600" dirty="0">
              <a:solidFill>
                <a:schemeClr val="tx1"/>
              </a:solidFill>
            </a:endParaRPr>
          </a:p>
        </p:txBody>
      </p:sp>
    </p:spTree>
    <p:extLst>
      <p:ext uri="{BB962C8B-B14F-4D97-AF65-F5344CB8AC3E}">
        <p14:creationId xmlns:p14="http://schemas.microsoft.com/office/powerpoint/2010/main" val="2716207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solidFill>
                  <a:schemeClr val="tx2"/>
                </a:solidFill>
                <a:latin typeface="Times New Roman" panose="02020603050405020304" pitchFamily="18" charset="0"/>
                <a:cs typeface="Times New Roman" panose="02020603050405020304" pitchFamily="18" charset="0"/>
              </a:rPr>
              <a:t>Obligātās IKS sastāvdaļas</a:t>
            </a:r>
          </a:p>
        </p:txBody>
      </p:sp>
      <p:sp>
        <p:nvSpPr>
          <p:cNvPr id="7" name="Subtitle 6"/>
          <p:cNvSpPr>
            <a:spLocks noGrp="1"/>
          </p:cNvSpPr>
          <p:nvPr>
            <p:ph type="subTitle" idx="1"/>
          </p:nvPr>
        </p:nvSpPr>
        <p:spPr>
          <a:xfrm>
            <a:off x="533400" y="1311274"/>
            <a:ext cx="8153400" cy="5165726"/>
          </a:xfrm>
        </p:spPr>
        <p:txBody>
          <a:bodyPr>
            <a:noAutofit/>
          </a:bodyPr>
          <a:lstStyle/>
          <a:p>
            <a:pPr algn="just"/>
            <a:r>
              <a:rPr lang="lv-LV" sz="2200" dirty="0">
                <a:solidFill>
                  <a:schemeClr val="tx1"/>
                </a:solidFill>
                <a:latin typeface="Times New Roman" panose="02020603050405020304" pitchFamily="18" charset="0"/>
                <a:cs typeface="Times New Roman" panose="02020603050405020304" pitchFamily="18" charset="0"/>
              </a:rPr>
              <a:t>Atbilstoši NILLTFN likuma 7.pantam, izveidojot iekšējās kontroles sistēmu, likuma subjekts paredz vismaz šādas kārtības (procedūras):</a:t>
            </a:r>
          </a:p>
          <a:p>
            <a:pPr algn="just"/>
            <a:r>
              <a:rPr lang="lv-LV" sz="2200" dirty="0">
                <a:solidFill>
                  <a:schemeClr val="tx1"/>
                </a:solidFill>
                <a:latin typeface="Times New Roman" panose="02020603050405020304" pitchFamily="18" charset="0"/>
                <a:cs typeface="Times New Roman" panose="02020603050405020304" pitchFamily="18" charset="0"/>
              </a:rPr>
              <a:t> - klienta riska novērtējums ;</a:t>
            </a:r>
          </a:p>
          <a:p>
            <a:pPr algn="just"/>
            <a:r>
              <a:rPr lang="lv-LV" sz="2200" dirty="0">
                <a:solidFill>
                  <a:schemeClr val="tx1"/>
                </a:solidFill>
                <a:latin typeface="Times New Roman" panose="02020603050405020304" pitchFamily="18" charset="0"/>
                <a:cs typeface="Times New Roman" panose="02020603050405020304" pitchFamily="18" charset="0"/>
              </a:rPr>
              <a:t> - klienta izpēte ;</a:t>
            </a:r>
          </a:p>
          <a:p>
            <a:pPr algn="just"/>
            <a:r>
              <a:rPr lang="lv-LV" sz="2200" dirty="0">
                <a:solidFill>
                  <a:schemeClr val="tx1"/>
                </a:solidFill>
                <a:latin typeface="Times New Roman" panose="02020603050405020304" pitchFamily="18" charset="0"/>
                <a:cs typeface="Times New Roman" panose="02020603050405020304" pitchFamily="18" charset="0"/>
              </a:rPr>
              <a:t> - uz risku balstīta darījumu uzraudzība;</a:t>
            </a:r>
          </a:p>
          <a:p>
            <a:pPr algn="just"/>
            <a:r>
              <a:rPr lang="lv-LV" sz="2200" dirty="0">
                <a:solidFill>
                  <a:schemeClr val="tx1"/>
                </a:solidFill>
                <a:latin typeface="Times New Roman" panose="02020603050405020304" pitchFamily="18" charset="0"/>
                <a:cs typeface="Times New Roman" panose="02020603050405020304" pitchFamily="18" charset="0"/>
              </a:rPr>
              <a:t> - aizdomīgu/neparastu darījumu pazīmes;</a:t>
            </a:r>
          </a:p>
          <a:p>
            <a:pPr algn="just"/>
            <a:r>
              <a:rPr lang="lv-LV" sz="2200" dirty="0">
                <a:solidFill>
                  <a:schemeClr val="tx1"/>
                </a:solidFill>
                <a:latin typeface="Times New Roman" panose="02020603050405020304" pitchFamily="18" charset="0"/>
                <a:cs typeface="Times New Roman" panose="02020603050405020304" pitchFamily="18" charset="0"/>
              </a:rPr>
              <a:t> - ziņošana par aizdomīgiem/neparastiem darījumiem;</a:t>
            </a:r>
          </a:p>
          <a:p>
            <a:pPr algn="just"/>
            <a:r>
              <a:rPr lang="lv-LV" sz="2200" dirty="0">
                <a:solidFill>
                  <a:schemeClr val="tx1"/>
                </a:solidFill>
                <a:latin typeface="Times New Roman" panose="02020603050405020304" pitchFamily="18" charset="0"/>
                <a:cs typeface="Times New Roman" panose="02020603050405020304" pitchFamily="18" charset="0"/>
              </a:rPr>
              <a:t> - dokumentu aprite, uzglabāšana, iznīcināšana;</a:t>
            </a:r>
          </a:p>
          <a:p>
            <a:pPr algn="just"/>
            <a:r>
              <a:rPr lang="lv-LV" sz="2200" dirty="0">
                <a:solidFill>
                  <a:schemeClr val="tx1"/>
                </a:solidFill>
                <a:latin typeface="Times New Roman" panose="02020603050405020304" pitchFamily="18" charset="0"/>
                <a:cs typeface="Times New Roman" panose="02020603050405020304" pitchFamily="18" charset="0"/>
              </a:rPr>
              <a:t> - darbinieku apmācība, uzdevumi, darba līgumi;</a:t>
            </a:r>
          </a:p>
          <a:p>
            <a:pPr algn="just"/>
            <a:r>
              <a:rPr lang="lv-LV" sz="2200" dirty="0">
                <a:solidFill>
                  <a:schemeClr val="tx1"/>
                </a:solidFill>
                <a:latin typeface="Times New Roman" panose="02020603050405020304" pitchFamily="18" charset="0"/>
                <a:cs typeface="Times New Roman" panose="02020603050405020304" pitchFamily="18" charset="0"/>
              </a:rPr>
              <a:t> - iekšējā ziņošana;</a:t>
            </a:r>
          </a:p>
          <a:p>
            <a:pPr algn="just"/>
            <a:r>
              <a:rPr lang="lv-LV" sz="2200" dirty="0">
                <a:solidFill>
                  <a:schemeClr val="tx1"/>
                </a:solidFill>
                <a:latin typeface="Times New Roman" panose="02020603050405020304" pitchFamily="18" charset="0"/>
                <a:cs typeface="Times New Roman" panose="02020603050405020304" pitchFamily="18" charset="0"/>
              </a:rPr>
              <a:t> - IKS audits;</a:t>
            </a:r>
          </a:p>
          <a:p>
            <a:pPr algn="just"/>
            <a:r>
              <a:rPr lang="lv-LV" sz="2200" dirty="0">
                <a:solidFill>
                  <a:schemeClr val="tx1"/>
                </a:solidFill>
                <a:latin typeface="Times New Roman" panose="02020603050405020304" pitchFamily="18" charset="0"/>
                <a:cs typeface="Times New Roman" panose="02020603050405020304" pitchFamily="18" charset="0"/>
              </a:rPr>
              <a:t> - IKS atjaunošanas procedūra, risku pārskatīšanas procedūras.</a:t>
            </a: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44</a:t>
            </a:fld>
            <a:endParaRPr lang="en-US" sz="1600" dirty="0">
              <a:solidFill>
                <a:schemeClr val="tx1"/>
              </a:solidFill>
            </a:endParaRPr>
          </a:p>
        </p:txBody>
      </p:sp>
    </p:spTree>
    <p:extLst>
      <p:ext uri="{BB962C8B-B14F-4D97-AF65-F5344CB8AC3E}">
        <p14:creationId xmlns:p14="http://schemas.microsoft.com/office/powerpoint/2010/main" val="3199796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solidFill>
                  <a:schemeClr val="tx2"/>
                </a:solidFill>
                <a:latin typeface="Times New Roman" panose="02020603050405020304" pitchFamily="18" charset="0"/>
                <a:cs typeface="Times New Roman" panose="02020603050405020304" pitchFamily="18" charset="0"/>
              </a:rPr>
              <a:t>Tipoloģijas</a:t>
            </a:r>
          </a:p>
        </p:txBody>
      </p:sp>
      <p:sp>
        <p:nvSpPr>
          <p:cNvPr id="7" name="Subtitle 6"/>
          <p:cNvSpPr>
            <a:spLocks noGrp="1"/>
          </p:cNvSpPr>
          <p:nvPr>
            <p:ph type="subTitle" idx="1"/>
          </p:nvPr>
        </p:nvSpPr>
        <p:spPr>
          <a:xfrm>
            <a:off x="533400" y="1676400"/>
            <a:ext cx="8153400" cy="4495800"/>
          </a:xfrm>
        </p:spPr>
        <p:txBody>
          <a:bodyPr>
            <a:noAutofit/>
          </a:bodyPr>
          <a:lstStyle/>
          <a:p>
            <a:pPr algn="just"/>
            <a:r>
              <a:rPr lang="lv-LV" sz="2800" dirty="0">
                <a:solidFill>
                  <a:schemeClr val="tx1"/>
                </a:solidFill>
                <a:latin typeface="Times New Roman" panose="02020603050405020304" pitchFamily="18" charset="0"/>
                <a:cs typeface="Times New Roman" panose="02020603050405020304" pitchFamily="18" charset="0"/>
              </a:rPr>
              <a:t>Zinātniskās izziņas metode – grupēšana pēc vispārinātiem, idealizētiem modeļiem (tipiem).</a:t>
            </a:r>
          </a:p>
          <a:p>
            <a:pPr algn="just"/>
            <a:r>
              <a:rPr lang="lv-LV" sz="2800" dirty="0">
                <a:solidFill>
                  <a:schemeClr val="tx1"/>
                </a:solidFill>
                <a:latin typeface="Times New Roman" panose="02020603050405020304" pitchFamily="18" charset="0"/>
                <a:cs typeface="Times New Roman" panose="02020603050405020304" pitchFamily="18" charset="0"/>
              </a:rPr>
              <a:t>Pēc šīs metodes veidots grupējums vai apraksts.</a:t>
            </a:r>
          </a:p>
          <a:p>
            <a:pPr algn="just"/>
            <a:endParaRPr lang="lv-LV" sz="2800" dirty="0">
              <a:solidFill>
                <a:schemeClr val="tx1"/>
              </a:solidFill>
              <a:latin typeface="Times New Roman" panose="02020603050405020304" pitchFamily="18" charset="0"/>
              <a:cs typeface="Times New Roman" panose="02020603050405020304" pitchFamily="18" charset="0"/>
            </a:endParaRPr>
          </a:p>
          <a:p>
            <a:pPr algn="just"/>
            <a:r>
              <a:rPr lang="lv-LV" sz="2800" dirty="0">
                <a:solidFill>
                  <a:schemeClr val="tx1"/>
                </a:solidFill>
                <a:latin typeface="Times New Roman" panose="02020603050405020304" pitchFamily="18" charset="0"/>
                <a:cs typeface="Times New Roman" panose="02020603050405020304" pitchFamily="18" charset="0"/>
              </a:rPr>
              <a:t>Viena NILL tipoloģija parasti satur vairākus riska indikatorus (sarkanos karogus);</a:t>
            </a:r>
          </a:p>
          <a:p>
            <a:pPr algn="just"/>
            <a:endParaRPr lang="lv-LV" sz="2800" dirty="0">
              <a:solidFill>
                <a:schemeClr val="tx1"/>
              </a:solidFill>
              <a:latin typeface="Times New Roman" panose="02020603050405020304" pitchFamily="18" charset="0"/>
              <a:cs typeface="Times New Roman" panose="02020603050405020304" pitchFamily="18" charset="0"/>
            </a:endParaRPr>
          </a:p>
          <a:p>
            <a:pPr algn="just"/>
            <a:r>
              <a:rPr lang="lv-LV" sz="2800" dirty="0">
                <a:solidFill>
                  <a:schemeClr val="tx1"/>
                </a:solidFill>
                <a:latin typeface="Times New Roman" panose="02020603050405020304" pitchFamily="18" charset="0"/>
                <a:cs typeface="Times New Roman" panose="02020603050405020304" pitchFamily="18" charset="0"/>
              </a:rPr>
              <a:t>Izplatītākās noziedzīgi iegūtu līdzekļu legalizācijas metodes</a:t>
            </a: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45</a:t>
            </a:fld>
            <a:endParaRPr lang="en-US" sz="1600" dirty="0">
              <a:solidFill>
                <a:schemeClr val="tx1"/>
              </a:solidFill>
            </a:endParaRPr>
          </a:p>
        </p:txBody>
      </p:sp>
    </p:spTree>
    <p:extLst>
      <p:ext uri="{BB962C8B-B14F-4D97-AF65-F5344CB8AC3E}">
        <p14:creationId xmlns:p14="http://schemas.microsoft.com/office/powerpoint/2010/main" val="2765790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Uz risku balstīta pieeja</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533400" y="1676400"/>
            <a:ext cx="8153400" cy="4679950"/>
          </a:xfrm>
        </p:spPr>
        <p:txBody>
          <a:bodyPr>
            <a:noAutofit/>
          </a:bodyPr>
          <a:lstStyle/>
          <a:p>
            <a:pPr lvl="0" algn="just"/>
            <a:r>
              <a:rPr lang="lv-LV" sz="2400" dirty="0">
                <a:solidFill>
                  <a:schemeClr val="tx1"/>
                </a:solidFill>
                <a:latin typeface="Times New Roman" panose="02020603050405020304" pitchFamily="18" charset="0"/>
                <a:cs typeface="Times New Roman" panose="02020603050405020304" pitchFamily="18" charset="0"/>
              </a:rPr>
              <a:t>Darījumu biežums, intensitāte –atbilstība vidējam tirgus dalībniekam;</a:t>
            </a:r>
          </a:p>
          <a:p>
            <a:pPr lvl="0" algn="just"/>
            <a:r>
              <a:rPr lang="lv-LV" sz="2400" dirty="0">
                <a:solidFill>
                  <a:schemeClr val="tx1"/>
                </a:solidFill>
                <a:latin typeface="Times New Roman" panose="02020603050405020304" pitchFamily="18" charset="0"/>
                <a:cs typeface="Times New Roman" panose="02020603050405020304" pitchFamily="18" charset="0"/>
              </a:rPr>
              <a:t>Apmērs – darījumi zem ziņošanas sliekšņa, to sadalīšana un plānošana.</a:t>
            </a:r>
          </a:p>
          <a:p>
            <a:pPr lvl="0" algn="just"/>
            <a:r>
              <a:rPr lang="lv-LV" sz="2400" dirty="0">
                <a:solidFill>
                  <a:schemeClr val="tx1"/>
                </a:solidFill>
                <a:latin typeface="Times New Roman" panose="02020603050405020304" pitchFamily="18" charset="0"/>
                <a:cs typeface="Times New Roman" panose="02020603050405020304" pitchFamily="18" charset="0"/>
              </a:rPr>
              <a:t>Iesaistītās puses – darījums atbilst pušu biznesa specifikai;</a:t>
            </a:r>
          </a:p>
          <a:p>
            <a:pPr lvl="0" algn="just"/>
            <a:r>
              <a:rPr lang="lv-LV" sz="2400" dirty="0">
                <a:solidFill>
                  <a:schemeClr val="tx1"/>
                </a:solidFill>
                <a:latin typeface="Times New Roman" panose="02020603050405020304" pitchFamily="18" charset="0"/>
                <a:cs typeface="Times New Roman" panose="02020603050405020304" pitchFamily="18" charset="0"/>
              </a:rPr>
              <a:t>Iesaistītās jurisdikcijas – NVS, </a:t>
            </a:r>
            <a:r>
              <a:rPr lang="lv-LV" sz="2400" dirty="0" err="1">
                <a:solidFill>
                  <a:schemeClr val="tx1"/>
                </a:solidFill>
                <a:latin typeface="Times New Roman" panose="02020603050405020304" pitchFamily="18" charset="0"/>
                <a:cs typeface="Times New Roman" panose="02020603050405020304" pitchFamily="18" charset="0"/>
              </a:rPr>
              <a:t>ofšori</a:t>
            </a:r>
            <a:r>
              <a:rPr lang="lv-LV" sz="2400" dirty="0">
                <a:solidFill>
                  <a:schemeClr val="tx1"/>
                </a:solidFill>
                <a:latin typeface="Times New Roman" panose="02020603050405020304" pitchFamily="18" charset="0"/>
                <a:cs typeface="Times New Roman" panose="02020603050405020304" pitchFamily="18" charset="0"/>
              </a:rPr>
              <a:t>, zemo nodokļu zonas;</a:t>
            </a:r>
          </a:p>
          <a:p>
            <a:pPr lvl="0" algn="just"/>
            <a:r>
              <a:rPr lang="lv-LV" sz="2400" dirty="0">
                <a:solidFill>
                  <a:schemeClr val="tx1"/>
                </a:solidFill>
                <a:latin typeface="Times New Roman" panose="02020603050405020304" pitchFamily="18" charset="0"/>
                <a:cs typeface="Times New Roman" panose="02020603050405020304" pitchFamily="18" charset="0"/>
              </a:rPr>
              <a:t>Juridiskā forma – nepamatoti sarežģīta;</a:t>
            </a:r>
          </a:p>
          <a:p>
            <a:pPr lvl="0" algn="just"/>
            <a:r>
              <a:rPr lang="lv-LV" sz="2400" dirty="0">
                <a:solidFill>
                  <a:schemeClr val="tx1"/>
                </a:solidFill>
                <a:latin typeface="Times New Roman" panose="02020603050405020304" pitchFamily="18" charset="0"/>
                <a:cs typeface="Times New Roman" panose="02020603050405020304" pitchFamily="18" charset="0"/>
              </a:rPr>
              <a:t>PLG – nesakritība PLG informācijā (to nevar noskaidrot);</a:t>
            </a:r>
          </a:p>
          <a:p>
            <a:pPr lvl="0" algn="just"/>
            <a:r>
              <a:rPr lang="lv-LV" sz="2400" dirty="0">
                <a:solidFill>
                  <a:schemeClr val="tx1"/>
                </a:solidFill>
                <a:latin typeface="Times New Roman" panose="02020603050405020304" pitchFamily="18" charset="0"/>
                <a:cs typeface="Times New Roman" panose="02020603050405020304" pitchFamily="18" charset="0"/>
              </a:rPr>
              <a:t>PEP – klienta sniegtās informācijas pārbaude.</a:t>
            </a:r>
          </a:p>
          <a:p>
            <a:pPr algn="just"/>
            <a:endParaRPr lang="lv-LV" sz="2800" dirty="0">
              <a:solidFill>
                <a:schemeClr val="tx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46</a:t>
            </a:fld>
            <a:endParaRPr lang="en-US" sz="1600" dirty="0">
              <a:solidFill>
                <a:schemeClr val="tx1"/>
              </a:solidFill>
            </a:endParaRPr>
          </a:p>
        </p:txBody>
      </p:sp>
    </p:spTree>
    <p:extLst>
      <p:ext uri="{BB962C8B-B14F-4D97-AF65-F5344CB8AC3E}">
        <p14:creationId xmlns:p14="http://schemas.microsoft.com/office/powerpoint/2010/main" val="2957457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 problemātika</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533400" y="1676400"/>
            <a:ext cx="8153400" cy="4679950"/>
          </a:xfrm>
        </p:spPr>
        <p:txBody>
          <a:bodyPr>
            <a:noAutofit/>
          </a:bodyPr>
          <a:lstStyle/>
          <a:p>
            <a:pPr algn="just"/>
            <a:r>
              <a:rPr lang="lv-LV" sz="2000" b="1" dirty="0">
                <a:solidFill>
                  <a:schemeClr val="tx1"/>
                </a:solidFill>
                <a:latin typeface="Times New Roman" panose="02020603050405020304" pitchFamily="18" charset="0"/>
                <a:cs typeface="Times New Roman" panose="02020603050405020304" pitchFamily="18" charset="0"/>
              </a:rPr>
              <a:t>Formāla likuma prasību ievērošana:</a:t>
            </a:r>
            <a:endParaRPr lang="lv-LV" sz="2000" dirty="0">
              <a:solidFill>
                <a:schemeClr val="tx1"/>
              </a:solidFill>
              <a:latin typeface="Times New Roman" panose="02020603050405020304" pitchFamily="18" charset="0"/>
              <a:cs typeface="Times New Roman" panose="02020603050405020304" pitchFamily="18" charset="0"/>
            </a:endParaRPr>
          </a:p>
          <a:p>
            <a:pPr lvl="0" algn="just"/>
            <a:r>
              <a:rPr lang="lv-LV" sz="2000" dirty="0">
                <a:solidFill>
                  <a:schemeClr val="tx1"/>
                </a:solidFill>
                <a:latin typeface="Times New Roman" panose="02020603050405020304" pitchFamily="18" charset="0"/>
                <a:cs typeface="Times New Roman" panose="02020603050405020304" pitchFamily="18" charset="0"/>
              </a:rPr>
              <a:t>Iekšējās kontroles sistēma, kas nav pielāgota uzņēmuma specifikai;</a:t>
            </a:r>
          </a:p>
          <a:p>
            <a:pPr lvl="0" algn="just"/>
            <a:r>
              <a:rPr lang="lv-LV" sz="2000" dirty="0">
                <a:solidFill>
                  <a:schemeClr val="tx1"/>
                </a:solidFill>
                <a:latin typeface="Times New Roman" panose="02020603050405020304" pitchFamily="18" charset="0"/>
                <a:cs typeface="Times New Roman" panose="02020603050405020304" pitchFamily="18" charset="0"/>
              </a:rPr>
              <a:t>Netiek veikti riska novērtējumi (savi un klienta);</a:t>
            </a:r>
          </a:p>
          <a:p>
            <a:pPr lvl="0" algn="just"/>
            <a:r>
              <a:rPr lang="lv-LV" sz="2000" dirty="0">
                <a:solidFill>
                  <a:schemeClr val="tx1"/>
                </a:solidFill>
                <a:latin typeface="Times New Roman" panose="02020603050405020304" pitchFamily="18" charset="0"/>
                <a:cs typeface="Times New Roman" panose="02020603050405020304" pitchFamily="18" charset="0"/>
              </a:rPr>
              <a:t>Nav visas likumā noteiktās kārtības (izpēte, uzraudzība, ziņošana, dokumentu aprite, apmācības, riska novērtējums un atjaunošana);</a:t>
            </a:r>
          </a:p>
          <a:p>
            <a:pPr algn="just"/>
            <a:endParaRPr lang="lv-LV" sz="2000" b="1" dirty="0">
              <a:solidFill>
                <a:schemeClr val="tx1"/>
              </a:solidFill>
              <a:latin typeface="Times New Roman" panose="02020603050405020304" pitchFamily="18" charset="0"/>
              <a:cs typeface="Times New Roman" panose="02020603050405020304" pitchFamily="18" charset="0"/>
            </a:endParaRPr>
          </a:p>
          <a:p>
            <a:pPr algn="just"/>
            <a:r>
              <a:rPr lang="lv-LV" sz="2000" b="1" dirty="0">
                <a:solidFill>
                  <a:schemeClr val="tx1"/>
                </a:solidFill>
                <a:latin typeface="Times New Roman" panose="02020603050405020304" pitchFamily="18" charset="0"/>
                <a:cs typeface="Times New Roman" panose="02020603050405020304" pitchFamily="18" charset="0"/>
              </a:rPr>
              <a:t>Klienta izpētes neveikšana:</a:t>
            </a:r>
            <a:endParaRPr lang="lv-LV" sz="2000" dirty="0">
              <a:solidFill>
                <a:schemeClr val="tx1"/>
              </a:solidFill>
              <a:latin typeface="Times New Roman" panose="02020603050405020304" pitchFamily="18" charset="0"/>
              <a:cs typeface="Times New Roman" panose="02020603050405020304" pitchFamily="18" charset="0"/>
            </a:endParaRPr>
          </a:p>
          <a:p>
            <a:pPr lvl="0" algn="just"/>
            <a:r>
              <a:rPr lang="lv-LV" sz="2000" dirty="0">
                <a:solidFill>
                  <a:schemeClr val="tx1"/>
                </a:solidFill>
                <a:latin typeface="Times New Roman" panose="02020603050405020304" pitchFamily="18" charset="0"/>
                <a:cs typeface="Times New Roman" panose="02020603050405020304" pitchFamily="18" charset="0"/>
              </a:rPr>
              <a:t>Netiek dokumentēta klienta izpēte</a:t>
            </a:r>
          </a:p>
          <a:p>
            <a:pPr lvl="0" algn="just"/>
            <a:r>
              <a:rPr lang="lv-LV" sz="2000" dirty="0">
                <a:solidFill>
                  <a:schemeClr val="tx1"/>
                </a:solidFill>
                <a:latin typeface="Times New Roman" panose="02020603050405020304" pitchFamily="18" charset="0"/>
                <a:cs typeface="Times New Roman" panose="02020603050405020304" pitchFamily="18" charset="0"/>
              </a:rPr>
              <a:t>Iegūtās informācijas apjoms ir neatbilstošs</a:t>
            </a:r>
          </a:p>
          <a:p>
            <a:pPr lvl="0" algn="just"/>
            <a:r>
              <a:rPr lang="lv-LV" sz="2000" dirty="0">
                <a:solidFill>
                  <a:schemeClr val="tx1"/>
                </a:solidFill>
                <a:latin typeface="Times New Roman" panose="02020603050405020304" pitchFamily="18" charset="0"/>
                <a:cs typeface="Times New Roman" panose="02020603050405020304" pitchFamily="18" charset="0"/>
              </a:rPr>
              <a:t>Netiek veikta padziļināta izpēte un iegūta papildus informācija no augsta riska klientiem</a:t>
            </a: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47</a:t>
            </a:fld>
            <a:endParaRPr lang="en-US" sz="1600" dirty="0">
              <a:solidFill>
                <a:schemeClr val="tx1"/>
              </a:solidFill>
            </a:endParaRPr>
          </a:p>
        </p:txBody>
      </p:sp>
    </p:spTree>
    <p:extLst>
      <p:ext uri="{BB962C8B-B14F-4D97-AF65-F5344CB8AC3E}">
        <p14:creationId xmlns:p14="http://schemas.microsoft.com/office/powerpoint/2010/main" val="907960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533400" y="1676400"/>
            <a:ext cx="8153400" cy="4679950"/>
          </a:xfrm>
        </p:spPr>
        <p:txBody>
          <a:bodyPr>
            <a:noAutofit/>
          </a:bodyPr>
          <a:lstStyle/>
          <a:p>
            <a:pPr algn="just"/>
            <a:r>
              <a:rPr lang="lv-LV" sz="2000" b="1" dirty="0">
                <a:solidFill>
                  <a:schemeClr val="tx1"/>
                </a:solidFill>
                <a:latin typeface="Times New Roman" panose="02020603050405020304" pitchFamily="18" charset="0"/>
                <a:cs typeface="Times New Roman" panose="02020603050405020304" pitchFamily="18" charset="0"/>
              </a:rPr>
              <a:t>Maksājumu strukturēšana/vērtības samazināšana:</a:t>
            </a:r>
          </a:p>
          <a:p>
            <a:pPr algn="just"/>
            <a:r>
              <a:rPr lang="lv-LV" sz="2000" dirty="0">
                <a:solidFill>
                  <a:schemeClr val="tx1"/>
                </a:solidFill>
                <a:latin typeface="Times New Roman" panose="02020603050405020304" pitchFamily="18" charset="0"/>
                <a:cs typeface="Times New Roman" panose="02020603050405020304" pitchFamily="18" charset="0"/>
              </a:rPr>
              <a:t>•Lai izvairītos no ziņošanas sliekšņiem (7200 – 1500) (5 000) (10000) 	(15 000)</a:t>
            </a:r>
          </a:p>
          <a:p>
            <a:pPr algn="just"/>
            <a:r>
              <a:rPr lang="lv-LV" sz="2000" dirty="0">
                <a:solidFill>
                  <a:schemeClr val="tx1"/>
                </a:solidFill>
                <a:latin typeface="Times New Roman" panose="02020603050405020304" pitchFamily="18" charset="0"/>
                <a:cs typeface="Times New Roman" panose="02020603050405020304" pitchFamily="18" charset="0"/>
              </a:rPr>
              <a:t>•Maksājumu pakalpojumu sniedzēju izmantošana, kuri nenorāda maksājuma veicēju identificējošo informāciju</a:t>
            </a:r>
          </a:p>
          <a:p>
            <a:pPr algn="just"/>
            <a:r>
              <a:rPr lang="lv-LV" sz="2000" b="1" dirty="0">
                <a:solidFill>
                  <a:schemeClr val="tx1"/>
                </a:solidFill>
                <a:latin typeface="Times New Roman" panose="02020603050405020304" pitchFamily="18" charset="0"/>
                <a:cs typeface="Times New Roman" panose="02020603050405020304" pitchFamily="18" charset="0"/>
              </a:rPr>
              <a:t>Juridisku personu izmantošana:</a:t>
            </a:r>
          </a:p>
          <a:p>
            <a:pPr algn="just"/>
            <a:r>
              <a:rPr lang="lv-LV" sz="2000" dirty="0">
                <a:solidFill>
                  <a:schemeClr val="tx1"/>
                </a:solidFill>
                <a:latin typeface="Times New Roman" panose="02020603050405020304" pitchFamily="18" charset="0"/>
                <a:cs typeface="Times New Roman" panose="02020603050405020304" pitchFamily="18" charset="0"/>
              </a:rPr>
              <a:t>•Lai attālinātu līdzekļus no to avota;</a:t>
            </a:r>
          </a:p>
          <a:p>
            <a:pPr algn="just"/>
            <a:r>
              <a:rPr lang="lv-LV" sz="2000" dirty="0">
                <a:solidFill>
                  <a:schemeClr val="tx1"/>
                </a:solidFill>
                <a:latin typeface="Times New Roman" panose="02020603050405020304" pitchFamily="18" charset="0"/>
                <a:cs typeface="Times New Roman" panose="02020603050405020304" pitchFamily="18" charset="0"/>
              </a:rPr>
              <a:t>•Lai slēptu īpašumtiesības;</a:t>
            </a:r>
          </a:p>
          <a:p>
            <a:pPr algn="just"/>
            <a:r>
              <a:rPr lang="lv-LV" sz="2000" dirty="0">
                <a:solidFill>
                  <a:schemeClr val="tx1"/>
                </a:solidFill>
                <a:latin typeface="Times New Roman" panose="02020603050405020304" pitchFamily="18" charset="0"/>
                <a:cs typeface="Times New Roman" panose="02020603050405020304" pitchFamily="18" charset="0"/>
              </a:rPr>
              <a:t>•Lai izmantotu fiktīvus aizdevumus;</a:t>
            </a:r>
          </a:p>
          <a:p>
            <a:pPr algn="just"/>
            <a:r>
              <a:rPr lang="lv-LV" sz="2000" dirty="0">
                <a:solidFill>
                  <a:schemeClr val="tx1"/>
                </a:solidFill>
                <a:latin typeface="Times New Roman" panose="02020603050405020304" pitchFamily="18" charset="0"/>
                <a:cs typeface="Times New Roman" panose="02020603050405020304" pitchFamily="18" charset="0"/>
              </a:rPr>
              <a:t>•Lai izrakstītu rēķinus par nenotikušiem vai pakalpojuma faktiskajai vērtībai neatbilstošiem darījumiem finanšu, ekonomikas, 	mārketinga, reklāmas vai juridisko konsultāciju/pakalpojumu jomā. </a:t>
            </a: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48</a:t>
            </a:fld>
            <a:endParaRPr lang="en-US" sz="1600" dirty="0">
              <a:solidFill>
                <a:schemeClr val="tx1"/>
              </a:solidFill>
            </a:endParaRPr>
          </a:p>
        </p:txBody>
      </p:sp>
    </p:spTree>
    <p:extLst>
      <p:ext uri="{BB962C8B-B14F-4D97-AF65-F5344CB8AC3E}">
        <p14:creationId xmlns:p14="http://schemas.microsoft.com/office/powerpoint/2010/main" val="2968479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19100" y="1631949"/>
            <a:ext cx="8229600" cy="5089526"/>
          </a:xfrm>
        </p:spPr>
        <p:txBody>
          <a:bodyPr>
            <a:noAutofit/>
          </a:bodyPr>
          <a:lstStyle/>
          <a:p>
            <a:pPr algn="just"/>
            <a:r>
              <a:rPr lang="lv-LV" sz="1800" b="1" dirty="0">
                <a:solidFill>
                  <a:schemeClr val="tx1"/>
                </a:solidFill>
                <a:latin typeface="Times New Roman" panose="02020603050405020304" pitchFamily="18" charset="0"/>
                <a:cs typeface="Times New Roman" panose="02020603050405020304" pitchFamily="18" charset="0"/>
              </a:rPr>
              <a:t>Uzticamības personu izmantošana:</a:t>
            </a:r>
          </a:p>
          <a:p>
            <a:pPr algn="just"/>
            <a:r>
              <a:rPr lang="lv-LV" sz="1800" dirty="0">
                <a:solidFill>
                  <a:schemeClr val="tx1"/>
                </a:solidFill>
                <a:latin typeface="Times New Roman" panose="02020603050405020304" pitchFamily="18" charset="0"/>
                <a:cs typeface="Times New Roman" panose="02020603050405020304" pitchFamily="18" charset="0"/>
              </a:rPr>
              <a:t>•Lai radītu leģitimitātes iespaidu par saimniecisko darbību vai dokumentu patiesumu</a:t>
            </a:r>
          </a:p>
          <a:p>
            <a:pPr algn="just"/>
            <a:r>
              <a:rPr lang="lv-LV" sz="1800" dirty="0">
                <a:solidFill>
                  <a:schemeClr val="tx1"/>
                </a:solidFill>
                <a:latin typeface="Times New Roman" panose="02020603050405020304" pitchFamily="18" charset="0"/>
                <a:cs typeface="Times New Roman" panose="02020603050405020304" pitchFamily="18" charset="0"/>
              </a:rPr>
              <a:t>•Lai nodrošinātu lietošanas tiesības vai labuma gūšanu trešo pušu aizsegā;</a:t>
            </a:r>
          </a:p>
          <a:p>
            <a:pPr algn="just"/>
            <a:r>
              <a:rPr lang="lv-LV" sz="1800" dirty="0">
                <a:solidFill>
                  <a:schemeClr val="tx1"/>
                </a:solidFill>
                <a:latin typeface="Times New Roman" panose="02020603050405020304" pitchFamily="18" charset="0"/>
                <a:cs typeface="Times New Roman" panose="02020603050405020304" pitchFamily="18" charset="0"/>
              </a:rPr>
              <a:t>•Secīgai īpašumtiesību maiņai;</a:t>
            </a:r>
          </a:p>
          <a:p>
            <a:pPr algn="just"/>
            <a:r>
              <a:rPr lang="lv-LV" sz="1800" dirty="0">
                <a:solidFill>
                  <a:schemeClr val="tx1"/>
                </a:solidFill>
                <a:latin typeface="Times New Roman" panose="02020603050405020304" pitchFamily="18" charset="0"/>
                <a:cs typeface="Times New Roman" panose="02020603050405020304" pitchFamily="18" charset="0"/>
              </a:rPr>
              <a:t>•Lai nodrošinātu lietošanas tiesības caur turētāja statusu (auto);</a:t>
            </a:r>
          </a:p>
          <a:p>
            <a:pPr algn="just"/>
            <a:r>
              <a:rPr lang="lv-LV" sz="1800" dirty="0">
                <a:solidFill>
                  <a:schemeClr val="tx1"/>
                </a:solidFill>
                <a:latin typeface="Times New Roman" panose="02020603050405020304" pitchFamily="18" charset="0"/>
                <a:cs typeface="Times New Roman" panose="02020603050405020304" pitchFamily="18" charset="0"/>
              </a:rPr>
              <a:t>•Lai radītu augstāku darījuma leģitimitātes iespaidu.</a:t>
            </a:r>
          </a:p>
          <a:p>
            <a:pPr algn="just"/>
            <a:r>
              <a:rPr lang="lv-LV" sz="1800" b="1" dirty="0">
                <a:solidFill>
                  <a:schemeClr val="tx1"/>
                </a:solidFill>
                <a:latin typeface="Times New Roman" panose="02020603050405020304" pitchFamily="18" charset="0"/>
                <a:cs typeface="Times New Roman" panose="02020603050405020304" pitchFamily="18" charset="0"/>
              </a:rPr>
              <a:t>Izvairīšanās no nodokļu nomaksas:</a:t>
            </a:r>
          </a:p>
          <a:p>
            <a:pPr algn="just"/>
            <a:r>
              <a:rPr lang="lv-LV" sz="1800" dirty="0">
                <a:solidFill>
                  <a:schemeClr val="tx1"/>
                </a:solidFill>
                <a:latin typeface="Times New Roman" panose="02020603050405020304" pitchFamily="18" charset="0"/>
                <a:cs typeface="Times New Roman" panose="02020603050405020304" pitchFamily="18" charset="0"/>
              </a:rPr>
              <a:t>•Peļņas ieguldīšana uzņēmuma komercdarbībai neraksturīgos aktīvos;</a:t>
            </a:r>
          </a:p>
          <a:p>
            <a:pPr algn="just"/>
            <a:r>
              <a:rPr lang="lv-LV" sz="1800" dirty="0">
                <a:solidFill>
                  <a:schemeClr val="tx1"/>
                </a:solidFill>
                <a:latin typeface="Times New Roman" panose="02020603050405020304" pitchFamily="18" charset="0"/>
                <a:cs typeface="Times New Roman" panose="02020603050405020304" pitchFamily="18" charset="0"/>
              </a:rPr>
              <a:t>•Amatpersonu un īpašnieku maiņa, pastāvot nodokļu parādam vai kredītsaistībām;</a:t>
            </a:r>
          </a:p>
          <a:p>
            <a:pPr algn="just"/>
            <a:r>
              <a:rPr lang="lv-LV" sz="1800" dirty="0">
                <a:solidFill>
                  <a:schemeClr val="tx1"/>
                </a:solidFill>
                <a:latin typeface="Times New Roman" panose="02020603050405020304" pitchFamily="18" charset="0"/>
                <a:cs typeface="Times New Roman" panose="02020603050405020304" pitchFamily="18" charset="0"/>
              </a:rPr>
              <a:t>•Plaša holdingkompāniju izmantošana;</a:t>
            </a:r>
          </a:p>
          <a:p>
            <a:pPr algn="just"/>
            <a:r>
              <a:rPr lang="lv-LV" sz="1800" dirty="0">
                <a:solidFill>
                  <a:schemeClr val="tx1"/>
                </a:solidFill>
                <a:latin typeface="Times New Roman" panose="02020603050405020304" pitchFamily="18" charset="0"/>
                <a:cs typeface="Times New Roman" panose="02020603050405020304" pitchFamily="18" charset="0"/>
              </a:rPr>
              <a:t>•Līdzekļu aizdevumi kompānijām ar bankas kontiem riska jurisdikcijās;</a:t>
            </a:r>
          </a:p>
          <a:p>
            <a:pPr algn="just"/>
            <a:r>
              <a:rPr lang="lv-LV" sz="1800" dirty="0">
                <a:solidFill>
                  <a:schemeClr val="tx1"/>
                </a:solidFill>
                <a:latin typeface="Times New Roman" panose="02020603050405020304" pitchFamily="18" charset="0"/>
                <a:cs typeface="Times New Roman" panose="02020603050405020304" pitchFamily="18" charset="0"/>
              </a:rPr>
              <a:t>•Aizdevumi saistītiem uzņēmumiem un ekonomiski neizdevīgi cesijas darījumi.</a:t>
            </a:r>
          </a:p>
          <a:p>
            <a:pPr algn="just"/>
            <a:r>
              <a:rPr lang="lv-LV" sz="1800" dirty="0">
                <a:solidFill>
                  <a:schemeClr val="tx1"/>
                </a:solidFill>
                <a:latin typeface="Times New Roman" panose="02020603050405020304" pitchFamily="18" charset="0"/>
                <a:cs typeface="Times New Roman" panose="02020603050405020304" pitchFamily="18" charset="0"/>
              </a:rPr>
              <a:t>•Parādsaistību cedēšana, kopā ar šā darījuma pušu vai to identificējošās informācijas biežu maiņu.</a:t>
            </a: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49</a:t>
            </a:fld>
            <a:endParaRPr lang="en-US" sz="1600" dirty="0">
              <a:solidFill>
                <a:schemeClr val="tx1"/>
              </a:solidFill>
            </a:endParaRPr>
          </a:p>
        </p:txBody>
      </p:sp>
    </p:spTree>
    <p:extLst>
      <p:ext uri="{BB962C8B-B14F-4D97-AF65-F5344CB8AC3E}">
        <p14:creationId xmlns:p14="http://schemas.microsoft.com/office/powerpoint/2010/main" val="2319265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Aizdomīgs darījums</a:t>
            </a:r>
            <a:endParaRPr lang="lv-LV" dirty="0"/>
          </a:p>
        </p:txBody>
      </p:sp>
      <p:sp>
        <p:nvSpPr>
          <p:cNvPr id="3" name="Content Placeholder 2"/>
          <p:cNvSpPr>
            <a:spLocks noGrp="1"/>
          </p:cNvSpPr>
          <p:nvPr>
            <p:ph idx="1"/>
          </p:nvPr>
        </p:nvSpPr>
        <p:spPr>
          <a:xfrm>
            <a:off x="304800" y="1752600"/>
            <a:ext cx="8382000" cy="4373563"/>
          </a:xfrm>
        </p:spPr>
        <p:txBody>
          <a:bodyPr>
            <a:normAutofit/>
          </a:bodyPr>
          <a:lstStyle/>
          <a:p>
            <a:pPr marL="0" indent="0" algn="just">
              <a:buNone/>
            </a:pPr>
            <a:r>
              <a:rPr lang="lv-LV" b="1" dirty="0">
                <a:latin typeface="Times New Roman" panose="02020603050405020304" pitchFamily="18" charset="0"/>
                <a:cs typeface="Times New Roman" panose="02020603050405020304" pitchFamily="18" charset="0"/>
              </a:rPr>
              <a:t>1. pants. aizdomīgs darījums — darījums vai </a:t>
            </a:r>
            <a:r>
              <a:rPr lang="lv-LV" b="1" u="sng" dirty="0">
                <a:latin typeface="Times New Roman" panose="02020603050405020304" pitchFamily="18" charset="0"/>
                <a:cs typeface="Times New Roman" panose="02020603050405020304" pitchFamily="18" charset="0"/>
              </a:rPr>
              <a:t>darbība</a:t>
            </a:r>
            <a:r>
              <a:rPr lang="lv-LV" b="1" dirty="0">
                <a:latin typeface="Times New Roman" panose="02020603050405020304" pitchFamily="18" charset="0"/>
                <a:cs typeface="Times New Roman" panose="02020603050405020304" pitchFamily="18" charset="0"/>
              </a:rPr>
              <a:t>, kas rada aizdomas, ka tajā iesaistītie līdzekļi ir tieši vai netieši iegūti noziedzīga nodarījuma rezultātā vai saistīti ar terorisma un proliferācijas finansēšanu vai šādu darbību mēģinājumu;</a:t>
            </a: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854647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PVN krāpšana:</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Starpniecība preču tirdzniecībā;</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Straujš apgrozījuma pieaugums;</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Darījumi ar partneriem vai precēm, kas neatbilst ierastai vai plānotai komercdarbībai;</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Starpniecība ekonomiski nepamatotos pārrobežu starpniecības darījumos;</a:t>
            </a:r>
          </a:p>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Aizdevumu izmantošana:</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Juridiska persona iegulda tās aktīvos nekustamo īpašumu, ko vēlāk iegādājas cita juridiska persona, kura saņēmusi aizdevumu no augsta riska jurisdikcijā inkorporēta uzņēmuma;</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Aizdevumi bez atbilstoša nodrošinājuma;</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Parādsaistību cedēšana, kopā ar šā darījuma pušu vai to identificējošās informācijas biežu maiņu.</a:t>
            </a:r>
            <a:endPar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50</a:t>
            </a:fld>
            <a:endParaRPr lang="en-US" sz="1600" dirty="0">
              <a:solidFill>
                <a:schemeClr val="tx1"/>
              </a:solidFill>
            </a:endParaRPr>
          </a:p>
        </p:txBody>
      </p:sp>
    </p:spTree>
    <p:extLst>
      <p:ext uri="{BB962C8B-B14F-4D97-AF65-F5344CB8AC3E}">
        <p14:creationId xmlns:p14="http://schemas.microsoft.com/office/powerpoint/2010/main" val="1685639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Īpašuma vērtības palielināšana:</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Secīga īpašumtiesību maiņa, katram nākamajam īpašniekam palielinot īpašuma vērtību;</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Starpnieks var tikt izmantots, lai radītu iespaidu, ka pircējs ir nejauš (parasti izmanto beigu stadijā, palielinoties līdzekļu plūsmai un riskam);</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Formāla renovācija, īpašuma vērtības palielinājums, kas netiek izmantots, lai samazinātu maksājamo nodokļu apmēru pie tā realizācijas.</a:t>
            </a:r>
          </a:p>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Uzticamības personu izmantošana nekustamo īpašumu nozarē:</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Trešās puses saņem kredītu un izmanto noziedzīgi iegūtus līdzekļus tā atmaksāšanai;</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Personas profils neatbilst īpašumam;</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Fiktīvs oficiālo ienākumu avots;</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Rada leģitimitātes iespaidu un piešķir lielāku ticamību iesniegtajiem dokumentiem;</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Īpašuma apskatē iesaistītas trešās puses, kas liecina, ka tās varētu būt faktiskie plānotie īpašnieki.</a:t>
            </a:r>
            <a:endPar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51</a:t>
            </a:fld>
            <a:endParaRPr lang="en-US" sz="1600" dirty="0">
              <a:solidFill>
                <a:schemeClr val="tx1"/>
              </a:solidFill>
            </a:endParaRPr>
          </a:p>
        </p:txBody>
      </p:sp>
    </p:spTree>
    <p:extLst>
      <p:ext uri="{BB962C8B-B14F-4D97-AF65-F5344CB8AC3E}">
        <p14:creationId xmlns:p14="http://schemas.microsoft.com/office/powerpoint/2010/main" val="323719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Maksātnespējas  apstākļu izmantošana:</a:t>
            </a:r>
            <a:endPar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Maksātnespējas risks var motivēt klientu iesaistīties augsta riska darījumos;</a:t>
            </a:r>
          </a:p>
          <a:p>
            <a:pPr marL="342900" lvl="0" indent="-342900" algn="just">
              <a:buFont typeface="Arial" panose="020B0604020202020204" pitchFamily="34" charset="0"/>
              <a:buChar char="•"/>
              <a:tabLst>
                <a:tab pos="457200" algn="l"/>
              </a:tabLst>
            </a:pP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Klienta iepriekšēja un esoša maksātnespēja var palielināt krāpšanas risku;</a:t>
            </a:r>
          </a:p>
          <a:p>
            <a:pPr marL="342900" lvl="0" indent="-342900" algn="just">
              <a:buFont typeface="Arial" panose="020B0604020202020204" pitchFamily="34" charset="0"/>
              <a:buChar char="•"/>
              <a:tabLst>
                <a:tab pos="457200" algn="l"/>
              </a:tabLst>
            </a:pP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Var liecināt par fiktīvu komercdarbību vai klienta iesaisti tanī.</a:t>
            </a:r>
          </a:p>
          <a:p>
            <a:pPr algn="just">
              <a:spcAft>
                <a:spcPts val="0"/>
              </a:spcAft>
            </a:pPr>
            <a:r>
              <a:rPr lang="lv-LV"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Īre:</a:t>
            </a:r>
            <a:endPar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Nesamērīga īpašuma īres cena;</a:t>
            </a:r>
          </a:p>
          <a:p>
            <a:pPr marL="342900" lvl="0" indent="-342900" algn="just">
              <a:buFont typeface="Arial" panose="020B0604020202020204" pitchFamily="34" charset="0"/>
              <a:buChar char="•"/>
              <a:tabLst>
                <a:tab pos="457200" algn="l"/>
              </a:tabLst>
            </a:pP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Īrnieka profils neatbilst īpašumam;</a:t>
            </a:r>
          </a:p>
          <a:p>
            <a:pPr marL="342900" lvl="0" indent="-342900" algn="just">
              <a:buFont typeface="Arial" panose="020B0604020202020204" pitchFamily="34" charset="0"/>
              <a:buChar char="•"/>
              <a:tabLst>
                <a:tab pos="457200" algn="l"/>
              </a:tabLst>
            </a:pPr>
            <a:r>
              <a:rPr lang="lv-LV"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Īrnieks ir pazīstams ar izīrētāju vai ir pazīmes, kas liecina par viņu saikni.</a:t>
            </a:r>
            <a:endParaRPr lang="lv-LV"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52</a:t>
            </a:fld>
            <a:endParaRPr lang="en-US" sz="1600" dirty="0">
              <a:solidFill>
                <a:schemeClr val="tx1"/>
              </a:solidFill>
            </a:endParaRPr>
          </a:p>
        </p:txBody>
      </p:sp>
    </p:spTree>
    <p:extLst>
      <p:ext uri="{BB962C8B-B14F-4D97-AF65-F5344CB8AC3E}">
        <p14:creationId xmlns:p14="http://schemas.microsoft.com/office/powerpoint/2010/main" val="114234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Dārgmetālu uzpirkšana: </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zelta iegāde var būt no jebkādas avotu kombinācijas, no kurām vismaz viena ir nelikumīga. Pēc tam to apstrādā kā metāllūžņus, izkausē un izveido dažādus atlējumus. Tas nodrošina pārvietojamu zelta stieņu vai cita veida izstrādājumu izgatavošanu, kuros ir sapludināti legāli un nelegāli līdzekļi;</a:t>
            </a:r>
          </a:p>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Dārgmetālu pārstrāde:</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zelta pārkausēšana priekšmetos, kuri nav juvelierizstrādājumi vai rotaslietas. Papildu pazīme ir šādu pasūtījumu regularitāte. Zelta pārkausēšana dažādos sadzīves priekšmetos ir veids, kā pārvietot augstas vērtības preces, slēpjot to patieso vērtību;</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bieži nelegāli līdzekļi tiek legalizēti, uzpērkot par tiem zeltu un tā izstrādājumus, vai arī pārdodot jau uzpirktu zeltu un saņemtos līdzekļus vēlāk pārskaitot tālāk. Papildu risku rada klienti, kuri regulāri vai lielos apjomos pārdod vai iepērk zeltu, un šādi darījumi nav atbilstoši to saimnieciskajai darbībai vai fiziskās personas sociālajam stāvoklim.</a:t>
            </a:r>
            <a:endPar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53</a:t>
            </a:fld>
            <a:endParaRPr lang="en-US" sz="1600" dirty="0">
              <a:solidFill>
                <a:schemeClr val="tx1"/>
              </a:solidFill>
            </a:endParaRPr>
          </a:p>
        </p:txBody>
      </p:sp>
    </p:spTree>
    <p:extLst>
      <p:ext uri="{BB962C8B-B14F-4D97-AF65-F5344CB8AC3E}">
        <p14:creationId xmlns:p14="http://schemas.microsoft.com/office/powerpoint/2010/main" val="2680459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Čaulas kompāniju pazīmes:</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Juridiskajā adresē daudzi uzņēmumi;</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Darījumiem pārsvarā ir starpniecības raksturs;</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Maz darbinieku un niecīgas sociālās iemaksas;</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Pēc ilgstošas dīkstāves uzņēmumam mainījušies īpašnieki un tas uzsācis aktīvu komercdarbību;</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Īpašnieks no citas valsts, bez iepriekšējas saiknes ar Latviju, taču uzņēmuma darbība pārsvarā saistīta ar Latviju;</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Publiski pieejamā informācija neliecina par faktisku iespēju veikt norādīto saimniecisko darbību;</a:t>
            </a:r>
          </a:p>
          <a:p>
            <a:pPr marL="342900" lvl="0" indent="-342900" algn="just">
              <a:buFont typeface="Arial" panose="020B0604020202020204" pitchFamily="34" charset="0"/>
              <a:buChar char="•"/>
              <a:tabLst>
                <a:tab pos="457200" algn="l"/>
              </a:tabLst>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Uzņēmums, kura pakalpojumiem vai precēm nepieciešama publicitāte, nekādi neveicina to reklamēšanu.</a:t>
            </a:r>
            <a:endPar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54</a:t>
            </a:fld>
            <a:endParaRPr lang="en-US" sz="1600" dirty="0">
              <a:solidFill>
                <a:schemeClr val="tx1"/>
              </a:solidFill>
            </a:endParaRPr>
          </a:p>
        </p:txBody>
      </p:sp>
    </p:spTree>
    <p:extLst>
      <p:ext uri="{BB962C8B-B14F-4D97-AF65-F5344CB8AC3E}">
        <p14:creationId xmlns:p14="http://schemas.microsoft.com/office/powerpoint/2010/main" val="23812143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Juridisko pakalpojumu sniedzējiem papildus uzmanība jāpievērš neparastas komercdarbības pazīmēm, riska indikatoriem kā:</a:t>
            </a:r>
            <a:endPar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Klienta uzrādītie finanšu rādītāji būtiski atšķiras no citiem līdzīga biznesa finanšu rādītājiem;</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Klients vēlās veikt peļņas pārvedumus nesaistītām trešajām pusēm;</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Liels bizness uzrāda finanšu pārskatus, kuru sagatavošanas kvalitāte ir apšaubāma;</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Klientam ir biznesa veidam neraksturīgi liels kontu skaits;</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Vairāki liela apmēra darījumu starp potenciālām čaulas kompānijām bez acīmredzama ekonomiska pamatojuma;</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Darījumā iesaistītas puses atrodas vienā un tanī paša adresē. </a:t>
            </a:r>
            <a:endParaRPr lang="lv-LV"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55</a:t>
            </a:fld>
            <a:endParaRPr lang="en-US" sz="1600" dirty="0">
              <a:solidFill>
                <a:schemeClr val="tx1"/>
              </a:solidFill>
            </a:endParaRPr>
          </a:p>
        </p:txBody>
      </p:sp>
    </p:spTree>
    <p:extLst>
      <p:ext uri="{BB962C8B-B14F-4D97-AF65-F5344CB8AC3E}">
        <p14:creationId xmlns:p14="http://schemas.microsoft.com/office/powerpoint/2010/main" val="1174243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Nekustamā īpašuma aģentiem papildus uzmanība jāpievērš šādiem riska indikatoriem:</a:t>
            </a:r>
            <a:endPar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Klients iesniedz nepatiesus dokumentus vai dokumentus ar viltojuma pazīmēm;</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Klients nevēlas sniegts papildus informāciju;</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Patiesā pircēja vietā rīkojas trešā persona;</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Pēc noraidīta kredīta pieteikuma klients norāda citu fizisku vai juridisku personu kā kredīta ņēmēju;</a:t>
            </a:r>
          </a:p>
          <a:p>
            <a:pPr marL="342900" lvl="0" indent="-342900" algn="just">
              <a:buFont typeface="Arial" panose="020B0604020202020204" pitchFamily="34" charset="0"/>
              <a:buChar char="•"/>
              <a:tabLst>
                <a:tab pos="457200" algn="l"/>
              </a:tabLst>
            </a:pPr>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Klients vēlas iegādāties īpašumu skaidrā naudā;</a:t>
            </a:r>
          </a:p>
          <a:p>
            <a:pPr algn="just"/>
            <a:r>
              <a:rPr lang="lv-LV"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Klients nevar skaidri pamatot vēlmi piedāvāt īri ar izpirkuma tiesībām vai ir pārlieku izvēlīgs attiecībā uz īrniekiem.</a:t>
            </a:r>
            <a:endParaRPr lang="lv-LV"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56</a:t>
            </a:fld>
            <a:endParaRPr lang="en-US" sz="1600" dirty="0">
              <a:solidFill>
                <a:schemeClr val="tx1"/>
              </a:solidFill>
            </a:endParaRPr>
          </a:p>
        </p:txBody>
      </p:sp>
    </p:spTree>
    <p:extLst>
      <p:ext uri="{BB962C8B-B14F-4D97-AF65-F5344CB8AC3E}">
        <p14:creationId xmlns:p14="http://schemas.microsoft.com/office/powerpoint/2010/main" val="873708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88639"/>
            <a:ext cx="7696200" cy="1122635"/>
          </a:xfrm>
        </p:spPr>
        <p:txBody>
          <a:bodyPr>
            <a:noAutofit/>
          </a:bodyPr>
          <a:lstStyle/>
          <a:p>
            <a:r>
              <a:rPr lang="lv-LV" dirty="0">
                <a:latin typeface="Times New Roman" panose="02020603050405020304" pitchFamily="18" charset="0"/>
                <a:cs typeface="Times New Roman" panose="02020603050405020304" pitchFamily="18" charset="0"/>
              </a:rPr>
              <a:t> </a:t>
            </a:r>
            <a:r>
              <a:rPr lang="lv-LV" b="1" dirty="0">
                <a:solidFill>
                  <a:schemeClr val="tx2"/>
                </a:solidFill>
                <a:latin typeface="Times New Roman" panose="02020603050405020304" pitchFamily="18" charset="0"/>
                <a:cs typeface="Times New Roman" panose="02020603050405020304" pitchFamily="18" charset="0"/>
              </a:rPr>
              <a:t>Izplatītākās pazīmes</a:t>
            </a:r>
            <a:endParaRPr lang="lv-LV" dirty="0">
              <a:solidFill>
                <a:schemeClr val="tx2"/>
              </a:solidFill>
              <a:latin typeface="Times New Roman" panose="02020603050405020304" pitchFamily="18" charset="0"/>
              <a:cs typeface="Times New Roman" panose="02020603050405020304" pitchFamily="18" charset="0"/>
            </a:endParaRPr>
          </a:p>
        </p:txBody>
      </p:sp>
      <p:sp>
        <p:nvSpPr>
          <p:cNvPr id="7" name="Subtitle 6"/>
          <p:cNvSpPr>
            <a:spLocks noGrp="1"/>
          </p:cNvSpPr>
          <p:nvPr>
            <p:ph type="subTitle" idx="1"/>
          </p:nvPr>
        </p:nvSpPr>
        <p:spPr>
          <a:xfrm>
            <a:off x="457200" y="1676400"/>
            <a:ext cx="8229600" cy="4495800"/>
          </a:xfrm>
        </p:spPr>
        <p:txBody>
          <a:bodyPr>
            <a:noAutofit/>
          </a:bodyPr>
          <a:lstStyle/>
          <a:p>
            <a:pPr algn="just">
              <a:spcAft>
                <a:spcPts val="0"/>
              </a:spcAft>
            </a:pP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Grāmatvežiem papildus uzmanība jāpievērš uz tirdzniecību balstītai naudas atmazgāšanai – </a:t>
            </a:r>
            <a:r>
              <a:rPr lang="lv-LV" sz="1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Trade</a:t>
            </a: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based</a:t>
            </a: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money</a:t>
            </a: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lv-LV" sz="1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laundering</a:t>
            </a:r>
            <a:r>
              <a:rPr lang="lv-LV" sz="1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Maksājumi trešajām pusēm;</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Daudzas maza apmēra iemaksas no dažādiem bankas kontiem vai maksājumu pakalpojumu sniedzējiem;</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Nesakritības maksājuma uzdevumus un pavadzīmēs ar faktiski nosūtītajām precēm;</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Liela apmēra kredītlīnijas bez loģiska izskaidrojuma;</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Nav skaidra pušu starpā veikto darījumu ekonomiskā būtība;</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 precēm vai pakalpojumiem saņemtā maksājuma pārskaitīšana tādā pašā apmēra uz augsta riska jurisdikciju;</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Sadarbība ar klientiem no jurisdikcijām, kuras nodrošina augstu klienta anonimitāti;</a:t>
            </a:r>
          </a:p>
          <a:p>
            <a:pPr marL="342900" lvl="0" indent="-342900" algn="just">
              <a:spcAft>
                <a:spcPts val="0"/>
              </a:spcAft>
              <a:buFont typeface="Symbol" panose="05050102010706020507" pitchFamily="18" charset="2"/>
              <a:buChar char=""/>
            </a:pPr>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Nav darījumu pamatojošie dokumenti nepieciešamajā apmērā;</a:t>
            </a:r>
          </a:p>
          <a:p>
            <a:pPr algn="just"/>
            <a:r>
              <a:rPr lang="lv-LV"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Ienākošajiem maksājumiem trūkst maksātāju identificējošās informācijas</a:t>
            </a:r>
            <a:endParaRPr lang="lv-LV"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600" smtClean="0">
                <a:solidFill>
                  <a:schemeClr val="tx1"/>
                </a:solidFill>
              </a:rPr>
              <a:pPr/>
              <a:t>57</a:t>
            </a:fld>
            <a:endParaRPr lang="en-US" sz="1600" dirty="0">
              <a:solidFill>
                <a:schemeClr val="tx1"/>
              </a:solidFill>
            </a:endParaRPr>
          </a:p>
        </p:txBody>
      </p:sp>
    </p:spTree>
    <p:extLst>
      <p:ext uri="{BB962C8B-B14F-4D97-AF65-F5344CB8AC3E}">
        <p14:creationId xmlns:p14="http://schemas.microsoft.com/office/powerpoint/2010/main" val="2511075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42"/>
          </a:xfrm>
        </p:spPr>
        <p:txBody>
          <a:bodyPr>
            <a:normAutofit/>
          </a:bodyPr>
          <a:lstStyle/>
          <a:p>
            <a:pPr algn="ctr"/>
            <a:r>
              <a:rPr lang="lv-LV" sz="2800" dirty="0">
                <a:solidFill>
                  <a:schemeClr val="tx2"/>
                </a:solidFill>
                <a:latin typeface="Times New Roman" panose="02020603050405020304" pitchFamily="18" charset="0"/>
                <a:cs typeface="Times New Roman" panose="02020603050405020304" pitchFamily="18" charset="0"/>
              </a:rPr>
              <a:t>Starptautisko un Latvijas Republikas nacionālo sankciju likums</a:t>
            </a:r>
            <a:endParaRPr lang="lv-LV" sz="2800" dirty="0"/>
          </a:p>
        </p:txBody>
      </p:sp>
      <p:sp>
        <p:nvSpPr>
          <p:cNvPr id="3" name="Content Placeholder 2"/>
          <p:cNvSpPr>
            <a:spLocks noGrp="1"/>
          </p:cNvSpPr>
          <p:nvPr>
            <p:ph idx="1"/>
          </p:nvPr>
        </p:nvSpPr>
        <p:spPr>
          <a:xfrm>
            <a:off x="762000" y="1676400"/>
            <a:ext cx="7924800" cy="4953000"/>
          </a:xfrm>
        </p:spPr>
        <p:txBody>
          <a:bodyPr>
            <a:normAutofit lnSpcReduction="10000"/>
          </a:bodyPr>
          <a:lstStyle/>
          <a:p>
            <a:endParaRPr lang="lv-LV" dirty="0"/>
          </a:p>
          <a:p>
            <a:pPr marL="342900" indent="-342900">
              <a:buFontTx/>
              <a:buChar char="-"/>
            </a:pPr>
            <a:r>
              <a:rPr lang="lv-LV" sz="2400" dirty="0">
                <a:latin typeface="Times New Roman" pitchFamily="18" charset="0"/>
                <a:cs typeface="Times New Roman" pitchFamily="18" charset="0"/>
              </a:rPr>
              <a:t>Saeima 2018.gada 21.jūnijā pieņēma Grozījumus </a:t>
            </a:r>
            <a:r>
              <a:rPr lang="lv-LV" sz="2400" b="1" dirty="0">
                <a:latin typeface="Times New Roman" panose="02020603050405020304" pitchFamily="18" charset="0"/>
                <a:cs typeface="Times New Roman" panose="02020603050405020304" pitchFamily="18" charset="0"/>
              </a:rPr>
              <a:t>Starptautisko un Latvijas Republikas nacionālo Latvijas Republikas nacionālo sankciju likumā, </a:t>
            </a:r>
            <a:r>
              <a:rPr lang="lv-LV" sz="2400" dirty="0">
                <a:latin typeface="Times New Roman" panose="02020603050405020304" pitchFamily="18" charset="0"/>
                <a:cs typeface="Times New Roman" panose="02020603050405020304" pitchFamily="18" charset="0"/>
              </a:rPr>
              <a:t>kas stājās spēkā 2018.gada 12.jūlijā</a:t>
            </a:r>
          </a:p>
          <a:p>
            <a:pPr marL="342900" indent="-342900">
              <a:buFontTx/>
              <a:buChar char="-"/>
            </a:pPr>
            <a:endParaRPr lang="lv-LV" sz="2400" dirty="0">
              <a:latin typeface="Times New Roman" panose="02020603050405020304" pitchFamily="18" charset="0"/>
              <a:cs typeface="Times New Roman" panose="02020603050405020304" pitchFamily="18" charset="0"/>
            </a:endParaRPr>
          </a:p>
          <a:p>
            <a:pPr marL="342900" indent="-342900">
              <a:buFontTx/>
              <a:buChar char="-"/>
            </a:pPr>
            <a:r>
              <a:rPr lang="lv-LV" sz="2400" dirty="0">
                <a:latin typeface="Times New Roman" panose="02020603050405020304" pitchFamily="18" charset="0"/>
                <a:cs typeface="Times New Roman" panose="02020603050405020304" pitchFamily="18" charset="0"/>
              </a:rPr>
              <a:t>MK 15.07.2016.noteikumi Nr. 468 «Starptautisko un nacionālo sankciju izpildes kārtība»</a:t>
            </a:r>
          </a:p>
          <a:p>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 MK 25.07.2018. noteikumi Nr. 419 «Noteikumi par nacionālo sankciju noteikšanu attiecībā uz subjektiem, kas saistīti ar Korejas Tautas Demokrātiskās Republikas īstenoto kodolprogrammu un politisko režīmu»</a:t>
            </a:r>
          </a:p>
          <a:p>
            <a:endParaRPr lang="lv-LV" sz="24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3"/>
          </p:nvPr>
        </p:nvSpPr>
        <p:spPr/>
        <p:txBody>
          <a:bodyPr/>
          <a:lstStyle/>
          <a:p>
            <a:fld id="{DC42D975-9849-4D30-AD29-8FD211EBD203}" type="slidenum">
              <a:rPr lang="lv-LV" smtClean="0"/>
              <a:t>58</a:t>
            </a:fld>
            <a:endParaRPr lang="lv-LV"/>
          </a:p>
        </p:txBody>
      </p:sp>
    </p:spTree>
    <p:extLst>
      <p:ext uri="{BB962C8B-B14F-4D97-AF65-F5344CB8AC3E}">
        <p14:creationId xmlns:p14="http://schemas.microsoft.com/office/powerpoint/2010/main" val="42813237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Starptautisko un Latvijas republikas nacionālo sankciju likuma piemērošana</a:t>
            </a: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5902411"/>
              </p:ext>
            </p:extLst>
          </p:nvPr>
        </p:nvGraphicFramePr>
        <p:xfrm>
          <a:off x="457200" y="17526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47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Likuma subjekti</a:t>
            </a:r>
            <a:endParaRPr lang="lv-LV" dirty="0"/>
          </a:p>
        </p:txBody>
      </p:sp>
      <p:sp>
        <p:nvSpPr>
          <p:cNvPr id="3" name="Content Placeholder 2"/>
          <p:cNvSpPr>
            <a:spLocks noGrp="1"/>
          </p:cNvSpPr>
          <p:nvPr>
            <p:ph idx="1"/>
          </p:nvPr>
        </p:nvSpPr>
        <p:spPr>
          <a:xfrm>
            <a:off x="304800" y="1752600"/>
            <a:ext cx="8382000" cy="4373563"/>
          </a:xfrm>
        </p:spPr>
        <p:txBody>
          <a:bodyPr>
            <a:normAutofit fontScale="62500" lnSpcReduction="20000"/>
          </a:bodyPr>
          <a:lstStyle/>
          <a:p>
            <a:pPr marL="0" indent="0" algn="just">
              <a:buNone/>
            </a:pPr>
            <a:r>
              <a:rPr lang="lv-LV" b="1" dirty="0">
                <a:latin typeface="Times New Roman" panose="02020603050405020304" pitchFamily="18" charset="0"/>
                <a:cs typeface="Times New Roman" panose="02020603050405020304" pitchFamily="18" charset="0"/>
              </a:rPr>
              <a:t>3. pants. (1) Šā likuma subjekti ir personas, kuras veic saimniecisko vai profesionālo darbību:</a:t>
            </a:r>
          </a:p>
          <a:p>
            <a:pPr marL="0" indent="0" algn="just">
              <a:buNone/>
            </a:pPr>
            <a:r>
              <a:rPr lang="lv-LV" dirty="0">
                <a:latin typeface="Times New Roman" panose="02020603050405020304" pitchFamily="18" charset="0"/>
                <a:cs typeface="Times New Roman" panose="02020603050405020304" pitchFamily="18" charset="0"/>
              </a:rPr>
              <a:t>3) ārpakalpojuma grāmatveži, zvērināti revidenti, zvērinātu revidentu komercsabiedrības un nodokļu konsultanti, kā </a:t>
            </a:r>
            <a:r>
              <a:rPr lang="lv-LV" u="sng" dirty="0">
                <a:latin typeface="Times New Roman" panose="02020603050405020304" pitchFamily="18" charset="0"/>
                <a:cs typeface="Times New Roman" panose="02020603050405020304" pitchFamily="18" charset="0"/>
              </a:rPr>
              <a:t>arī jebkura cita persona, kas apņemas sniegt palīdzību nodokļu jautājumos </a:t>
            </a:r>
            <a:r>
              <a:rPr lang="lv-LV" dirty="0">
                <a:latin typeface="Times New Roman" panose="02020603050405020304" pitchFamily="18" charset="0"/>
                <a:cs typeface="Times New Roman" panose="02020603050405020304" pitchFamily="18" charset="0"/>
              </a:rPr>
              <a:t>(piemēram, konsultācijas vai materiālu palīdzību) vai rīkojas kā starpnieks šādas palīdzības sniegšanā neatkarīgi no tās sniegšanas biežuma un atlīdzības esības;</a:t>
            </a:r>
          </a:p>
          <a:p>
            <a:pPr marL="0" indent="0" algn="just">
              <a:buNone/>
            </a:pPr>
            <a:r>
              <a:rPr lang="lv-LV" dirty="0">
                <a:latin typeface="Times New Roman" panose="02020603050405020304" pitchFamily="18" charset="0"/>
                <a:cs typeface="Times New Roman" panose="02020603050405020304" pitchFamily="18" charset="0"/>
              </a:rPr>
              <a:t>6) personas, kas darbojas kā aģenti vai starpnieki darījumos ar nekustamo īpašumu, tostarp gadījumos, kad tās rīkojas kā nekustamā īpašuma nomas </a:t>
            </a:r>
            <a:r>
              <a:rPr lang="lv-LV" u="sng" dirty="0">
                <a:latin typeface="Times New Roman" panose="02020603050405020304" pitchFamily="18" charset="0"/>
                <a:cs typeface="Times New Roman" panose="02020603050405020304" pitchFamily="18" charset="0"/>
              </a:rPr>
              <a:t>starpnieki attiecībā uz darījumiem, kuriem ikmēneša nomas maksa ir 10 000 euro vai lielāka</a:t>
            </a:r>
            <a:r>
              <a:rPr lang="lv-LV" dirty="0">
                <a:latin typeface="Times New Roman" panose="02020603050405020304" pitchFamily="18" charset="0"/>
                <a:cs typeface="Times New Roman" panose="02020603050405020304" pitchFamily="18" charset="0"/>
              </a:rPr>
              <a:t>;</a:t>
            </a:r>
          </a:p>
          <a:p>
            <a:pPr marL="0" indent="0" algn="just">
              <a:buNone/>
            </a:pPr>
            <a:r>
              <a:rPr lang="lv-LV" dirty="0">
                <a:latin typeface="Times New Roman" panose="02020603050405020304" pitchFamily="18" charset="0"/>
                <a:cs typeface="Times New Roman" panose="02020603050405020304" pitchFamily="18" charset="0"/>
              </a:rPr>
              <a:t>12) personas, kas darbojas </a:t>
            </a:r>
            <a:r>
              <a:rPr lang="lv-LV" u="sng" dirty="0">
                <a:latin typeface="Times New Roman" panose="02020603050405020304" pitchFamily="18" charset="0"/>
                <a:cs typeface="Times New Roman" panose="02020603050405020304" pitchFamily="18" charset="0"/>
              </a:rPr>
              <a:t>mākslas un antikvāro priekšmetu apritē</a:t>
            </a:r>
            <a:r>
              <a:rPr lang="lv-LV" dirty="0">
                <a:latin typeface="Times New Roman" panose="02020603050405020304" pitchFamily="18" charset="0"/>
                <a:cs typeface="Times New Roman" panose="02020603050405020304" pitchFamily="18" charset="0"/>
              </a:rPr>
              <a:t>, tos ievedot Latvijas Republikā vai izvedot no tās, glabājot vai tirgojot, tostarp tādas personas, kas šajā punktā paredzētās darbības veic antikvariātos, izsoļu namos vai ostās, ja darījuma vai vairāku šķietami saistītu darījumu kopējā summa ir 10 000 euro vai lielāka;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997328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Finanšu ierobežojumi</a:t>
            </a:r>
          </a:p>
        </p:txBody>
      </p:sp>
      <p:sp>
        <p:nvSpPr>
          <p:cNvPr id="3" name="Content Placeholder 2"/>
          <p:cNvSpPr>
            <a:spLocks noGrp="1"/>
          </p:cNvSpPr>
          <p:nvPr>
            <p:ph idx="1"/>
          </p:nvPr>
        </p:nvSpPr>
        <p:spPr>
          <a:xfrm>
            <a:off x="457200" y="1417638"/>
            <a:ext cx="8229600" cy="5059362"/>
          </a:xfrm>
        </p:spPr>
        <p:txBody>
          <a:bodyPr>
            <a:normAutofit fontScale="92500" lnSpcReduction="10000"/>
          </a:bodyPr>
          <a:lstStyle/>
          <a:p>
            <a:endParaRPr lang="lv-LV" dirty="0"/>
          </a:p>
          <a:p>
            <a:r>
              <a:rPr lang="lv-LV" dirty="0">
                <a:latin typeface="Times New Roman" panose="02020603050405020304" pitchFamily="18" charset="0"/>
                <a:cs typeface="Times New Roman" panose="02020603050405020304" pitchFamily="18" charset="0"/>
              </a:rPr>
              <a:t>  </a:t>
            </a:r>
            <a:r>
              <a:rPr lang="lv-LV" sz="2800" dirty="0">
                <a:latin typeface="Times New Roman" panose="02020603050405020304" pitchFamily="18" charset="0"/>
                <a:cs typeface="Times New Roman" panose="02020603050405020304" pitchFamily="18" charset="0"/>
              </a:rPr>
              <a:t>Finanšu līdzekļu iesaldēšana, kas ir sankciju    subjektu īpašumā, valdījumā, turējumā vai kontrolē </a:t>
            </a:r>
          </a:p>
          <a:p>
            <a:pPr marL="0" indent="0">
              <a:buNone/>
            </a:pPr>
            <a:endParaRPr lang="lv-LV" sz="2800" dirty="0">
              <a:latin typeface="Times New Roman" panose="02020603050405020304" pitchFamily="18" charset="0"/>
              <a:cs typeface="Times New Roman" panose="02020603050405020304" pitchFamily="18" charset="0"/>
            </a:endParaRPr>
          </a:p>
          <a:p>
            <a:r>
              <a:rPr lang="lv-LV" sz="2800" dirty="0">
                <a:latin typeface="Times New Roman" panose="02020603050405020304" pitchFamily="18" charset="0"/>
                <a:cs typeface="Times New Roman" panose="02020603050405020304" pitchFamily="18" charset="0"/>
              </a:rPr>
              <a:t>   Aizliegums finanšu līdzekļus tieši vai netieši darīt pieejamus</a:t>
            </a:r>
          </a:p>
          <a:p>
            <a:endParaRPr lang="lv-LV" sz="2800" dirty="0">
              <a:latin typeface="Times New Roman" panose="02020603050405020304" pitchFamily="18" charset="0"/>
              <a:cs typeface="Times New Roman" panose="02020603050405020304" pitchFamily="18" charset="0"/>
            </a:endParaRPr>
          </a:p>
          <a:p>
            <a:r>
              <a:rPr lang="lv-LV" sz="2800" dirty="0">
                <a:latin typeface="Times New Roman" panose="02020603050405020304" pitchFamily="18" charset="0"/>
                <a:cs typeface="Times New Roman" panose="02020603050405020304" pitchFamily="18" charset="0"/>
              </a:rPr>
              <a:t>  Aizliegums izsniegt: </a:t>
            </a:r>
            <a:r>
              <a:rPr lang="lv-LV" sz="2800" dirty="0" err="1">
                <a:latin typeface="Times New Roman" panose="02020603050405020304" pitchFamily="18" charset="0"/>
                <a:cs typeface="Times New Roman" panose="02020603050405020304" pitchFamily="18" charset="0"/>
              </a:rPr>
              <a:t>grantus</a:t>
            </a:r>
            <a:r>
              <a:rPr lang="lv-LV" sz="2800" dirty="0">
                <a:latin typeface="Times New Roman" panose="02020603050405020304" pitchFamily="18" charset="0"/>
                <a:cs typeface="Times New Roman" panose="02020603050405020304" pitchFamily="18" charset="0"/>
              </a:rPr>
              <a:t>, aizdevumus, tirdzniecības apdrošināšanu, eksporta kredītus, garantijas, finanšu palīdzību</a:t>
            </a:r>
          </a:p>
          <a:p>
            <a:endParaRPr lang="lv-LV" sz="2800" dirty="0">
              <a:latin typeface="Times New Roman" panose="02020603050405020304" pitchFamily="18" charset="0"/>
              <a:cs typeface="Times New Roman" panose="02020603050405020304" pitchFamily="18" charset="0"/>
            </a:endParaRPr>
          </a:p>
          <a:p>
            <a:r>
              <a:rPr lang="lv-LV" sz="2800" dirty="0">
                <a:latin typeface="Times New Roman" panose="02020603050405020304" pitchFamily="18" charset="0"/>
                <a:cs typeface="Times New Roman" panose="02020603050405020304" pitchFamily="18" charset="0"/>
              </a:rPr>
              <a:t>  Investīciju aizliegumi</a:t>
            </a:r>
          </a:p>
          <a:p>
            <a:pPr marL="0" indent="0">
              <a:buNone/>
            </a:pPr>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11" name="Oval 10"/>
          <p:cNvSpPr/>
          <p:nvPr/>
        </p:nvSpPr>
        <p:spPr>
          <a:xfrm>
            <a:off x="361335" y="2029314"/>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2" name="Oval 11"/>
          <p:cNvSpPr/>
          <p:nvPr/>
        </p:nvSpPr>
        <p:spPr>
          <a:xfrm>
            <a:off x="361334" y="3236053"/>
            <a:ext cx="457199" cy="485286"/>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3" name="Oval 12"/>
          <p:cNvSpPr/>
          <p:nvPr/>
        </p:nvSpPr>
        <p:spPr>
          <a:xfrm>
            <a:off x="361333" y="5991714"/>
            <a:ext cx="457199" cy="485286"/>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4" name="Oval 13"/>
          <p:cNvSpPr/>
          <p:nvPr/>
        </p:nvSpPr>
        <p:spPr>
          <a:xfrm>
            <a:off x="361332" y="4453042"/>
            <a:ext cx="457199" cy="485286"/>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40590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Civiltiesiskie ierobežojumi </a:t>
            </a:r>
          </a:p>
        </p:txBody>
      </p:sp>
      <p:sp>
        <p:nvSpPr>
          <p:cNvPr id="3" name="Content Placeholder 2"/>
          <p:cNvSpPr>
            <a:spLocks noGrp="1"/>
          </p:cNvSpPr>
          <p:nvPr>
            <p:ph idx="1"/>
          </p:nvPr>
        </p:nvSpPr>
        <p:spPr/>
        <p:txBody>
          <a:bodyPr>
            <a:normAutofit fontScale="85000" lnSpcReduction="20000"/>
          </a:bodyPr>
          <a:lstStyle/>
          <a:p>
            <a:endParaRPr lang="lv-LV" dirty="0"/>
          </a:p>
          <a:p>
            <a:r>
              <a:rPr lang="lv-LV" dirty="0">
                <a:latin typeface="Times New Roman" panose="02020603050405020304" pitchFamily="18" charset="0"/>
                <a:cs typeface="Times New Roman" panose="02020603050405020304" pitchFamily="18" charset="0"/>
              </a:rPr>
              <a:t>Saimniecisko resursu iesaldēšana, kas ir sankciju subjektu īpašumā, valdījumā, kontrolē</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Aizliegums saimnieciskos resursus darīt tieši vai netieši pieejamus</a:t>
            </a:r>
          </a:p>
          <a:p>
            <a:pPr marL="0" indent="0">
              <a:buNone/>
            </a:pPr>
            <a:endParaRPr lang="lv-LV" dirty="0">
              <a:latin typeface="Times New Roman" panose="02020603050405020304" pitchFamily="18" charset="0"/>
              <a:cs typeface="Times New Roman" panose="02020603050405020304" pitchFamily="18" charset="0"/>
            </a:endParaRPr>
          </a:p>
          <a:p>
            <a:r>
              <a:rPr lang="lv-LV" b="1" dirty="0">
                <a:latin typeface="Times New Roman" panose="02020603050405020304" pitchFamily="18" charset="0"/>
                <a:cs typeface="Times New Roman" panose="02020603050405020304" pitchFamily="18" charset="0"/>
              </a:rPr>
              <a:t>Aizlieguma būtība: novērst situāciju, kurā saimnieciskie resursi tiktu izmantoti kā iesaldētu finanšu resursu aizvietotājs, tādējādi apejot sankcijas</a:t>
            </a: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5" name="Oval 4"/>
          <p:cNvSpPr/>
          <p:nvPr/>
        </p:nvSpPr>
        <p:spPr>
          <a:xfrm>
            <a:off x="212617" y="1967349"/>
            <a:ext cx="489165" cy="526690"/>
          </a:xfrm>
          <a:prstGeom prst="ellipse">
            <a:avLst/>
          </a:prstGeom>
          <a:solidFill>
            <a:schemeClr val="accent3">
              <a:lumMod val="60000"/>
              <a:lumOff val="40000"/>
            </a:schemeClr>
          </a:solid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9" name="Oval 8"/>
          <p:cNvSpPr/>
          <p:nvPr/>
        </p:nvSpPr>
        <p:spPr>
          <a:xfrm>
            <a:off x="212617" y="3043750"/>
            <a:ext cx="489165" cy="526690"/>
          </a:xfrm>
          <a:prstGeom prst="ellipse">
            <a:avLst/>
          </a:prstGeom>
          <a:solidFill>
            <a:schemeClr val="accent3">
              <a:lumMod val="60000"/>
              <a:lumOff val="40000"/>
            </a:schemeClr>
          </a:solid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0" name="Oval 9"/>
          <p:cNvSpPr/>
          <p:nvPr/>
        </p:nvSpPr>
        <p:spPr>
          <a:xfrm>
            <a:off x="212617" y="4321611"/>
            <a:ext cx="489165" cy="526690"/>
          </a:xfrm>
          <a:prstGeom prst="ellipse">
            <a:avLst/>
          </a:prstGeom>
          <a:solidFill>
            <a:schemeClr val="accent3">
              <a:lumMod val="60000"/>
              <a:lumOff val="40000"/>
            </a:schemeClr>
          </a:solid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348985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Stratēģiskas nozīmes preču un citu preču aprites ierobežojumi</a:t>
            </a:r>
          </a:p>
        </p:txBody>
      </p:sp>
      <p:sp>
        <p:nvSpPr>
          <p:cNvPr id="3" name="Content Placeholder 2"/>
          <p:cNvSpPr>
            <a:spLocks noGrp="1"/>
          </p:cNvSpPr>
          <p:nvPr>
            <p:ph idx="1"/>
          </p:nvPr>
        </p:nvSpPr>
        <p:spPr>
          <a:xfrm>
            <a:off x="852958" y="1601532"/>
            <a:ext cx="8229600" cy="4525963"/>
          </a:xfrm>
        </p:spPr>
        <p:txBody>
          <a:bodyPr>
            <a:normAutofit fontScale="85000" lnSpcReduction="20000"/>
          </a:bodyPr>
          <a:lstStyle/>
          <a:p>
            <a:endParaRPr lang="lv-LV" dirty="0"/>
          </a:p>
          <a:p>
            <a:pPr marL="0" indent="0">
              <a:buNone/>
            </a:pPr>
            <a:r>
              <a:rPr lang="lv-LV" dirty="0">
                <a:latin typeface="Times New Roman" panose="02020603050405020304" pitchFamily="18" charset="0"/>
                <a:cs typeface="Times New Roman" panose="02020603050405020304" pitchFamily="18" charset="0"/>
              </a:rPr>
              <a:t>Ieroču embargo</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Dažādu preču, tehnoloģiju embargo vai kontrole</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Eksporta, importa aizliegumi</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endParaRPr lang="lv-LV" dirty="0">
              <a:latin typeface="Times New Roman" panose="02020603050405020304" pitchFamily="18" charset="0"/>
              <a:cs typeface="Times New Roman" panose="02020603050405020304" pitchFamily="18" charset="0"/>
            </a:endParaRPr>
          </a:p>
          <a:p>
            <a:pPr marL="0" indent="0">
              <a:buNone/>
            </a:pPr>
            <a:r>
              <a:rPr lang="lv-LV" dirty="0">
                <a:latin typeface="Times New Roman" panose="02020603050405020304" pitchFamily="18" charset="0"/>
                <a:cs typeface="Times New Roman" panose="02020603050405020304" pitchFamily="18" charset="0"/>
              </a:rPr>
              <a:t>Konkrētu (bieži vien saistītu) pakalpojumu sniegšanas aizliegumi</a:t>
            </a:r>
          </a:p>
          <a:p>
            <a:pPr marL="0" indent="0">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
        <p:nvSpPr>
          <p:cNvPr id="9" name="Oval 8"/>
          <p:cNvSpPr/>
          <p:nvPr/>
        </p:nvSpPr>
        <p:spPr>
          <a:xfrm>
            <a:off x="361335" y="2029314"/>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0" name="Oval 9"/>
          <p:cNvSpPr/>
          <p:nvPr/>
        </p:nvSpPr>
        <p:spPr>
          <a:xfrm>
            <a:off x="356416" y="2862102"/>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1" name="Oval 10"/>
          <p:cNvSpPr/>
          <p:nvPr/>
        </p:nvSpPr>
        <p:spPr>
          <a:xfrm>
            <a:off x="356417" y="4015915"/>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
        <p:nvSpPr>
          <p:cNvPr id="12" name="Oval 11"/>
          <p:cNvSpPr/>
          <p:nvPr/>
        </p:nvSpPr>
        <p:spPr>
          <a:xfrm>
            <a:off x="361335" y="5410200"/>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06557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chemeClr val="tx2"/>
                </a:solidFill>
                <a:latin typeface="Times New Roman" panose="02020603050405020304" pitchFamily="18" charset="0"/>
                <a:cs typeface="Times New Roman" panose="02020603050405020304" pitchFamily="18" charset="0"/>
              </a:rPr>
              <a:t>Ieceļošanas ierobežojumi</a:t>
            </a:r>
          </a:p>
        </p:txBody>
      </p:sp>
      <p:sp>
        <p:nvSpPr>
          <p:cNvPr id="3" name="Content Placeholder 2"/>
          <p:cNvSpPr>
            <a:spLocks noGrp="1"/>
          </p:cNvSpPr>
          <p:nvPr>
            <p:ph idx="1"/>
          </p:nvPr>
        </p:nvSpPr>
        <p:spPr>
          <a:xfrm>
            <a:off x="830834" y="1624012"/>
            <a:ext cx="8229600" cy="4525963"/>
          </a:xfrm>
        </p:spPr>
        <p:txBody>
          <a:bodyPr>
            <a:normAutofit/>
          </a:bodyPr>
          <a:lstStyle/>
          <a:p>
            <a:endParaRPr lang="lv-LV" dirty="0"/>
          </a:p>
          <a:p>
            <a:pPr marL="0" indent="0">
              <a:buNone/>
            </a:pPr>
            <a:r>
              <a:rPr lang="lv-LV" dirty="0">
                <a:latin typeface="Times New Roman" panose="02020603050405020304" pitchFamily="18" charset="0"/>
                <a:cs typeface="Times New Roman" panose="02020603050405020304" pitchFamily="18" charset="0"/>
              </a:rPr>
              <a:t>Ierobežojumi sankciju subjektam ieceļot, uzturēties vai šķērsot Latvijas teritoriju tranzītā</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9" name="Oval 8"/>
          <p:cNvSpPr/>
          <p:nvPr/>
        </p:nvSpPr>
        <p:spPr>
          <a:xfrm>
            <a:off x="373635" y="2362200"/>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09210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Tūrisma pakalpojumu sniegšanas ierobežojumi</a:t>
            </a:r>
          </a:p>
        </p:txBody>
      </p:sp>
      <p:sp>
        <p:nvSpPr>
          <p:cNvPr id="3" name="Content Placeholder 2"/>
          <p:cNvSpPr>
            <a:spLocks noGrp="1"/>
          </p:cNvSpPr>
          <p:nvPr>
            <p:ph idx="1"/>
          </p:nvPr>
        </p:nvSpPr>
        <p:spPr>
          <a:xfrm>
            <a:off x="830834" y="1624012"/>
            <a:ext cx="8229600" cy="4525963"/>
          </a:xfrm>
        </p:spPr>
        <p:txBody>
          <a:bodyPr>
            <a:normAutofit/>
          </a:bodyPr>
          <a:lstStyle/>
          <a:p>
            <a:endParaRPr lang="lv-LV" dirty="0"/>
          </a:p>
          <a:p>
            <a:pPr marL="0" indent="0">
              <a:buNone/>
            </a:pPr>
            <a:r>
              <a:rPr lang="lv-LV" dirty="0">
                <a:latin typeface="Times New Roman" panose="02020603050405020304" pitchFamily="18" charset="0"/>
                <a:cs typeface="Times New Roman" panose="02020603050405020304" pitchFamily="18" charset="0"/>
              </a:rPr>
              <a:t>Aizliegts piedāvāt tūrisma pakalpojumus ceļošanai uz konkrētām teritorijām</a:t>
            </a:r>
          </a:p>
          <a:p>
            <a:endParaRPr lang="lv-LV" dirty="0">
              <a:latin typeface="Times New Roman" panose="02020603050405020304" pitchFamily="18" charset="0"/>
              <a:cs typeface="Times New Roman" panose="02020603050405020304" pitchFamily="18" charset="0"/>
            </a:endParaRPr>
          </a:p>
          <a:p>
            <a:pPr marL="0" indent="0">
              <a:buNone/>
            </a:pPr>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9" name="Oval 8"/>
          <p:cNvSpPr/>
          <p:nvPr/>
        </p:nvSpPr>
        <p:spPr>
          <a:xfrm>
            <a:off x="373635" y="2362200"/>
            <a:ext cx="457199" cy="521739"/>
          </a:xfrm>
          <a:prstGeom prst="ellipse">
            <a:avLst/>
          </a:prstGeom>
          <a:blipFill rotWithShape="1">
            <a:blip r:embed="rId3"/>
            <a:stretch>
              <a:fillRect/>
            </a:stretch>
          </a:blipFill>
        </p:spPr>
        <p:style>
          <a:lnRef idx="0">
            <a:schemeClr val="lt1">
              <a:hueOff val="0"/>
              <a:satOff val="0"/>
              <a:lumOff val="0"/>
              <a:alphaOff val="0"/>
            </a:schemeClr>
          </a:lnRef>
          <a:fillRef idx="1">
            <a:scrgbClr r="0" g="0" b="0"/>
          </a:fillRef>
          <a:effectRef idx="3">
            <a:schemeClr val="accent3">
              <a:tint val="50000"/>
              <a:hueOff val="10752198"/>
              <a:satOff val="-14108"/>
              <a:lumOff val="-138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20164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noAutofit/>
          </a:bodyPr>
          <a:lstStyle/>
          <a:p>
            <a:r>
              <a:rPr lang="lv-LV" sz="3600" dirty="0">
                <a:solidFill>
                  <a:schemeClr val="tx2"/>
                </a:solidFill>
                <a:latin typeface="Times New Roman" panose="02020603050405020304" pitchFamily="18" charset="0"/>
                <a:cs typeface="Times New Roman" panose="02020603050405020304" pitchFamily="18" charset="0"/>
              </a:rPr>
              <a:t>Ar 2019. gada 1. maiju likuma subjektiem noteikts papildus pienākums</a:t>
            </a:r>
          </a:p>
        </p:txBody>
      </p:sp>
      <p:sp>
        <p:nvSpPr>
          <p:cNvPr id="3" name="Content Placeholder 2"/>
          <p:cNvSpPr>
            <a:spLocks noGrp="1"/>
          </p:cNvSpPr>
          <p:nvPr>
            <p:ph idx="1"/>
          </p:nvPr>
        </p:nvSpPr>
        <p:spPr>
          <a:xfrm>
            <a:off x="457200" y="2057400"/>
            <a:ext cx="8229600" cy="4068763"/>
          </a:xfrm>
        </p:spPr>
        <p:txBody>
          <a:bodyPr/>
          <a:lstStyle/>
          <a:p>
            <a:r>
              <a:rPr lang="lv-LV" sz="2800" b="1" dirty="0">
                <a:latin typeface="Times New Roman" panose="02020603050405020304" pitchFamily="18" charset="0"/>
                <a:cs typeface="Times New Roman" panose="02020603050405020304" pitchFamily="18" charset="0"/>
              </a:rPr>
              <a:t>Atbilstoši savam darbības veidam veikt starptautisko un nacionālo sankciju </a:t>
            </a:r>
            <a:r>
              <a:rPr lang="lv-LV" sz="2800" b="1" u="sng" dirty="0">
                <a:latin typeface="Times New Roman" panose="02020603050405020304" pitchFamily="18" charset="0"/>
                <a:cs typeface="Times New Roman" panose="02020603050405020304" pitchFamily="18" charset="0"/>
              </a:rPr>
              <a:t>riska novērtējumu</a:t>
            </a:r>
            <a:r>
              <a:rPr lang="lv-LV" sz="2800" dirty="0">
                <a:latin typeface="Times New Roman" panose="02020603050405020304" pitchFamily="18" charset="0"/>
                <a:cs typeface="Times New Roman" panose="02020603050405020304" pitchFamily="18" charset="0"/>
              </a:rPr>
              <a:t> </a:t>
            </a:r>
          </a:p>
          <a:p>
            <a:endParaRPr lang="lv-LV" dirty="0">
              <a:solidFill>
                <a:schemeClr val="tx2"/>
              </a:solidFill>
              <a:latin typeface="Arial" panose="020B0604020202020204" pitchFamily="34" charset="0"/>
              <a:cs typeface="Arial" panose="020B0604020202020204" pitchFamily="34" charset="0"/>
            </a:endParaRPr>
          </a:p>
          <a:p>
            <a:pPr marL="0" indent="0" algn="r">
              <a:buNone/>
            </a:pPr>
            <a:r>
              <a:rPr lang="lv-LV" b="1" dirty="0">
                <a:latin typeface="Arial" panose="020B0604020202020204" pitchFamily="34" charset="0"/>
                <a:cs typeface="Arial" panose="020B0604020202020204" pitchFamily="34" charset="0"/>
              </a:rPr>
              <a:t>                </a:t>
            </a:r>
            <a:r>
              <a:rPr lang="lv-LV" sz="2800" b="1" dirty="0">
                <a:latin typeface="Times New Roman" panose="02020603050405020304" pitchFamily="18" charset="0"/>
                <a:cs typeface="Times New Roman" panose="02020603050405020304" pitchFamily="18" charset="0"/>
              </a:rPr>
              <a:t>Izveidot starptautisko un nacionālo sankciju </a:t>
            </a:r>
            <a:r>
              <a:rPr lang="lv-LV" sz="2800" b="1" u="sng" dirty="0">
                <a:latin typeface="Times New Roman" panose="02020603050405020304" pitchFamily="18" charset="0"/>
                <a:cs typeface="Times New Roman" panose="02020603050405020304" pitchFamily="18" charset="0"/>
              </a:rPr>
              <a:t>riska</a:t>
            </a:r>
          </a:p>
          <a:p>
            <a:pPr marL="0" indent="0" algn="r">
              <a:buNone/>
            </a:pPr>
            <a:r>
              <a:rPr lang="lv-LV" sz="2800" b="1" u="sng" dirty="0">
                <a:latin typeface="Times New Roman" panose="02020603050405020304" pitchFamily="18" charset="0"/>
                <a:cs typeface="Times New Roman" panose="02020603050405020304" pitchFamily="18" charset="0"/>
              </a:rPr>
              <a:t> pārvaldīšanas iekšējās kontroles sistēmu</a:t>
            </a:r>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886200"/>
            <a:ext cx="2145711" cy="1217119"/>
          </a:xfrm>
          <a:prstGeom prst="rect">
            <a:avLst/>
          </a:prstGeom>
        </p:spPr>
      </p:pic>
    </p:spTree>
    <p:extLst>
      <p:ext uri="{BB962C8B-B14F-4D97-AF65-F5344CB8AC3E}">
        <p14:creationId xmlns:p14="http://schemas.microsoft.com/office/powerpoint/2010/main" val="3809270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a:solidFill>
                  <a:schemeClr val="tx2"/>
                </a:solidFill>
                <a:latin typeface="Times New Roman" panose="02020603050405020304" pitchFamily="18" charset="0"/>
                <a:cs typeface="Times New Roman" panose="02020603050405020304" pitchFamily="18" charset="0"/>
              </a:rPr>
              <a:t>Iekšējās kontroles sistēmas pilnveidošana</a:t>
            </a:r>
            <a:endParaRPr lang="lv-LV"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90639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6047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a:solidFill>
                  <a:schemeClr val="tx2"/>
                </a:solidFill>
                <a:latin typeface="Times New Roman" panose="02020603050405020304" pitchFamily="18" charset="0"/>
                <a:cs typeface="Times New Roman" panose="02020603050405020304" pitchFamily="18" charset="0"/>
              </a:rPr>
              <a:t>Sankciju riska novērtējums </a:t>
            </a:r>
            <a:br>
              <a:rPr lang="lv-LV" dirty="0">
                <a:solidFill>
                  <a:schemeClr val="tx2"/>
                </a:solidFill>
                <a:latin typeface="Times New Roman" panose="02020603050405020304" pitchFamily="18" charset="0"/>
                <a:cs typeface="Times New Roman" panose="02020603050405020304" pitchFamily="18" charset="0"/>
              </a:rPr>
            </a:br>
            <a:endParaRPr lang="lv-LV"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0" y="1417638"/>
            <a:ext cx="7772400" cy="5303837"/>
          </a:xfrm>
        </p:spPr>
        <p:txBody>
          <a:bodyPr>
            <a:normAutofit fontScale="70000" lnSpcReduction="20000"/>
          </a:bodyPr>
          <a:lstStyle/>
          <a:p>
            <a:pPr marL="0" indent="0">
              <a:buNone/>
            </a:pPr>
            <a:r>
              <a:rPr lang="lv-LV" b="1" dirty="0">
                <a:latin typeface="Times New Roman" panose="02020603050405020304" pitchFamily="18" charset="0"/>
                <a:cs typeface="Times New Roman" panose="02020603050405020304" pitchFamily="18" charset="0"/>
              </a:rPr>
              <a:t>Sankciju risku paaugstinošas pazīmes:</a:t>
            </a:r>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-Klienta darījumu saistība ar valsti, teritoriju, pierobežu</a:t>
            </a:r>
          </a:p>
          <a:p>
            <a:r>
              <a:rPr lang="lv-LV" dirty="0">
                <a:latin typeface="Times New Roman" panose="02020603050405020304" pitchFamily="18" charset="0"/>
                <a:cs typeface="Times New Roman" panose="02020603050405020304" pitchFamily="18" charset="0"/>
              </a:rPr>
              <a:t>-Klienta darbība saistīta ar militārām vai divējādi izmantojamām precēm</a:t>
            </a:r>
          </a:p>
          <a:p>
            <a:r>
              <a:rPr lang="lv-LV" dirty="0">
                <a:latin typeface="Times New Roman" panose="02020603050405020304" pitchFamily="18" charset="0"/>
                <a:cs typeface="Times New Roman" panose="02020603050405020304" pitchFamily="18" charset="0"/>
              </a:rPr>
              <a:t>-Klients vai tā PLG saistīts ar specifisku nozari </a:t>
            </a:r>
          </a:p>
          <a:p>
            <a:r>
              <a:rPr lang="lv-LV" dirty="0">
                <a:latin typeface="Times New Roman" panose="02020603050405020304" pitchFamily="18" charset="0"/>
                <a:cs typeface="Times New Roman" panose="02020603050405020304" pitchFamily="18" charset="0"/>
              </a:rPr>
              <a:t>-Klienta darījumi neatbilst saimnieciskajai darbībai</a:t>
            </a:r>
          </a:p>
          <a:p>
            <a:r>
              <a:rPr lang="lv-LV" dirty="0">
                <a:latin typeface="Times New Roman" panose="02020603050405020304" pitchFamily="18" charset="0"/>
                <a:cs typeface="Times New Roman" panose="02020603050405020304" pitchFamily="18" charset="0"/>
              </a:rPr>
              <a:t>-Maksājumus veic trešā persona, sankcionēto valstu vai teritoriju rezidents</a:t>
            </a:r>
          </a:p>
          <a:p>
            <a:r>
              <a:rPr lang="sv-SE" dirty="0">
                <a:latin typeface="Times New Roman" panose="02020603050405020304" pitchFamily="18" charset="0"/>
                <a:cs typeface="Times New Roman" panose="02020603050405020304" pitchFamily="18" charset="0"/>
              </a:rPr>
              <a:t>-Klienta sadarbība ar pakalpojumu sniedzēju, publiska informācija par valsti</a:t>
            </a:r>
          </a:p>
          <a:p>
            <a:r>
              <a:rPr lang="lv-LV" dirty="0">
                <a:latin typeface="Times New Roman" panose="02020603050405020304" pitchFamily="18" charset="0"/>
                <a:cs typeface="Times New Roman" panose="02020603050405020304" pitchFamily="18" charset="0"/>
              </a:rPr>
              <a:t>-Preču pārvadājumi pa publiski neizsekojamiem maršrutiem </a:t>
            </a:r>
          </a:p>
          <a:p>
            <a:r>
              <a:rPr lang="lv-LV" dirty="0">
                <a:latin typeface="Times New Roman" panose="02020603050405020304" pitchFamily="18" charset="0"/>
                <a:cs typeface="Times New Roman" panose="02020603050405020304" pitchFamily="18" charset="0"/>
              </a:rPr>
              <a:t>-Preču un pakalpojumu cenu atšķirība no vidējā līmeņa tirgū</a:t>
            </a:r>
          </a:p>
          <a:p>
            <a:r>
              <a:rPr lang="fr-FR" dirty="0">
                <a:latin typeface="Times New Roman" panose="02020603050405020304" pitchFamily="18" charset="0"/>
                <a:cs typeface="Times New Roman" panose="02020603050405020304" pitchFamily="18" charset="0"/>
              </a:rPr>
              <a:t>-</a:t>
            </a:r>
            <a:r>
              <a:rPr lang="fr-FR" dirty="0" err="1">
                <a:latin typeface="Times New Roman" panose="02020603050405020304" pitchFamily="18" charset="0"/>
                <a:cs typeface="Times New Roman" panose="02020603050405020304" pitchFamily="18" charset="0"/>
              </a:rPr>
              <a:t>Vienlaicīgs</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pre</a:t>
            </a:r>
            <a:r>
              <a:rPr lang="lv-LV" dirty="0" err="1">
                <a:latin typeface="Times New Roman" panose="02020603050405020304" pitchFamily="18" charset="0"/>
                <a:cs typeface="Times New Roman" panose="02020603050405020304" pitchFamily="18" charset="0"/>
              </a:rPr>
              <a:t>ču</a:t>
            </a:r>
            <a:r>
              <a:rPr lang="fr-FR" dirty="0">
                <a:latin typeface="Times New Roman" panose="02020603050405020304" pitchFamily="18" charset="0"/>
                <a:cs typeface="Times New Roman" panose="02020603050405020304" pitchFamily="18" charset="0"/>
              </a:rPr>
              <a:t> imports un </a:t>
            </a:r>
            <a:r>
              <a:rPr lang="fr-FR" dirty="0" err="1">
                <a:latin typeface="Times New Roman" panose="02020603050405020304" pitchFamily="18" charset="0"/>
                <a:cs typeface="Times New Roman" panose="02020603050405020304" pitchFamily="18" charset="0"/>
              </a:rPr>
              <a:t>eksports</a:t>
            </a:r>
            <a:endParaRPr lang="fr-FR"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733219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000" dirty="0">
                <a:solidFill>
                  <a:schemeClr val="tx2"/>
                </a:solidFill>
                <a:latin typeface="Times New Roman" panose="02020603050405020304" pitchFamily="18" charset="0"/>
                <a:cs typeface="Times New Roman" panose="02020603050405020304" pitchFamily="18" charset="0"/>
              </a:rPr>
              <a:t>Noderīgas saites</a:t>
            </a:r>
            <a:endParaRPr lang="lv-LV"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r>
              <a:rPr lang="lv-LV" b="1" dirty="0">
                <a:latin typeface="Arial" panose="020B0604020202020204" pitchFamily="34" charset="0"/>
                <a:cs typeface="Arial" panose="020B0604020202020204" pitchFamily="34" charset="0"/>
              </a:rPr>
              <a:t>Ārlietu ministrijas tīmekļa vietne</a:t>
            </a:r>
          </a:p>
          <a:p>
            <a:r>
              <a:rPr lang="lv-LV" dirty="0">
                <a:latin typeface="Arial" panose="020B0604020202020204" pitchFamily="34" charset="0"/>
                <a:cs typeface="Arial" panose="020B0604020202020204" pitchFamily="34" charset="0"/>
                <a:hlinkClick r:id="rId3"/>
              </a:rPr>
              <a:t>http://www.mfa.gov.lv/arpolitika/par-eiropas-savienibas-ierobezojosiem-pasakumiem/par-eiropas-savienibas-ierobezojosiem-pasakumiem</a:t>
            </a:r>
            <a:endParaRPr lang="lv-LV" dirty="0">
              <a:latin typeface="Arial" panose="020B0604020202020204" pitchFamily="34" charset="0"/>
              <a:cs typeface="Arial" panose="020B0604020202020204" pitchFamily="34" charset="0"/>
            </a:endParaRPr>
          </a:p>
          <a:p>
            <a:endParaRPr lang="lv-LV" dirty="0">
              <a:latin typeface="Arial" panose="020B0604020202020204" pitchFamily="34" charset="0"/>
              <a:cs typeface="Arial" panose="020B0604020202020204" pitchFamily="34" charset="0"/>
            </a:endParaRPr>
          </a:p>
          <a:p>
            <a:r>
              <a:rPr lang="lv-LV" b="1" dirty="0">
                <a:latin typeface="Arial" panose="020B0604020202020204" pitchFamily="34" charset="0"/>
                <a:cs typeface="Arial" panose="020B0604020202020204" pitchFamily="34" charset="0"/>
              </a:rPr>
              <a:t>Sankciju saraksti</a:t>
            </a:r>
          </a:p>
          <a:p>
            <a:r>
              <a:rPr lang="lv-LV" dirty="0">
                <a:latin typeface="Arial" panose="020B0604020202020204" pitchFamily="34" charset="0"/>
                <a:cs typeface="Arial" panose="020B0604020202020204" pitchFamily="34" charset="0"/>
                <a:hlinkClick r:id="rId4"/>
              </a:rPr>
              <a:t>http://sankcijas.kd.gov.lv/</a:t>
            </a:r>
            <a:endParaRPr lang="lv-LV" dirty="0">
              <a:latin typeface="Arial" panose="020B0604020202020204" pitchFamily="34" charset="0"/>
              <a:cs typeface="Arial" panose="020B0604020202020204" pitchFamily="34" charset="0"/>
            </a:endParaRPr>
          </a:p>
          <a:p>
            <a:endParaRPr lang="lv-LV" dirty="0">
              <a:latin typeface="Arial" panose="020B0604020202020204" pitchFamily="34" charset="0"/>
              <a:cs typeface="Arial" panose="020B0604020202020204" pitchFamily="34" charset="0"/>
            </a:endParaRPr>
          </a:p>
          <a:p>
            <a:r>
              <a:rPr lang="lv-LV" b="1" dirty="0">
                <a:latin typeface="Arial" panose="020B0604020202020204" pitchFamily="34" charset="0"/>
                <a:cs typeface="Arial" panose="020B0604020202020204" pitchFamily="34" charset="0"/>
              </a:rPr>
              <a:t>Interaktīvā sankciju karte</a:t>
            </a:r>
          </a:p>
          <a:p>
            <a:r>
              <a:rPr lang="lv-LV" dirty="0">
                <a:latin typeface="Arial" panose="020B0604020202020204" pitchFamily="34" charset="0"/>
                <a:cs typeface="Arial" panose="020B0604020202020204" pitchFamily="34" charset="0"/>
                <a:hlinkClick r:id="rId5"/>
              </a:rPr>
              <a:t>https://www.sanctionsmap.eu/#/main</a:t>
            </a:r>
            <a:endParaRPr lang="lv-LV" dirty="0">
              <a:latin typeface="Arial" panose="020B0604020202020204" pitchFamily="34" charset="0"/>
              <a:cs typeface="Arial" panose="020B0604020202020204" pitchFamily="34" charset="0"/>
            </a:endParaRPr>
          </a:p>
          <a:p>
            <a:endParaRPr lang="lv-LV" dirty="0">
              <a:latin typeface="Arial" panose="020B0604020202020204" pitchFamily="34" charset="0"/>
              <a:cs typeface="Arial" panose="020B0604020202020204" pitchFamily="34" charset="0"/>
            </a:endParaRPr>
          </a:p>
          <a:p>
            <a:r>
              <a:rPr lang="lv-LV" b="1" dirty="0">
                <a:latin typeface="Arial" panose="020B0604020202020204" pitchFamily="34" charset="0"/>
                <a:cs typeface="Arial" panose="020B0604020202020204" pitchFamily="34" charset="0"/>
              </a:rPr>
              <a:t>Starptautisko un Latvijas Republikas nacionālo sankciju likums</a:t>
            </a:r>
          </a:p>
          <a:p>
            <a:r>
              <a:rPr lang="lv-LV" dirty="0">
                <a:latin typeface="Arial" panose="020B0604020202020204" pitchFamily="34" charset="0"/>
                <a:cs typeface="Arial" panose="020B0604020202020204" pitchFamily="34" charset="0"/>
                <a:hlinkClick r:id="rId6"/>
              </a:rPr>
              <a:t>https://likumi.lv/ta/id/280278-starptautisko-un-latvijas-republikas-nacionalo-sankciju-likums</a:t>
            </a:r>
            <a:endParaRPr lang="lv-LV" dirty="0">
              <a:latin typeface="Arial" panose="020B0604020202020204" pitchFamily="34" charset="0"/>
              <a:cs typeface="Arial" panose="020B0604020202020204" pitchFamily="34" charset="0"/>
            </a:endParaRPr>
          </a:p>
          <a:p>
            <a:pPr marL="0" indent="0">
              <a:buNone/>
            </a:pPr>
            <a:endParaRPr lang="lv-LV" dirty="0"/>
          </a:p>
          <a:p>
            <a:endParaRPr lang="lv-LV"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pic>
        <p:nvPicPr>
          <p:cNvPr id="5" name="Picture 4"/>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7720535" y="274638"/>
            <a:ext cx="949059" cy="976114"/>
          </a:xfrm>
          <a:prstGeom prst="rect">
            <a:avLst/>
          </a:prstGeom>
        </p:spPr>
      </p:pic>
    </p:spTree>
    <p:extLst>
      <p:ext uri="{BB962C8B-B14F-4D97-AF65-F5344CB8AC3E}">
        <p14:creationId xmlns:p14="http://schemas.microsoft.com/office/powerpoint/2010/main" val="25797044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381000"/>
            <a:ext cx="6779096" cy="1036642"/>
          </a:xfrm>
        </p:spPr>
        <p:txBody>
          <a:bodyPr>
            <a:noAutofit/>
          </a:bodyPr>
          <a:lstStyle/>
          <a:p>
            <a:pPr algn="ctr"/>
            <a:r>
              <a:rPr lang="lv-LV" sz="3200" b="0" dirty="0">
                <a:solidFill>
                  <a:schemeClr val="tx2"/>
                </a:solidFill>
                <a:latin typeface="Times New Roman" panose="02020603050405020304" pitchFamily="18" charset="0"/>
                <a:cs typeface="Times New Roman" panose="02020603050405020304" pitchFamily="18" charset="0"/>
              </a:rPr>
              <a:t>Saziņa ar VID par NILLTFN likuma piemērošanu</a:t>
            </a:r>
            <a:br>
              <a:rPr lang="lv-LV" sz="3200" b="0" dirty="0">
                <a:solidFill>
                  <a:schemeClr val="tx2"/>
                </a:solidFill>
                <a:latin typeface="Times New Roman" panose="02020603050405020304" pitchFamily="18" charset="0"/>
                <a:cs typeface="Times New Roman" panose="02020603050405020304" pitchFamily="18" charset="0"/>
              </a:rPr>
            </a:br>
            <a:endParaRPr lang="lv-LV" sz="3200" b="0" dirty="0">
              <a:solidFill>
                <a:schemeClr val="tx2"/>
              </a:solidFill>
            </a:endParaRPr>
          </a:p>
        </p:txBody>
      </p:sp>
      <p:sp>
        <p:nvSpPr>
          <p:cNvPr id="3" name="Content Placeholder 2"/>
          <p:cNvSpPr>
            <a:spLocks noGrp="1"/>
          </p:cNvSpPr>
          <p:nvPr>
            <p:ph idx="1"/>
          </p:nvPr>
        </p:nvSpPr>
        <p:spPr>
          <a:xfrm>
            <a:off x="107504" y="1628800"/>
            <a:ext cx="8856984" cy="5000600"/>
          </a:xfrm>
        </p:spPr>
        <p:txBody>
          <a:bodyPr>
            <a:normAutofit/>
          </a:bodyPr>
          <a:lstStyle/>
          <a:p>
            <a:pPr marL="457200" indent="-45720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Nelegāli iegūtu līdzekļu legalizācijas novēršanas pārvaldes Metodikas atbalsta un riska analīzes daļa, tālr. 67122492, e-pasts NILLNP.lietvediba@vid.gov.lv</a:t>
            </a:r>
          </a:p>
          <a:p>
            <a:endParaRPr lang="lv-LV"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N</a:t>
            </a:r>
            <a:r>
              <a:rPr lang="de-DE" sz="2400" dirty="0">
                <a:latin typeface="Times New Roman" panose="02020603050405020304" pitchFamily="18" charset="0"/>
                <a:cs typeface="Times New Roman" panose="02020603050405020304" pitchFamily="18" charset="0"/>
              </a:rPr>
              <a:t>oderīgi materiāl</a:t>
            </a:r>
            <a:r>
              <a:rPr lang="lv-LV" sz="2400" dirty="0">
                <a:latin typeface="Times New Roman" panose="02020603050405020304" pitchFamily="18" charset="0"/>
                <a:cs typeface="Times New Roman" panose="02020603050405020304" pitchFamily="18" charset="0"/>
              </a:rPr>
              <a:t>i</a:t>
            </a:r>
            <a:r>
              <a:rPr lang="de-DE" sz="2400" dirty="0">
                <a:latin typeface="Times New Roman" panose="02020603050405020304" pitchFamily="18" charset="0"/>
                <a:cs typeface="Times New Roman" panose="02020603050405020304" pitchFamily="18" charset="0"/>
              </a:rPr>
              <a:t> (prezentācij</a:t>
            </a:r>
            <a:r>
              <a:rPr lang="lv-LV" sz="2400" dirty="0" err="1">
                <a:latin typeface="Times New Roman" panose="02020603050405020304" pitchFamily="18" charset="0"/>
                <a:cs typeface="Times New Roman" panose="02020603050405020304" pitchFamily="18" charset="0"/>
              </a:rPr>
              <a:t>as</a:t>
            </a:r>
            <a:r>
              <a:rPr lang="de-DE" sz="2400" dirty="0">
                <a:latin typeface="Times New Roman" panose="02020603050405020304" pitchFamily="18" charset="0"/>
                <a:cs typeface="Times New Roman" panose="02020603050405020304" pitchFamily="18" charset="0"/>
              </a:rPr>
              <a:t>, videomateriāl</a:t>
            </a:r>
            <a:r>
              <a:rPr lang="lv-LV" sz="2400" dirty="0">
                <a:latin typeface="Times New Roman" panose="02020603050405020304" pitchFamily="18" charset="0"/>
                <a:cs typeface="Times New Roman" panose="02020603050405020304" pitchFamily="18" charset="0"/>
              </a:rPr>
              <a:t>i</a:t>
            </a:r>
            <a:r>
              <a:rPr lang="de-DE" sz="2400" dirty="0">
                <a:latin typeface="Times New Roman" panose="02020603050405020304" pitchFamily="18" charset="0"/>
                <a:cs typeface="Times New Roman" panose="02020603050405020304" pitchFamily="18" charset="0"/>
              </a:rPr>
              <a:t> un videosemināri), informatīv</a:t>
            </a:r>
            <a:r>
              <a:rPr lang="lv-LV" sz="2400" dirty="0" err="1">
                <a:latin typeface="Times New Roman" panose="02020603050405020304" pitchFamily="18" charset="0"/>
                <a:cs typeface="Times New Roman" panose="02020603050405020304" pitchFamily="18" charset="0"/>
              </a:rPr>
              <a:t>ie</a:t>
            </a:r>
            <a:r>
              <a:rPr lang="de-DE" sz="2400" dirty="0">
                <a:latin typeface="Times New Roman" panose="02020603050405020304" pitchFamily="18" charset="0"/>
                <a:cs typeface="Times New Roman" panose="02020603050405020304" pitchFamily="18" charset="0"/>
              </a:rPr>
              <a:t> materiāli</a:t>
            </a:r>
            <a:r>
              <a:rPr lang="lv-LV" sz="2400" dirty="0">
                <a:latin typeface="Times New Roman" panose="02020603050405020304" pitchFamily="18" charset="0"/>
                <a:cs typeface="Times New Roman" panose="02020603050405020304" pitchFamily="18" charset="0"/>
              </a:rPr>
              <a:t> un</a:t>
            </a:r>
            <a:r>
              <a:rPr lang="de-DE" sz="2400" dirty="0">
                <a:latin typeface="Times New Roman" panose="02020603050405020304" pitchFamily="18" charset="0"/>
                <a:cs typeface="Times New Roman" panose="02020603050405020304" pitchFamily="18" charset="0"/>
              </a:rPr>
              <a:t> vadlīnij</a:t>
            </a:r>
            <a:r>
              <a:rPr lang="lv-LV" sz="2400" dirty="0" err="1">
                <a:latin typeface="Times New Roman" panose="02020603050405020304" pitchFamily="18" charset="0"/>
                <a:cs typeface="Times New Roman" panose="02020603050405020304" pitchFamily="18" charset="0"/>
              </a:rPr>
              <a:t>as</a:t>
            </a:r>
            <a:r>
              <a:rPr lang="de-DE" sz="2400" dirty="0">
                <a:latin typeface="Times New Roman" panose="02020603050405020304" pitchFamily="18" charset="0"/>
                <a:cs typeface="Times New Roman" panose="02020603050405020304" pitchFamily="18" charset="0"/>
              </a:rPr>
              <a:t> </a:t>
            </a:r>
            <a:endParaRPr lang="lv-LV" sz="2400"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VID tīmekļa vietnē </a:t>
            </a:r>
            <a:r>
              <a:rPr lang="de-DE" u="sng" dirty="0">
                <a:latin typeface="Times New Roman" panose="02020603050405020304" pitchFamily="18" charset="0"/>
                <a:cs typeface="Times New Roman" panose="02020603050405020304" pitchFamily="18" charset="0"/>
                <a:hlinkClick r:id="rId3"/>
              </a:rPr>
              <a:t>www.vid.gov.lv</a:t>
            </a:r>
            <a:r>
              <a:rPr lang="de-DE" dirty="0">
                <a:latin typeface="Times New Roman" panose="02020603050405020304" pitchFamily="18" charset="0"/>
                <a:cs typeface="Times New Roman" panose="02020603050405020304" pitchFamily="18" charset="0"/>
              </a:rPr>
              <a:t> sadaļā “Noziedzīgi iegūtu līdzekļu legalizācijas novēršana”</a:t>
            </a:r>
            <a:endParaRPr lang="lv-LV"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I</a:t>
            </a:r>
            <a:r>
              <a:rPr lang="de-DE" sz="2400" dirty="0">
                <a:latin typeface="Times New Roman" panose="02020603050405020304" pitchFamily="18" charset="0"/>
                <a:cs typeface="Times New Roman" panose="02020603050405020304" pitchFamily="18" charset="0"/>
              </a:rPr>
              <a:t>nformācij</a:t>
            </a:r>
            <a:r>
              <a:rPr lang="lv-LV" sz="2400" dirty="0">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par VID organizētajiem bezmaksas semināriem par aktualitātēm likuma piemērošanā</a:t>
            </a:r>
            <a:endParaRPr lang="lv-LV" sz="2400"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VID tīmekļa vietnē </a:t>
            </a:r>
            <a:r>
              <a:rPr lang="de-DE" dirty="0">
                <a:latin typeface="Times New Roman" panose="02020603050405020304" pitchFamily="18" charset="0"/>
                <a:cs typeface="Times New Roman" panose="02020603050405020304" pitchFamily="18" charset="0"/>
                <a:hlinkClick r:id="rId3"/>
              </a:rPr>
              <a:t>www.vid.gov.lv</a:t>
            </a:r>
            <a:r>
              <a:rPr lang="lv-LV"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sadaļā “Aktualitātes” –“Notikumi”</a:t>
            </a:r>
            <a:endParaRPr lang="lv-LV" dirty="0">
              <a:latin typeface="Times New Roman" panose="02020603050405020304" pitchFamily="18" charset="0"/>
              <a:cs typeface="Times New Roman" panose="02020603050405020304" pitchFamily="18" charset="0"/>
            </a:endParaRPr>
          </a:p>
          <a:p>
            <a:endParaRPr lang="lv-LV" dirty="0"/>
          </a:p>
        </p:txBody>
      </p:sp>
      <p:sp>
        <p:nvSpPr>
          <p:cNvPr id="6" name="Slide Number Placeholder 5"/>
          <p:cNvSpPr>
            <a:spLocks noGrp="1"/>
          </p:cNvSpPr>
          <p:nvPr>
            <p:ph type="sldNum" sz="quarter" idx="13"/>
          </p:nvPr>
        </p:nvSpPr>
        <p:spPr/>
        <p:txBody>
          <a:bodyPr/>
          <a:lstStyle/>
          <a:p>
            <a:fld id="{DC42D975-9849-4D30-AD29-8FD211EBD203}" type="slidenum">
              <a:rPr lang="lv-LV" smtClean="0"/>
              <a:t>69</a:t>
            </a:fld>
            <a:endParaRPr lang="lv-LV"/>
          </a:p>
        </p:txBody>
      </p:sp>
    </p:spTree>
    <p:extLst>
      <p:ext uri="{BB962C8B-B14F-4D97-AF65-F5344CB8AC3E}">
        <p14:creationId xmlns:p14="http://schemas.microsoft.com/office/powerpoint/2010/main" val="152146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chemeClr val="tx2"/>
                </a:solidFill>
                <a:latin typeface="Times New Roman" panose="02020603050405020304" pitchFamily="18" charset="0"/>
                <a:cs typeface="Times New Roman" panose="02020603050405020304" pitchFamily="18" charset="0"/>
              </a:rPr>
              <a:t>Risku novērtējums un tā kritēriji</a:t>
            </a:r>
            <a:endParaRPr lang="lv-LV" dirty="0"/>
          </a:p>
        </p:txBody>
      </p:sp>
      <p:sp>
        <p:nvSpPr>
          <p:cNvPr id="3" name="Content Placeholder 2"/>
          <p:cNvSpPr>
            <a:spLocks noGrp="1"/>
          </p:cNvSpPr>
          <p:nvPr>
            <p:ph idx="1"/>
          </p:nvPr>
        </p:nvSpPr>
        <p:spPr>
          <a:xfrm>
            <a:off x="304800" y="1752600"/>
            <a:ext cx="8382000" cy="4373563"/>
          </a:xfrm>
        </p:spPr>
        <p:txBody>
          <a:bodyPr>
            <a:normAutofit fontScale="85000" lnSpcReduction="20000"/>
          </a:bodyPr>
          <a:lstStyle/>
          <a:p>
            <a:pPr marL="0" indent="0" algn="just">
              <a:buNone/>
            </a:pPr>
            <a:r>
              <a:rPr lang="lv-LV" dirty="0">
                <a:latin typeface="Times New Roman" panose="02020603050405020304" pitchFamily="18" charset="0"/>
                <a:cs typeface="Times New Roman" panose="02020603050405020304" pitchFamily="18" charset="0"/>
              </a:rPr>
              <a:t>NILLTFN likuma 6. panta (1</a:t>
            </a:r>
            <a:r>
              <a:rPr lang="lv-LV" baseline="30000" dirty="0">
                <a:latin typeface="Times New Roman" panose="02020603050405020304" pitchFamily="18" charset="0"/>
                <a:cs typeface="Times New Roman" panose="02020603050405020304" pitchFamily="18" charset="0"/>
              </a:rPr>
              <a:t>1</a:t>
            </a:r>
            <a:r>
              <a:rPr lang="lv-LV" dirty="0">
                <a:latin typeface="Times New Roman" panose="02020603050405020304" pitchFamily="18" charset="0"/>
                <a:cs typeface="Times New Roman" panose="02020603050405020304" pitchFamily="18" charset="0"/>
              </a:rPr>
              <a:t>) daļa -  Likuma subjekts, veicot risku novērtējumu un veidojot iekšējās kontroles sistēmu, ņem vērā:</a:t>
            </a:r>
          </a:p>
          <a:p>
            <a:pPr algn="just"/>
            <a:r>
              <a:rPr lang="lv-LV" dirty="0">
                <a:latin typeface="Times New Roman" panose="02020603050405020304" pitchFamily="18" charset="0"/>
                <a:cs typeface="Times New Roman" panose="02020603050405020304" pitchFamily="18" charset="0"/>
              </a:rPr>
              <a:t>	Eiropas Komisijas riski – Eiropas Komisijas 	ziņojums par iekšējiem un pārrobežu riskiem; 	Eiropas Komisijas augsta riska trešo valstu saraksts;</a:t>
            </a:r>
          </a:p>
          <a:p>
            <a:pPr algn="just"/>
            <a:r>
              <a:rPr lang="lv-LV" dirty="0">
                <a:latin typeface="Times New Roman" panose="02020603050405020304" pitchFamily="18" charset="0"/>
                <a:cs typeface="Times New Roman" panose="02020603050405020304" pitchFamily="18" charset="0"/>
              </a:rPr>
              <a:t>	NRA riski – draudi, ievainojamība un sektoru riska 	novērtējumi;</a:t>
            </a:r>
          </a:p>
          <a:p>
            <a:pPr algn="just"/>
            <a:r>
              <a:rPr lang="lv-LV" dirty="0">
                <a:latin typeface="Times New Roman" panose="02020603050405020304" pitchFamily="18" charset="0"/>
                <a:cs typeface="Times New Roman" panose="02020603050405020304" pitchFamily="18" charset="0"/>
              </a:rPr>
              <a:t>	citi - NILLTFN likumā norādīti risku paaugstinošie 	faktori, VID vadlīnijas un ziņojumi, FID ziņojumi, 	FATF, MONEYVAL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938281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lv-LV" b="1" dirty="0">
                <a:solidFill>
                  <a:schemeClr val="tx2"/>
                </a:solidFill>
                <a:latin typeface="Times New Roman" panose="02020603050405020304" pitchFamily="18" charset="0"/>
                <a:cs typeface="Times New Roman" panose="02020603050405020304" pitchFamily="18" charset="0"/>
              </a:rPr>
              <a:t>Paldies par uzmanību!</a:t>
            </a:r>
          </a:p>
        </p:txBody>
      </p:sp>
      <p:sp>
        <p:nvSpPr>
          <p:cNvPr id="5" name="Subtitle 4"/>
          <p:cNvSpPr>
            <a:spLocks noGrp="1"/>
          </p:cNvSpPr>
          <p:nvPr>
            <p:ph type="subTitle" idx="1"/>
          </p:nvPr>
        </p:nvSpPr>
        <p:spPr>
          <a:xfrm>
            <a:off x="2057400" y="4648200"/>
            <a:ext cx="6781800" cy="1752600"/>
          </a:xfrm>
        </p:spPr>
        <p:txBody>
          <a:bodyPr/>
          <a:lstStyle/>
          <a:p>
            <a:pPr algn="r"/>
            <a:r>
              <a:rPr lang="lv-LV" sz="2800" dirty="0">
                <a:solidFill>
                  <a:schemeClr val="tx1"/>
                </a:solidFill>
                <a:latin typeface="Times New Roman" panose="02020603050405020304" pitchFamily="18" charset="0"/>
                <a:cs typeface="Times New Roman" panose="02020603050405020304" pitchFamily="18" charset="0"/>
              </a:rPr>
              <a:t>Tālrunis  67122499</a:t>
            </a:r>
          </a:p>
          <a:p>
            <a:pPr algn="r"/>
            <a:r>
              <a:rPr lang="lv-LV" sz="2800" dirty="0">
                <a:solidFill>
                  <a:schemeClr val="tx1"/>
                </a:solidFill>
                <a:latin typeface="Times New Roman" panose="02020603050405020304" pitchFamily="18" charset="0"/>
                <a:cs typeface="Times New Roman" panose="02020603050405020304" pitchFamily="18" charset="0"/>
              </a:rPr>
              <a:t>E-pasta adrese Artis.Aizupietis@vid.gov.lv </a:t>
            </a:r>
          </a:p>
          <a:p>
            <a:endParaRPr lang="lv-LV" dirty="0">
              <a:solidFill>
                <a:schemeClr val="tx1"/>
              </a:solidFill>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schemeClr val="tx1"/>
                </a:solidFill>
              </a:rPr>
              <a:pPr/>
              <a:t>70</a:t>
            </a:fld>
            <a:endParaRPr lang="en-US" dirty="0">
              <a:solidFill>
                <a:schemeClr val="tx1"/>
              </a:solidFill>
            </a:endParaRPr>
          </a:p>
        </p:txBody>
      </p:sp>
    </p:spTree>
    <p:extLst>
      <p:ext uri="{BB962C8B-B14F-4D97-AF65-F5344CB8AC3E}">
        <p14:creationId xmlns:p14="http://schemas.microsoft.com/office/powerpoint/2010/main" val="2176796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lv-LV" sz="3200" dirty="0">
                <a:solidFill>
                  <a:schemeClr val="tx2"/>
                </a:solidFill>
                <a:latin typeface="Times New Roman" panose="02020603050405020304" pitchFamily="18" charset="0"/>
                <a:cs typeface="Times New Roman" panose="02020603050405020304" pitchFamily="18" charset="0"/>
              </a:rPr>
              <a:t>Eiropas Komisijas riski 2017.gadā</a:t>
            </a:r>
            <a:br>
              <a:rPr lang="lv-LV" sz="3200" dirty="0">
                <a:solidFill>
                  <a:schemeClr val="tx2"/>
                </a:solidFill>
                <a:latin typeface="Times New Roman" panose="02020603050405020304" pitchFamily="18" charset="0"/>
                <a:cs typeface="Times New Roman" panose="02020603050405020304" pitchFamily="18" charset="0"/>
              </a:rPr>
            </a:br>
            <a:endParaRPr lang="lv-LV" sz="32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9144000" cy="5121275"/>
          </a:xfrm>
        </p:spPr>
        <p:txBody>
          <a:bodyPr>
            <a:normAutofit fontScale="77500" lnSpcReduction="20000"/>
          </a:bodyPr>
          <a:lstStyle/>
          <a:p>
            <a:r>
              <a:rPr lang="lv-LV" sz="3600" dirty="0">
                <a:latin typeface="Times New Roman" panose="02020603050405020304" pitchFamily="18" charset="0"/>
                <a:cs typeface="Times New Roman" panose="02020603050405020304" pitchFamily="18" charset="0"/>
              </a:rPr>
              <a:t>Krimināli sodītu personu iefiltrēšanās</a:t>
            </a:r>
          </a:p>
          <a:p>
            <a:r>
              <a:rPr lang="lv-LV" sz="3600" dirty="0">
                <a:latin typeface="Times New Roman" panose="02020603050405020304" pitchFamily="18" charset="0"/>
                <a:cs typeface="Times New Roman" panose="02020603050405020304" pitchFamily="18" charset="0"/>
              </a:rPr>
              <a:t>Falsificēti dokumenti </a:t>
            </a:r>
          </a:p>
          <a:p>
            <a:r>
              <a:rPr lang="lv-LV" sz="3600" dirty="0">
                <a:latin typeface="Times New Roman" panose="02020603050405020304" pitchFamily="18" charset="0"/>
                <a:cs typeface="Times New Roman" panose="02020603050405020304" pitchFamily="18" charset="0"/>
              </a:rPr>
              <a:t>Nepietiekama informācijas apmaiņa starp valsts sektora un privātā sektora iestādēm</a:t>
            </a:r>
          </a:p>
          <a:p>
            <a:r>
              <a:rPr lang="lv-LV" sz="3600" dirty="0">
                <a:latin typeface="Times New Roman" panose="02020603050405020304" pitchFamily="18" charset="0"/>
                <a:cs typeface="Times New Roman" panose="02020603050405020304" pitchFamily="18" charset="0"/>
              </a:rPr>
              <a:t>Nepietiekami resursi, informētība par riskiem un zināšanas nelikumīgi iegūtu līdzekļu legalizācijas un terorisma finansēšanas apkarošanas noteikumu ieviešanas jomā </a:t>
            </a:r>
          </a:p>
          <a:p>
            <a:r>
              <a:rPr lang="lv-LV" sz="3600" dirty="0">
                <a:latin typeface="Times New Roman" panose="02020603050405020304" pitchFamily="18" charset="0"/>
                <a:cs typeface="Times New Roman" panose="02020603050405020304" pitchFamily="18" charset="0"/>
              </a:rPr>
              <a:t>Jauni riski saistībā ar </a:t>
            </a:r>
            <a:r>
              <a:rPr lang="lv-LV" sz="3600" dirty="0" err="1">
                <a:latin typeface="Times New Roman" panose="02020603050405020304" pitchFamily="18" charset="0"/>
                <a:cs typeface="Times New Roman" panose="02020603050405020304" pitchFamily="18" charset="0"/>
              </a:rPr>
              <a:t>FinTech</a:t>
            </a:r>
            <a:endParaRPr lang="lv-LV" sz="3600" dirty="0">
              <a:latin typeface="Times New Roman" panose="02020603050405020304" pitchFamily="18" charset="0"/>
              <a:cs typeface="Times New Roman" panose="02020603050405020304" pitchFamily="18" charset="0"/>
            </a:endParaRPr>
          </a:p>
          <a:p>
            <a:r>
              <a:rPr lang="lv-LV" sz="3600" dirty="0">
                <a:latin typeface="Times New Roman" panose="02020603050405020304" pitchFamily="18" charset="0"/>
                <a:cs typeface="Times New Roman" panose="02020603050405020304" pitchFamily="18" charset="0"/>
              </a:rPr>
              <a:t>Rēķinu izrakstīšana par paaugstinātu summu komerctirdzniecībā (nelikumīgi iegūtu līdzekļu legalizācija tirdzniecībā) jeb fiktīvu aizdevumu veikšana</a:t>
            </a:r>
          </a:p>
          <a:p>
            <a:endParaRPr lang="lv-LV"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68373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lv-LV" sz="3200" dirty="0">
                <a:solidFill>
                  <a:schemeClr val="tx2"/>
                </a:solidFill>
                <a:latin typeface="Times New Roman" panose="02020603050405020304" pitchFamily="18" charset="0"/>
                <a:cs typeface="Times New Roman" panose="02020603050405020304" pitchFamily="18" charset="0"/>
              </a:rPr>
              <a:t>Eiropas Komisijas 2019.gada ziņojumā konstatētais</a:t>
            </a:r>
            <a:br>
              <a:rPr lang="lv-LV" sz="3200" dirty="0">
                <a:solidFill>
                  <a:schemeClr val="tx2"/>
                </a:solidFill>
                <a:latin typeface="Times New Roman" panose="02020603050405020304" pitchFamily="18" charset="0"/>
                <a:cs typeface="Times New Roman" panose="02020603050405020304" pitchFamily="18" charset="0"/>
              </a:rPr>
            </a:br>
            <a:endParaRPr lang="lv-LV" sz="32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600200"/>
            <a:ext cx="9144000" cy="5121275"/>
          </a:xfrm>
        </p:spPr>
        <p:txBody>
          <a:bodyPr>
            <a:normAutofit fontScale="77500" lnSpcReduction="20000"/>
          </a:bodyPr>
          <a:lstStyle/>
          <a:p>
            <a:r>
              <a:rPr lang="lv-LV" sz="3600" dirty="0">
                <a:latin typeface="Times New Roman" panose="02020603050405020304" pitchFamily="18" charset="0"/>
                <a:cs typeface="Times New Roman" panose="02020603050405020304" pitchFamily="18" charset="0"/>
              </a:rPr>
              <a:t>20-30% līdzekļu tiek legalizēti izmantojot ne-finanšu sektoru</a:t>
            </a:r>
          </a:p>
          <a:p>
            <a:r>
              <a:rPr lang="lv-LV" sz="3600" dirty="0">
                <a:latin typeface="Times New Roman" panose="02020603050405020304" pitchFamily="18" charset="0"/>
                <a:cs typeface="Times New Roman" panose="02020603050405020304" pitchFamily="18" charset="0"/>
              </a:rPr>
              <a:t>Ražotāji, izplatītāji, juridisko pakalpojumu sniedzēji un citi </a:t>
            </a:r>
            <a:r>
              <a:rPr lang="lv-LV" sz="3600" dirty="0" err="1">
                <a:latin typeface="Times New Roman" panose="02020603050405020304" pitchFamily="18" charset="0"/>
                <a:cs typeface="Times New Roman" panose="02020603050405020304" pitchFamily="18" charset="0"/>
              </a:rPr>
              <a:t>nefinanšu</a:t>
            </a:r>
            <a:r>
              <a:rPr lang="lv-LV" sz="3600" dirty="0">
                <a:latin typeface="Times New Roman" panose="02020603050405020304" pitchFamily="18" charset="0"/>
                <a:cs typeface="Times New Roman" panose="02020603050405020304" pitchFamily="18" charset="0"/>
              </a:rPr>
              <a:t> sektora dalībnieki tiek pakļauti pieaugošam apdraudējumam (būtiska riska ekspozīcija)</a:t>
            </a:r>
          </a:p>
          <a:p>
            <a:r>
              <a:rPr lang="lv-LV" sz="3600" dirty="0">
                <a:latin typeface="Times New Roman" panose="02020603050405020304" pitchFamily="18" charset="0"/>
                <a:cs typeface="Times New Roman" panose="02020603050405020304" pitchFamily="18" charset="0"/>
              </a:rPr>
              <a:t>Būtiskākie trūkumi – patiesā labuma guvēja nenoskaidrošana, kā arī zema izpratne par PLG izpētes pamatprincipiem</a:t>
            </a:r>
          </a:p>
          <a:p>
            <a:r>
              <a:rPr lang="lv-LV" sz="3600" dirty="0">
                <a:latin typeface="Times New Roman" panose="02020603050405020304" pitchFamily="18" charset="0"/>
                <a:cs typeface="Times New Roman" panose="02020603050405020304" pitchFamily="18" charset="0"/>
              </a:rPr>
              <a:t>Netiek pienācīgi ziņots par aizdomīgiem darījumiem </a:t>
            </a:r>
          </a:p>
          <a:p>
            <a:r>
              <a:rPr lang="lv-LV" sz="3600" dirty="0">
                <a:latin typeface="Times New Roman" panose="02020603050405020304" pitchFamily="18" charset="0"/>
                <a:cs typeface="Times New Roman" panose="02020603050405020304" pitchFamily="18" charset="0"/>
              </a:rPr>
              <a:t>Nekustamā īpašuma sektors joprojām tiek pakļauts augstam riskam</a:t>
            </a:r>
          </a:p>
          <a:p>
            <a:r>
              <a:rPr lang="lv-LV" sz="3600" dirty="0">
                <a:latin typeface="Times New Roman" panose="02020603050405020304" pitchFamily="18" charset="0"/>
                <a:cs typeface="Times New Roman" panose="02020603050405020304" pitchFamily="18" charset="0"/>
              </a:rPr>
              <a:t>Rēķinu izrakstīšana par paaugstinātu summu, fiktīvi aizdevuma līgumi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78779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18753</TotalTime>
  <Words>6808</Words>
  <Application>Microsoft Office PowerPoint</Application>
  <PresentationFormat>On-screen Show (4:3)</PresentationFormat>
  <Paragraphs>878</Paragraphs>
  <Slides>70</Slides>
  <Notes>70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Symbol</vt:lpstr>
      <vt:lpstr>Times New Roman</vt:lpstr>
      <vt:lpstr>Verdana</vt:lpstr>
      <vt:lpstr>Office Theme</vt:lpstr>
      <vt:lpstr>Noziedzīgi iegūtu līdzekļu legalizācijas un terorisma un proliferācijas finansēšanas novēršanas likuma piemērošana  </vt:lpstr>
      <vt:lpstr>PowerPoint Presentation</vt:lpstr>
      <vt:lpstr>VID tīmekļa vietne</vt:lpstr>
      <vt:lpstr>Noziedzīgi iegūti līdzekļi</vt:lpstr>
      <vt:lpstr>Aizdomīgs darījums</vt:lpstr>
      <vt:lpstr>Likuma subjekti</vt:lpstr>
      <vt:lpstr>Risku novērtējums un tā kritēriji</vt:lpstr>
      <vt:lpstr>Eiropas Komisijas riski 2017.gadā </vt:lpstr>
      <vt:lpstr>Eiropas Komisijas 2019.gada ziņojumā konstatētais </vt:lpstr>
      <vt:lpstr>Sektorālie riski </vt:lpstr>
      <vt:lpstr>Citi riski </vt:lpstr>
      <vt:lpstr>Risku kategorijas</vt:lpstr>
      <vt:lpstr>Pienākums veikt risku novērtējuma aktualizēšanu</vt:lpstr>
      <vt:lpstr>Klienta risks</vt:lpstr>
      <vt:lpstr>Klienta risks</vt:lpstr>
      <vt:lpstr>Klienta un ģeogrāfiskais risks</vt:lpstr>
      <vt:lpstr>Pakalpojumu un piegādes kanālu risks</vt:lpstr>
      <vt:lpstr>Nozarēm specifisks risku novērtējums</vt:lpstr>
      <vt:lpstr>Nozarēm specifisks risku novērtējums</vt:lpstr>
      <vt:lpstr>Par likuma prasību atbildīgo iecelšana</vt:lpstr>
      <vt:lpstr>Par likuma prasību atbildīgo iecelšana</vt:lpstr>
      <vt:lpstr>Par likuma prasību atbildīgo iecelšana</vt:lpstr>
      <vt:lpstr>PowerPoint Presentation</vt:lpstr>
      <vt:lpstr>Pienākums veikt klienta izpēti</vt:lpstr>
      <vt:lpstr>Pienākums veikt klienta izpēti </vt:lpstr>
      <vt:lpstr>Klienta izpēte</vt:lpstr>
      <vt:lpstr>Klienta izpēte</vt:lpstr>
      <vt:lpstr>FATF novērtējumi</vt:lpstr>
      <vt:lpstr>FATF tiešie iznākumi (IO)</vt:lpstr>
      <vt:lpstr>Pienākums izbeigt vai neuzsākt darījuma attiecības </vt:lpstr>
      <vt:lpstr>Klienta izpētes pasākumi (datu atjaunošana)</vt:lpstr>
      <vt:lpstr>Juridiska veidojuma identificēšana</vt:lpstr>
      <vt:lpstr>Personu identificējoši dokumenti</vt:lpstr>
      <vt:lpstr>PLG noskaidrošana</vt:lpstr>
      <vt:lpstr>Subjekta pienākumi</vt:lpstr>
      <vt:lpstr>Padziļināta izpēte</vt:lpstr>
      <vt:lpstr>Padziļināta izpēte</vt:lpstr>
      <vt:lpstr>Augsta riska trešā valsts</vt:lpstr>
      <vt:lpstr>Augsta riska trešā valsts</vt:lpstr>
      <vt:lpstr>Tiesības iegūt nepieciešamo informāciju</vt:lpstr>
      <vt:lpstr>Politiski nozīmīga persona</vt:lpstr>
      <vt:lpstr>Vienkāršotā klienta izpēte</vt:lpstr>
      <vt:lpstr>Subjekta un klienta attiecības</vt:lpstr>
      <vt:lpstr>Obligātās IKS sastāvdaļas</vt:lpstr>
      <vt:lpstr>Tipoloģijas</vt:lpstr>
      <vt:lpstr> Uz risku balstīta pieeja</vt:lpstr>
      <vt:lpstr> Izplatītākā problemātika</vt:lpstr>
      <vt:lpstr> Izplatītākās pazīmes</vt:lpstr>
      <vt:lpstr> Izplatītākās pazīmes</vt:lpstr>
      <vt:lpstr> Izplatītākās pazīmes</vt:lpstr>
      <vt:lpstr> Izplatītākās pazīmes</vt:lpstr>
      <vt:lpstr> Izplatītākās pazīmes</vt:lpstr>
      <vt:lpstr> Izplatītākās pazīmes</vt:lpstr>
      <vt:lpstr> Izplatītākās pazīmes</vt:lpstr>
      <vt:lpstr> Izplatītākās pazīmes</vt:lpstr>
      <vt:lpstr> Izplatītākās pazīmes</vt:lpstr>
      <vt:lpstr> Izplatītākās pazīmes</vt:lpstr>
      <vt:lpstr>Starptautisko un Latvijas Republikas nacionālo sankciju likums</vt:lpstr>
      <vt:lpstr>Starptautisko un Latvijas republikas nacionālo sankciju likuma piemērošana</vt:lpstr>
      <vt:lpstr>Finanšu ierobežojumi</vt:lpstr>
      <vt:lpstr>Civiltiesiskie ierobežojumi </vt:lpstr>
      <vt:lpstr>Stratēģiskas nozīmes preču un citu preču aprites ierobežojumi</vt:lpstr>
      <vt:lpstr>Ieceļošanas ierobežojumi</vt:lpstr>
      <vt:lpstr>Tūrisma pakalpojumu sniegšanas ierobežojumi</vt:lpstr>
      <vt:lpstr>Ar 2019. gada 1. maiju likuma subjektiem noteikts papildus pienākums</vt:lpstr>
      <vt:lpstr>Iekšējās kontroles sistēmas pilnveidošana</vt:lpstr>
      <vt:lpstr>Sankciju riska novērtējums  </vt:lpstr>
      <vt:lpstr>Noderīgas saites</vt:lpstr>
      <vt:lpstr>Saziņa ar VID par NILLTFN likuma piemērošanu </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ieņēmumu dienesta uzraugāmo Noziedzīgi iegūtu līdzekļu legalizācijas un terorisma finansēšanas novēršanas likuma subjektu pienākumi un atbildība</dc:title>
  <dc:creator>Baiba Rūdapa</dc:creator>
  <cp:lastModifiedBy>Zane Zemniece</cp:lastModifiedBy>
  <cp:revision>607</cp:revision>
  <cp:lastPrinted>2019-01-29T05:23:59Z</cp:lastPrinted>
  <dcterms:created xsi:type="dcterms:W3CDTF">2006-08-16T00:00:00Z</dcterms:created>
  <dcterms:modified xsi:type="dcterms:W3CDTF">2019-09-30T10:34:16Z</dcterms:modified>
</cp:coreProperties>
</file>