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80" r:id="rId1"/>
    <p:sldMasterId id="2147484223" r:id="rId2"/>
  </p:sldMasterIdLst>
  <p:notesMasterIdLst>
    <p:notesMasterId r:id="rId52"/>
  </p:notesMasterIdLst>
  <p:handoutMasterIdLst>
    <p:handoutMasterId r:id="rId53"/>
  </p:handoutMasterIdLst>
  <p:sldIdLst>
    <p:sldId id="340" r:id="rId3"/>
    <p:sldId id="257" r:id="rId4"/>
    <p:sldId id="617" r:id="rId5"/>
    <p:sldId id="619" r:id="rId6"/>
    <p:sldId id="621" r:id="rId7"/>
    <p:sldId id="620" r:id="rId8"/>
    <p:sldId id="634" r:id="rId9"/>
    <p:sldId id="586" r:id="rId10"/>
    <p:sldId id="661" r:id="rId11"/>
    <p:sldId id="622" r:id="rId12"/>
    <p:sldId id="647" r:id="rId13"/>
    <p:sldId id="648" r:id="rId14"/>
    <p:sldId id="624" r:id="rId15"/>
    <p:sldId id="625" r:id="rId16"/>
    <p:sldId id="626" r:id="rId17"/>
    <p:sldId id="629" r:id="rId18"/>
    <p:sldId id="635" r:id="rId19"/>
    <p:sldId id="618" r:id="rId20"/>
    <p:sldId id="630" r:id="rId21"/>
    <p:sldId id="631" r:id="rId22"/>
    <p:sldId id="632" r:id="rId23"/>
    <p:sldId id="651" r:id="rId24"/>
    <p:sldId id="636" r:id="rId25"/>
    <p:sldId id="633" r:id="rId26"/>
    <p:sldId id="637" r:id="rId27"/>
    <p:sldId id="652" r:id="rId28"/>
    <p:sldId id="653" r:id="rId29"/>
    <p:sldId id="654" r:id="rId30"/>
    <p:sldId id="655" r:id="rId31"/>
    <p:sldId id="656" r:id="rId32"/>
    <p:sldId id="657" r:id="rId33"/>
    <p:sldId id="658" r:id="rId34"/>
    <p:sldId id="640" r:id="rId35"/>
    <p:sldId id="675" r:id="rId36"/>
    <p:sldId id="677" r:id="rId37"/>
    <p:sldId id="659" r:id="rId38"/>
    <p:sldId id="660" r:id="rId39"/>
    <p:sldId id="645" r:id="rId40"/>
    <p:sldId id="665" r:id="rId41"/>
    <p:sldId id="679" r:id="rId42"/>
    <p:sldId id="681" r:id="rId43"/>
    <p:sldId id="682" r:id="rId44"/>
    <p:sldId id="683" r:id="rId45"/>
    <p:sldId id="628" r:id="rId46"/>
    <p:sldId id="684" r:id="rId47"/>
    <p:sldId id="663" r:id="rId48"/>
    <p:sldId id="662" r:id="rId49"/>
    <p:sldId id="664" r:id="rId50"/>
    <p:sldId id="343" r:id="rId51"/>
  </p:sldIdLst>
  <p:sldSz cx="12192000" cy="6858000"/>
  <p:notesSz cx="6669088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ita Kabanova" initials="IK" lastIdx="2" clrIdx="0">
    <p:extLst>
      <p:ext uri="{19B8F6BF-5375-455C-9EA6-DF929625EA0E}">
        <p15:presenceInfo xmlns:p15="http://schemas.microsoft.com/office/powerpoint/2012/main" userId="S-1-5-21-2498500746-1403542145-1811301931-98598" providerId="AD"/>
      </p:ext>
    </p:extLst>
  </p:cmAuthor>
  <p:cmAuthor id="2" name="Edgars Bisenieks" initials="EB" lastIdx="2" clrIdx="1">
    <p:extLst>
      <p:ext uri="{19B8F6BF-5375-455C-9EA6-DF929625EA0E}">
        <p15:presenceInfo xmlns:p15="http://schemas.microsoft.com/office/powerpoint/2012/main" userId="S-1-5-21-2498500746-1403542145-1811301931-10660" providerId="AD"/>
      </p:ext>
    </p:extLst>
  </p:cmAuthor>
  <p:cmAuthor id="3" name="Sandra Podniece" initials="SP" lastIdx="9" clrIdx="2">
    <p:extLst>
      <p:ext uri="{19B8F6BF-5375-455C-9EA6-DF929625EA0E}">
        <p15:presenceInfo xmlns:p15="http://schemas.microsoft.com/office/powerpoint/2012/main" userId="Sandra Podnie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1D5"/>
    <a:srgbClr val="FF0066"/>
    <a:srgbClr val="CC99FF"/>
    <a:srgbClr val="CC66FF"/>
    <a:srgbClr val="F2F7FC"/>
    <a:srgbClr val="CCECFF"/>
    <a:srgbClr val="012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 snapToObjects="1">
      <p:cViewPr varScale="1">
        <p:scale>
          <a:sx n="86" d="100"/>
          <a:sy n="86" d="100"/>
        </p:scale>
        <p:origin x="533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CF777-116F-4F5B-9E75-83599B014B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03275-A18E-473C-BC46-400472A1BB54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softEdge rad="0"/>
        </a:effectLst>
      </dgm:spPr>
      <dgm:t>
        <a:bodyPr/>
        <a:lstStyle/>
        <a:p>
          <a:pPr rtl="0"/>
          <a:r>
            <a:rPr lang="lv-LV" b="1" noProof="0" dirty="0">
              <a:solidFill>
                <a:schemeClr val="tx2"/>
              </a:solidFill>
            </a:rPr>
            <a:t>Samaksātā IIN</a:t>
          </a:r>
          <a:r>
            <a:rPr lang="lv-LV" b="1" noProof="0" dirty="0">
              <a:solidFill>
                <a:srgbClr val="3F91D5"/>
              </a:solidFill>
            </a:rPr>
            <a:t>*</a:t>
          </a:r>
          <a:r>
            <a:rPr lang="lv-LV" b="1" noProof="0" dirty="0">
              <a:solidFill>
                <a:schemeClr val="tx2"/>
              </a:solidFill>
            </a:rPr>
            <a:t> sadalījums</a:t>
          </a:r>
        </a:p>
      </dgm:t>
    </dgm:pt>
    <dgm:pt modelId="{E3F30566-D2B0-48E6-A04D-11BE7841696D}" type="parTrans" cxnId="{068A5C8D-7B89-428B-B919-9CCB62D050DE}">
      <dgm:prSet/>
      <dgm:spPr/>
      <dgm:t>
        <a:bodyPr/>
        <a:lstStyle/>
        <a:p>
          <a:endParaRPr lang="en-US"/>
        </a:p>
      </dgm:t>
    </dgm:pt>
    <dgm:pt modelId="{6F1C3292-CE07-4D7C-A442-61EA48115F9D}" type="sibTrans" cxnId="{068A5C8D-7B89-428B-B919-9CCB62D050DE}">
      <dgm:prSet/>
      <dgm:spPr/>
      <dgm:t>
        <a:bodyPr/>
        <a:lstStyle/>
        <a:p>
          <a:endParaRPr lang="en-US"/>
        </a:p>
      </dgm:t>
    </dgm:pt>
    <dgm:pt modelId="{593D8EBB-BE73-4B10-8079-A0C0B18D6E5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lv-LV" b="1" noProof="0" dirty="0">
              <a:solidFill>
                <a:schemeClr val="tx2"/>
              </a:solidFill>
            </a:rPr>
            <a:t>80 % VSAOI</a:t>
          </a:r>
        </a:p>
      </dgm:t>
    </dgm:pt>
    <dgm:pt modelId="{D0FA2D3A-3E3E-4725-AE89-E96AF6B046A9}" type="parTrans" cxnId="{A961A737-7770-4292-8172-FFF60701C1F3}">
      <dgm:prSet/>
      <dgm:spPr/>
      <dgm:t>
        <a:bodyPr/>
        <a:lstStyle/>
        <a:p>
          <a:endParaRPr lang="en-US"/>
        </a:p>
      </dgm:t>
    </dgm:pt>
    <dgm:pt modelId="{35551BEA-A0E1-4395-AE54-67BB29ADC1DA}" type="sibTrans" cxnId="{A961A737-7770-4292-8172-FFF60701C1F3}">
      <dgm:prSet/>
      <dgm:spPr/>
      <dgm:t>
        <a:bodyPr/>
        <a:lstStyle/>
        <a:p>
          <a:endParaRPr lang="en-US"/>
        </a:p>
      </dgm:t>
    </dgm:pt>
    <dgm:pt modelId="{AC269EA8-14B9-4FFF-BF28-BD9F19E3BA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lv-LV" b="1" noProof="0" dirty="0">
              <a:solidFill>
                <a:schemeClr val="tx2"/>
              </a:solidFill>
            </a:rPr>
            <a:t>20 % IIN</a:t>
          </a:r>
        </a:p>
      </dgm:t>
    </dgm:pt>
    <dgm:pt modelId="{2890C70B-1579-4405-9814-71C16FA10DEE}" type="parTrans" cxnId="{F57D1730-6784-4E1C-B006-124BD5C476B9}">
      <dgm:prSet/>
      <dgm:spPr/>
      <dgm:t>
        <a:bodyPr/>
        <a:lstStyle/>
        <a:p>
          <a:endParaRPr lang="en-US"/>
        </a:p>
      </dgm:t>
    </dgm:pt>
    <dgm:pt modelId="{B15FA4A1-5D3B-4CE9-8883-4A40721A2491}" type="sibTrans" cxnId="{F57D1730-6784-4E1C-B006-124BD5C476B9}">
      <dgm:prSet/>
      <dgm:spPr/>
      <dgm:t>
        <a:bodyPr/>
        <a:lstStyle/>
        <a:p>
          <a:endParaRPr lang="en-US"/>
        </a:p>
      </dgm:t>
    </dgm:pt>
    <dgm:pt modelId="{8BC26A94-7F18-4D48-AFE0-848D30B56D83}" type="pres">
      <dgm:prSet presAssocID="{15CCF777-116F-4F5B-9E75-83599B014B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A33E13-16A8-43AE-927D-1B815E8A72D3}" type="pres">
      <dgm:prSet presAssocID="{6D003275-A18E-473C-BC46-400472A1BB54}" presName="hierRoot1" presStyleCnt="0">
        <dgm:presLayoutVars>
          <dgm:hierBranch val="init"/>
        </dgm:presLayoutVars>
      </dgm:prSet>
      <dgm:spPr/>
    </dgm:pt>
    <dgm:pt modelId="{3EA8E0FC-D773-4406-9C51-1CE9A8823BEF}" type="pres">
      <dgm:prSet presAssocID="{6D003275-A18E-473C-BC46-400472A1BB54}" presName="rootComposite1" presStyleCnt="0"/>
      <dgm:spPr/>
    </dgm:pt>
    <dgm:pt modelId="{16718E3B-5587-4D55-8BDA-D624DFAFEE88}" type="pres">
      <dgm:prSet presAssocID="{6D003275-A18E-473C-BC46-400472A1BB54}" presName="rootText1" presStyleLbl="node0" presStyleIdx="0" presStyleCnt="1">
        <dgm:presLayoutVars>
          <dgm:chPref val="3"/>
        </dgm:presLayoutVars>
      </dgm:prSet>
      <dgm:spPr/>
    </dgm:pt>
    <dgm:pt modelId="{A3DD6C0F-E3A8-4F14-8250-69FCA48D0813}" type="pres">
      <dgm:prSet presAssocID="{6D003275-A18E-473C-BC46-400472A1BB54}" presName="rootConnector1" presStyleLbl="node1" presStyleIdx="0" presStyleCnt="0"/>
      <dgm:spPr/>
    </dgm:pt>
    <dgm:pt modelId="{2C52E2C7-8334-465B-B01B-33EC6F4453FA}" type="pres">
      <dgm:prSet presAssocID="{6D003275-A18E-473C-BC46-400472A1BB54}" presName="hierChild2" presStyleCnt="0"/>
      <dgm:spPr/>
    </dgm:pt>
    <dgm:pt modelId="{90E0F743-FE45-4CD1-A843-9DCD622FC089}" type="pres">
      <dgm:prSet presAssocID="{D0FA2D3A-3E3E-4725-AE89-E96AF6B046A9}" presName="Name37" presStyleLbl="parChTrans1D2" presStyleIdx="0" presStyleCnt="2"/>
      <dgm:spPr/>
    </dgm:pt>
    <dgm:pt modelId="{D0137381-A3B7-4A41-8E61-B8CA45AFCE45}" type="pres">
      <dgm:prSet presAssocID="{593D8EBB-BE73-4B10-8079-A0C0B18D6E5B}" presName="hierRoot2" presStyleCnt="0">
        <dgm:presLayoutVars>
          <dgm:hierBranch val="init"/>
        </dgm:presLayoutVars>
      </dgm:prSet>
      <dgm:spPr/>
    </dgm:pt>
    <dgm:pt modelId="{7CF5E835-D105-489C-B1F4-54B2DF9859AF}" type="pres">
      <dgm:prSet presAssocID="{593D8EBB-BE73-4B10-8079-A0C0B18D6E5B}" presName="rootComposite" presStyleCnt="0"/>
      <dgm:spPr/>
    </dgm:pt>
    <dgm:pt modelId="{E2C998D4-B379-40BC-9C5B-21111A41A2C9}" type="pres">
      <dgm:prSet presAssocID="{593D8EBB-BE73-4B10-8079-A0C0B18D6E5B}" presName="rootText" presStyleLbl="node2" presStyleIdx="0" presStyleCnt="2">
        <dgm:presLayoutVars>
          <dgm:chPref val="3"/>
        </dgm:presLayoutVars>
      </dgm:prSet>
      <dgm:spPr/>
    </dgm:pt>
    <dgm:pt modelId="{BB2F3B7B-8AC4-4CF8-B51D-8CAB09404750}" type="pres">
      <dgm:prSet presAssocID="{593D8EBB-BE73-4B10-8079-A0C0B18D6E5B}" presName="rootConnector" presStyleLbl="node2" presStyleIdx="0" presStyleCnt="2"/>
      <dgm:spPr/>
    </dgm:pt>
    <dgm:pt modelId="{B11F5463-429B-45F2-A197-3CBF2EA0B66D}" type="pres">
      <dgm:prSet presAssocID="{593D8EBB-BE73-4B10-8079-A0C0B18D6E5B}" presName="hierChild4" presStyleCnt="0"/>
      <dgm:spPr/>
    </dgm:pt>
    <dgm:pt modelId="{B2B06F69-E8D1-417D-AF21-DAA6CC042A5D}" type="pres">
      <dgm:prSet presAssocID="{593D8EBB-BE73-4B10-8079-A0C0B18D6E5B}" presName="hierChild5" presStyleCnt="0"/>
      <dgm:spPr/>
    </dgm:pt>
    <dgm:pt modelId="{4AA18844-175A-4FBA-A59C-925ADE533AF8}" type="pres">
      <dgm:prSet presAssocID="{2890C70B-1579-4405-9814-71C16FA10DEE}" presName="Name37" presStyleLbl="parChTrans1D2" presStyleIdx="1" presStyleCnt="2"/>
      <dgm:spPr/>
    </dgm:pt>
    <dgm:pt modelId="{BCF0464C-C969-4853-AB62-171BE3D93232}" type="pres">
      <dgm:prSet presAssocID="{AC269EA8-14B9-4FFF-BF28-BD9F19E3BA93}" presName="hierRoot2" presStyleCnt="0">
        <dgm:presLayoutVars>
          <dgm:hierBranch val="init"/>
        </dgm:presLayoutVars>
      </dgm:prSet>
      <dgm:spPr/>
    </dgm:pt>
    <dgm:pt modelId="{652E1FB2-A5A8-48FB-BCB2-5C722A4EF3AE}" type="pres">
      <dgm:prSet presAssocID="{AC269EA8-14B9-4FFF-BF28-BD9F19E3BA93}" presName="rootComposite" presStyleCnt="0"/>
      <dgm:spPr/>
    </dgm:pt>
    <dgm:pt modelId="{EEB0410D-239E-4045-9B9D-3CAF7FCF7307}" type="pres">
      <dgm:prSet presAssocID="{AC269EA8-14B9-4FFF-BF28-BD9F19E3BA93}" presName="rootText" presStyleLbl="node2" presStyleIdx="1" presStyleCnt="2">
        <dgm:presLayoutVars>
          <dgm:chPref val="3"/>
        </dgm:presLayoutVars>
      </dgm:prSet>
      <dgm:spPr/>
    </dgm:pt>
    <dgm:pt modelId="{6AE00C4B-2FB9-4292-842D-B57CA19C6F1E}" type="pres">
      <dgm:prSet presAssocID="{AC269EA8-14B9-4FFF-BF28-BD9F19E3BA93}" presName="rootConnector" presStyleLbl="node2" presStyleIdx="1" presStyleCnt="2"/>
      <dgm:spPr/>
    </dgm:pt>
    <dgm:pt modelId="{85A0CCA3-7EEA-4876-BD6B-FD6242BD479A}" type="pres">
      <dgm:prSet presAssocID="{AC269EA8-14B9-4FFF-BF28-BD9F19E3BA93}" presName="hierChild4" presStyleCnt="0"/>
      <dgm:spPr/>
    </dgm:pt>
    <dgm:pt modelId="{8C114003-C276-40CD-8ADF-B50D073819A2}" type="pres">
      <dgm:prSet presAssocID="{AC269EA8-14B9-4FFF-BF28-BD9F19E3BA93}" presName="hierChild5" presStyleCnt="0"/>
      <dgm:spPr/>
    </dgm:pt>
    <dgm:pt modelId="{4E56813A-A37D-4D3D-B8DE-AFD43CE6CD58}" type="pres">
      <dgm:prSet presAssocID="{6D003275-A18E-473C-BC46-400472A1BB54}" presName="hierChild3" presStyleCnt="0"/>
      <dgm:spPr/>
    </dgm:pt>
  </dgm:ptLst>
  <dgm:cxnLst>
    <dgm:cxn modelId="{DDC8F218-F29F-4F9B-B2A7-C76BD040A4A8}" type="presOf" srcId="{AC269EA8-14B9-4FFF-BF28-BD9F19E3BA93}" destId="{EEB0410D-239E-4045-9B9D-3CAF7FCF7307}" srcOrd="0" destOrd="0" presId="urn:microsoft.com/office/officeart/2005/8/layout/orgChart1"/>
    <dgm:cxn modelId="{F57D1730-6784-4E1C-B006-124BD5C476B9}" srcId="{6D003275-A18E-473C-BC46-400472A1BB54}" destId="{AC269EA8-14B9-4FFF-BF28-BD9F19E3BA93}" srcOrd="1" destOrd="0" parTransId="{2890C70B-1579-4405-9814-71C16FA10DEE}" sibTransId="{B15FA4A1-5D3B-4CE9-8883-4A40721A2491}"/>
    <dgm:cxn modelId="{A961A737-7770-4292-8172-FFF60701C1F3}" srcId="{6D003275-A18E-473C-BC46-400472A1BB54}" destId="{593D8EBB-BE73-4B10-8079-A0C0B18D6E5B}" srcOrd="0" destOrd="0" parTransId="{D0FA2D3A-3E3E-4725-AE89-E96AF6B046A9}" sibTransId="{35551BEA-A0E1-4395-AE54-67BB29ADC1DA}"/>
    <dgm:cxn modelId="{74BFED73-0807-462A-9A5F-7222CBB96CF3}" type="presOf" srcId="{15CCF777-116F-4F5B-9E75-83599B014B56}" destId="{8BC26A94-7F18-4D48-AFE0-848D30B56D83}" srcOrd="0" destOrd="0" presId="urn:microsoft.com/office/officeart/2005/8/layout/orgChart1"/>
    <dgm:cxn modelId="{38C8567D-2A72-4011-A277-9ADAB8903B99}" type="presOf" srcId="{6D003275-A18E-473C-BC46-400472A1BB54}" destId="{A3DD6C0F-E3A8-4F14-8250-69FCA48D0813}" srcOrd="1" destOrd="0" presId="urn:microsoft.com/office/officeart/2005/8/layout/orgChart1"/>
    <dgm:cxn modelId="{068A5C8D-7B89-428B-B919-9CCB62D050DE}" srcId="{15CCF777-116F-4F5B-9E75-83599B014B56}" destId="{6D003275-A18E-473C-BC46-400472A1BB54}" srcOrd="0" destOrd="0" parTransId="{E3F30566-D2B0-48E6-A04D-11BE7841696D}" sibTransId="{6F1C3292-CE07-4D7C-A442-61EA48115F9D}"/>
    <dgm:cxn modelId="{1738408F-8493-4375-A876-BA3BD9122177}" type="presOf" srcId="{2890C70B-1579-4405-9814-71C16FA10DEE}" destId="{4AA18844-175A-4FBA-A59C-925ADE533AF8}" srcOrd="0" destOrd="0" presId="urn:microsoft.com/office/officeart/2005/8/layout/orgChart1"/>
    <dgm:cxn modelId="{41B41797-66E9-4004-9D15-A0AABE8E1D79}" type="presOf" srcId="{593D8EBB-BE73-4B10-8079-A0C0B18D6E5B}" destId="{BB2F3B7B-8AC4-4CF8-B51D-8CAB09404750}" srcOrd="1" destOrd="0" presId="urn:microsoft.com/office/officeart/2005/8/layout/orgChart1"/>
    <dgm:cxn modelId="{ADE1DDB7-D5E0-49C1-89FA-15719DE8FC34}" type="presOf" srcId="{6D003275-A18E-473C-BC46-400472A1BB54}" destId="{16718E3B-5587-4D55-8BDA-D624DFAFEE88}" srcOrd="0" destOrd="0" presId="urn:microsoft.com/office/officeart/2005/8/layout/orgChart1"/>
    <dgm:cxn modelId="{656EC6DB-0F5C-4E06-BDE9-879BBEFC59CB}" type="presOf" srcId="{593D8EBB-BE73-4B10-8079-A0C0B18D6E5B}" destId="{E2C998D4-B379-40BC-9C5B-21111A41A2C9}" srcOrd="0" destOrd="0" presId="urn:microsoft.com/office/officeart/2005/8/layout/orgChart1"/>
    <dgm:cxn modelId="{176623EC-8E5E-4559-81C2-7004BB93E6A1}" type="presOf" srcId="{AC269EA8-14B9-4FFF-BF28-BD9F19E3BA93}" destId="{6AE00C4B-2FB9-4292-842D-B57CA19C6F1E}" srcOrd="1" destOrd="0" presId="urn:microsoft.com/office/officeart/2005/8/layout/orgChart1"/>
    <dgm:cxn modelId="{2736A7EE-C6ED-45AF-9240-FAA354AEBED6}" type="presOf" srcId="{D0FA2D3A-3E3E-4725-AE89-E96AF6B046A9}" destId="{90E0F743-FE45-4CD1-A843-9DCD622FC089}" srcOrd="0" destOrd="0" presId="urn:microsoft.com/office/officeart/2005/8/layout/orgChart1"/>
    <dgm:cxn modelId="{723E617D-7738-41DF-B9BD-77AA821D1BE7}" type="presParOf" srcId="{8BC26A94-7F18-4D48-AFE0-848D30B56D83}" destId="{5DA33E13-16A8-43AE-927D-1B815E8A72D3}" srcOrd="0" destOrd="0" presId="urn:microsoft.com/office/officeart/2005/8/layout/orgChart1"/>
    <dgm:cxn modelId="{C85C415D-FEB6-41D6-8CAD-E38C52A16A56}" type="presParOf" srcId="{5DA33E13-16A8-43AE-927D-1B815E8A72D3}" destId="{3EA8E0FC-D773-4406-9C51-1CE9A8823BEF}" srcOrd="0" destOrd="0" presId="urn:microsoft.com/office/officeart/2005/8/layout/orgChart1"/>
    <dgm:cxn modelId="{C02BED80-3969-4A25-9A9A-F3DEFC8DCB8A}" type="presParOf" srcId="{3EA8E0FC-D773-4406-9C51-1CE9A8823BEF}" destId="{16718E3B-5587-4D55-8BDA-D624DFAFEE88}" srcOrd="0" destOrd="0" presId="urn:microsoft.com/office/officeart/2005/8/layout/orgChart1"/>
    <dgm:cxn modelId="{79E01543-13BD-4FF1-AE0D-3EE949F40A34}" type="presParOf" srcId="{3EA8E0FC-D773-4406-9C51-1CE9A8823BEF}" destId="{A3DD6C0F-E3A8-4F14-8250-69FCA48D0813}" srcOrd="1" destOrd="0" presId="urn:microsoft.com/office/officeart/2005/8/layout/orgChart1"/>
    <dgm:cxn modelId="{8256E156-7E60-4825-A94F-5D7927EF7775}" type="presParOf" srcId="{5DA33E13-16A8-43AE-927D-1B815E8A72D3}" destId="{2C52E2C7-8334-465B-B01B-33EC6F4453FA}" srcOrd="1" destOrd="0" presId="urn:microsoft.com/office/officeart/2005/8/layout/orgChart1"/>
    <dgm:cxn modelId="{094611CA-9F8E-45FF-B3F0-C5E78465AFF5}" type="presParOf" srcId="{2C52E2C7-8334-465B-B01B-33EC6F4453FA}" destId="{90E0F743-FE45-4CD1-A843-9DCD622FC089}" srcOrd="0" destOrd="0" presId="urn:microsoft.com/office/officeart/2005/8/layout/orgChart1"/>
    <dgm:cxn modelId="{94C0B5D6-36BF-4F3D-B5E3-8E98934D7278}" type="presParOf" srcId="{2C52E2C7-8334-465B-B01B-33EC6F4453FA}" destId="{D0137381-A3B7-4A41-8E61-B8CA45AFCE45}" srcOrd="1" destOrd="0" presId="urn:microsoft.com/office/officeart/2005/8/layout/orgChart1"/>
    <dgm:cxn modelId="{21231C41-6714-4974-AAAC-D0E3A0FB88FA}" type="presParOf" srcId="{D0137381-A3B7-4A41-8E61-B8CA45AFCE45}" destId="{7CF5E835-D105-489C-B1F4-54B2DF9859AF}" srcOrd="0" destOrd="0" presId="urn:microsoft.com/office/officeart/2005/8/layout/orgChart1"/>
    <dgm:cxn modelId="{6277218F-449B-4CCD-87E2-F4E07D00A377}" type="presParOf" srcId="{7CF5E835-D105-489C-B1F4-54B2DF9859AF}" destId="{E2C998D4-B379-40BC-9C5B-21111A41A2C9}" srcOrd="0" destOrd="0" presId="urn:microsoft.com/office/officeart/2005/8/layout/orgChart1"/>
    <dgm:cxn modelId="{07199A42-8CE7-4E58-86E7-3304AFAF1540}" type="presParOf" srcId="{7CF5E835-D105-489C-B1F4-54B2DF9859AF}" destId="{BB2F3B7B-8AC4-4CF8-B51D-8CAB09404750}" srcOrd="1" destOrd="0" presId="urn:microsoft.com/office/officeart/2005/8/layout/orgChart1"/>
    <dgm:cxn modelId="{C8C2EA10-C59D-4D24-8716-07D06133ACCB}" type="presParOf" srcId="{D0137381-A3B7-4A41-8E61-B8CA45AFCE45}" destId="{B11F5463-429B-45F2-A197-3CBF2EA0B66D}" srcOrd="1" destOrd="0" presId="urn:microsoft.com/office/officeart/2005/8/layout/orgChart1"/>
    <dgm:cxn modelId="{0276CB62-5DD0-4EC0-A0B4-E60B93BECA95}" type="presParOf" srcId="{D0137381-A3B7-4A41-8E61-B8CA45AFCE45}" destId="{B2B06F69-E8D1-417D-AF21-DAA6CC042A5D}" srcOrd="2" destOrd="0" presId="urn:microsoft.com/office/officeart/2005/8/layout/orgChart1"/>
    <dgm:cxn modelId="{6AB20AE7-17C6-43B0-B7AC-BD0F92629069}" type="presParOf" srcId="{2C52E2C7-8334-465B-B01B-33EC6F4453FA}" destId="{4AA18844-175A-4FBA-A59C-925ADE533AF8}" srcOrd="2" destOrd="0" presId="urn:microsoft.com/office/officeart/2005/8/layout/orgChart1"/>
    <dgm:cxn modelId="{A9BD8967-4ECF-4EE1-8EF3-7061C43BA2EC}" type="presParOf" srcId="{2C52E2C7-8334-465B-B01B-33EC6F4453FA}" destId="{BCF0464C-C969-4853-AB62-171BE3D93232}" srcOrd="3" destOrd="0" presId="urn:microsoft.com/office/officeart/2005/8/layout/orgChart1"/>
    <dgm:cxn modelId="{D15278D0-10D5-4DDB-96C9-414E2295719E}" type="presParOf" srcId="{BCF0464C-C969-4853-AB62-171BE3D93232}" destId="{652E1FB2-A5A8-48FB-BCB2-5C722A4EF3AE}" srcOrd="0" destOrd="0" presId="urn:microsoft.com/office/officeart/2005/8/layout/orgChart1"/>
    <dgm:cxn modelId="{18103249-9B19-486D-9251-4FB58D9974E0}" type="presParOf" srcId="{652E1FB2-A5A8-48FB-BCB2-5C722A4EF3AE}" destId="{EEB0410D-239E-4045-9B9D-3CAF7FCF7307}" srcOrd="0" destOrd="0" presId="urn:microsoft.com/office/officeart/2005/8/layout/orgChart1"/>
    <dgm:cxn modelId="{F8143C8E-ABCF-4DBC-921C-E49BEC2FC53F}" type="presParOf" srcId="{652E1FB2-A5A8-48FB-BCB2-5C722A4EF3AE}" destId="{6AE00C4B-2FB9-4292-842D-B57CA19C6F1E}" srcOrd="1" destOrd="0" presId="urn:microsoft.com/office/officeart/2005/8/layout/orgChart1"/>
    <dgm:cxn modelId="{7593B9A3-5A7D-4412-8497-5BD80F8CCFE2}" type="presParOf" srcId="{BCF0464C-C969-4853-AB62-171BE3D93232}" destId="{85A0CCA3-7EEA-4876-BD6B-FD6242BD479A}" srcOrd="1" destOrd="0" presId="urn:microsoft.com/office/officeart/2005/8/layout/orgChart1"/>
    <dgm:cxn modelId="{D5D50C3B-E5EB-4AEF-8A36-76986F679AB7}" type="presParOf" srcId="{BCF0464C-C969-4853-AB62-171BE3D93232}" destId="{8C114003-C276-40CD-8ADF-B50D073819A2}" srcOrd="2" destOrd="0" presId="urn:microsoft.com/office/officeart/2005/8/layout/orgChart1"/>
    <dgm:cxn modelId="{5CDA086D-6552-42AC-8E6D-D1432EB638DD}" type="presParOf" srcId="{5DA33E13-16A8-43AE-927D-1B815E8A72D3}" destId="{4E56813A-A37D-4D3D-B8DE-AFD43CE6CD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18844-175A-4FBA-A59C-925ADE533AF8}">
      <dsp:nvSpPr>
        <dsp:cNvPr id="0" name=""/>
        <dsp:cNvSpPr/>
      </dsp:nvSpPr>
      <dsp:spPr>
        <a:xfrm>
          <a:off x="4257836" y="2134760"/>
          <a:ext cx="2330089" cy="80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95"/>
              </a:lnTo>
              <a:lnTo>
                <a:pt x="2330089" y="404395"/>
              </a:lnTo>
              <a:lnTo>
                <a:pt x="2330089" y="808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0F743-FE45-4CD1-A843-9DCD622FC089}">
      <dsp:nvSpPr>
        <dsp:cNvPr id="0" name=""/>
        <dsp:cNvSpPr/>
      </dsp:nvSpPr>
      <dsp:spPr>
        <a:xfrm>
          <a:off x="1927746" y="2134760"/>
          <a:ext cx="2330089" cy="808791"/>
        </a:xfrm>
        <a:custGeom>
          <a:avLst/>
          <a:gdLst/>
          <a:ahLst/>
          <a:cxnLst/>
          <a:rect l="0" t="0" r="0" b="0"/>
          <a:pathLst>
            <a:path>
              <a:moveTo>
                <a:pt x="2330089" y="0"/>
              </a:moveTo>
              <a:lnTo>
                <a:pt x="2330089" y="404395"/>
              </a:lnTo>
              <a:lnTo>
                <a:pt x="0" y="404395"/>
              </a:lnTo>
              <a:lnTo>
                <a:pt x="0" y="808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18E3B-5587-4D55-8BDA-D624DFAFEE88}">
      <dsp:nvSpPr>
        <dsp:cNvPr id="0" name=""/>
        <dsp:cNvSpPr/>
      </dsp:nvSpPr>
      <dsp:spPr>
        <a:xfrm>
          <a:off x="2332142" y="209067"/>
          <a:ext cx="3851387" cy="19256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b="1" kern="1200" noProof="0" dirty="0">
              <a:solidFill>
                <a:schemeClr val="tx2"/>
              </a:solidFill>
            </a:rPr>
            <a:t>Samaksātā IIN</a:t>
          </a:r>
          <a:r>
            <a:rPr lang="lv-LV" sz="4700" b="1" kern="1200" noProof="0" dirty="0">
              <a:solidFill>
                <a:srgbClr val="3F91D5"/>
              </a:solidFill>
            </a:rPr>
            <a:t>*</a:t>
          </a:r>
          <a:r>
            <a:rPr lang="lv-LV" sz="4700" b="1" kern="1200" noProof="0" dirty="0">
              <a:solidFill>
                <a:schemeClr val="tx2"/>
              </a:solidFill>
            </a:rPr>
            <a:t> sadalījums</a:t>
          </a:r>
        </a:p>
      </dsp:txBody>
      <dsp:txXfrm>
        <a:off x="2332142" y="209067"/>
        <a:ext cx="3851387" cy="1925693"/>
      </dsp:txXfrm>
    </dsp:sp>
    <dsp:sp modelId="{E2C998D4-B379-40BC-9C5B-21111A41A2C9}">
      <dsp:nvSpPr>
        <dsp:cNvPr id="0" name=""/>
        <dsp:cNvSpPr/>
      </dsp:nvSpPr>
      <dsp:spPr>
        <a:xfrm>
          <a:off x="2053" y="2943552"/>
          <a:ext cx="3851387" cy="19256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b="1" kern="1200" noProof="0" dirty="0">
              <a:solidFill>
                <a:schemeClr val="tx2"/>
              </a:solidFill>
            </a:rPr>
            <a:t>80 % VSAOI</a:t>
          </a:r>
        </a:p>
      </dsp:txBody>
      <dsp:txXfrm>
        <a:off x="2053" y="2943552"/>
        <a:ext cx="3851387" cy="1925693"/>
      </dsp:txXfrm>
    </dsp:sp>
    <dsp:sp modelId="{EEB0410D-239E-4045-9B9D-3CAF7FCF7307}">
      <dsp:nvSpPr>
        <dsp:cNvPr id="0" name=""/>
        <dsp:cNvSpPr/>
      </dsp:nvSpPr>
      <dsp:spPr>
        <a:xfrm>
          <a:off x="4662231" y="2943552"/>
          <a:ext cx="3851387" cy="192569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700" b="1" kern="1200" noProof="0" dirty="0">
              <a:solidFill>
                <a:schemeClr val="tx2"/>
              </a:solidFill>
            </a:rPr>
            <a:t>20 % IIN</a:t>
          </a:r>
        </a:p>
      </dsp:txBody>
      <dsp:txXfrm>
        <a:off x="4662231" y="2943552"/>
        <a:ext cx="3851387" cy="1925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39240-18C4-49DF-836C-7386FDAFF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29EE6-2412-45F0-ABE9-952643AC40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5C6201C-0E13-4488-A158-4AEE0396B0DE}" type="datetimeFigureOut">
              <a:rPr lang="lv-LV"/>
              <a:pPr>
                <a:defRPr/>
              </a:pPr>
              <a:t>21.02.2022</a:t>
            </a:fld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7D5FF-9997-45E8-A8F0-753B5B2099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815DA-AAA2-4260-9D61-6FED0E46F7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77D511-1530-4068-93B1-C9C688360211}" type="slidenum">
              <a:rPr lang="lv-LV" altLang="lv-LV"/>
              <a:pPr>
                <a:defRPr/>
              </a:pPr>
              <a:t>‹#›</a:t>
            </a:fld>
            <a:endParaRPr lang="lv-LV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CFB1A6-B394-4047-BE14-C10669E829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D7087-6B96-4E4D-82F5-F4D8DE8FD2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FBF824-420F-424A-B9DC-C8ED2B789D02}" type="datetimeFigureOut">
              <a:rPr lang="lv-LV"/>
              <a:pPr>
                <a:defRPr/>
              </a:pPr>
              <a:t>21.02.2022</a:t>
            </a:fld>
            <a:endParaRPr lang="lv-LV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D4DBAE-CB5A-4910-8352-0E90C13D4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8D9C91-0905-4F5B-AF1F-6C396EA55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77370-0307-4878-AC78-BBB99EF474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3A592-6D3B-450B-862A-25648EF79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8647D1-7089-4664-A67F-7422048861A8}" type="slidenum">
              <a:rPr lang="lv-LV" altLang="lv-LV"/>
              <a:pPr>
                <a:defRPr/>
              </a:pPr>
              <a:t>‹#›</a:t>
            </a:fld>
            <a:endParaRPr lang="lv-LV" altLang="lv-L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14749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10015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14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29005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15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49774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23265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SzTx/>
              <a:buFontTx/>
              <a:buNone/>
              <a:tabLst/>
              <a:defRPr/>
            </a:pPr>
            <a:r>
              <a:rPr kumimoji="0" lang="lv-LV" sz="1200" b="0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2.piemērs.</a:t>
            </a:r>
            <a:endParaRPr kumimoji="0" lang="lv-LV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SzTx/>
              <a:buFontTx/>
              <a:buNone/>
              <a:tabLst/>
              <a:defRPr/>
            </a:pP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Līgumā noteiktā autoratlīdzība par rakstu žurnālā ir 800 </a:t>
            </a:r>
            <a:r>
              <a:rPr kumimoji="0" lang="lv-LV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Izmaksātājs ietur nodokli (IIN) izmaksas vietā (</a:t>
            </a:r>
            <a:r>
              <a:rPr kumimoji="0" lang="lv-LV" sz="12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nepiemērojot izdevumu normas</a:t>
            </a: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) 200 </a:t>
            </a:r>
            <a:r>
              <a:rPr kumimoji="0" lang="lv-LV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euro</a:t>
            </a: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</a:rPr>
              <a:t> (800x25%).</a:t>
            </a:r>
            <a:endParaRPr kumimoji="0" lang="lv-LV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Papildus obligātās iemaksas autors neveic.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Kontā autors saņem 600 </a:t>
            </a:r>
            <a:r>
              <a:rPr kumimoji="0" lang="lv-LV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r>
              <a:rPr kumimoji="0" lang="lv-LV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(800-200).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18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40642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19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05528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20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4164073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21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779604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22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36223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85474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95410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24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24331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25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1833760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33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781796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36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349825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37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620037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38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947717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44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984479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46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15329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3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61675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4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66530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5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22510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6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316435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Līgumā noteiktā autoratlīdzība par rakstu žurnālā ir 800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tiem atskaita izdevumus 25%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apmērā,t.i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Tā kā ienākums no autoratlīdzības mēnesī ir 600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autors nav darba attiecībās, jāveic obligātās iemaksas 31,07 % apmērā no vismaz 500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euro,t.i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155,35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Autoratlīdzības izmaksātājs ietur iedzīvotāju ienākuma nodokli 20 % apmērā, t.i. 120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((800-200)x20%).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Autoratlīdzības izmaksātājs veic obligātās iemaksas 5% apmērā – 40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(800x5%).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Kontā autoram 680 (800-120) </a:t>
            </a:r>
            <a:r>
              <a:rPr lang="lv-LV" altLang="lv-LV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  <a:r>
              <a:rPr lang="lv-LV" alt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8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56516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9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9924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647D1-7089-4664-A67F-7422048861A8}" type="slidenum">
              <a:rPr lang="lv-LV" altLang="lv-LV" smtClean="0"/>
              <a:pPr>
                <a:defRPr/>
              </a:pPr>
              <a:t>10</a:t>
            </a:fld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03204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023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22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5066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82AE2FC-F70B-4EBF-AFA3-8331FE81C6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B80BB25-047B-45CF-8539-8746BD2C0969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C9D18-3069-45F6-A7BE-4F3FB4DC4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D865CB2-629E-4EBB-B971-03EEE4BFDD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8DBC1AE-FB99-4511-A455-BF49652AFAE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1C836-83A4-483B-B191-817716523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AAB71D7B-3839-4EF8-8614-EF3C33443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2C661F-A687-4063-9E7F-E04B3A18C16E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9C72E-DFFF-410F-8FB2-6421479BDB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6" y="0"/>
            <a:ext cx="3034748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39C7D6B4-FF77-4965-A8B1-9939FEA88C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B505F2D-E52E-497B-BF97-7AE4A1C63428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8503D-D35D-42D9-8056-BF19B72C4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38BC5FA3-B0C4-4FC6-A44D-664730F737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169486-DB09-4FE3-97E2-36F278DE160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B1FE3-7E52-42FD-8CAC-C4AB8E77F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B4C1FF-10AE-4C5D-850A-0062B8DACB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98CFA60-3663-4582-9129-88E9591675D6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600EB-99BC-4F36-B77C-BCCEFF3AE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FD83F51-1B75-442F-8BD9-D4D3DDEB73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1B92652-B586-4B33-9A49-7B9E92A4E57B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69AAD-0F84-446B-9034-9242E2256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BDD0EB8-AD37-4873-82BC-05AE88D78E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0C20C5-132A-4B77-AD7C-16B70AEE8D9E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607C0-4343-4317-9497-08F5CBF5E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0402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5D1F851-33BD-4D18-ACA9-446DFCDD7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6C501-A020-488A-8066-D4EC95F2B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68" y="0"/>
            <a:ext cx="2885463" cy="28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82AE2FC-F70B-4EBF-AFA3-8331FE81C6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B80BB25-047B-45CF-8539-8746BD2C0969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7D00D-2F77-4698-95A0-EEF910753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D865CB2-629E-4EBB-B971-03EEE4BFDD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8DBC1AE-FB99-4511-A455-BF49652AFAE7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E820E-D3A6-44E2-8CD3-3414A637D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9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8906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879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715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81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8245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94894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313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8538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4146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084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47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2976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82AE2FC-F70B-4EBF-AFA3-8331FE81C6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B80BB25-047B-45CF-8539-8746BD2C0969}" type="slidenum">
              <a:rPr lang="en-US" altLang="lv-LV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DDE28-2CDB-4C4A-AB11-F41068BC0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-16368"/>
            <a:ext cx="2166333" cy="2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8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272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9492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483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0426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087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468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01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3" r:id="rId12"/>
    <p:sldLayoutId id="2147484194" r:id="rId13"/>
    <p:sldLayoutId id="2147484171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221" r:id="rId21"/>
    <p:sldLayoutId id="2147484222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12269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CE15-DF33-42B2-A928-8D23498CB2FC}" type="datetimeFigureOut">
              <a:rPr lang="lv-LV" smtClean="0"/>
              <a:t>21.02.2022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50F7-D426-49ED-97EA-162A220EF0D4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749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sv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svg"/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11" Type="http://schemas.openxmlformats.org/officeDocument/2006/relationships/image" Target="../media/image15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15.sv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15.sv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7660" y="-132230"/>
            <a:ext cx="4452729" cy="616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lv-LV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7"/>
          <a:stretch/>
        </p:blipFill>
        <p:spPr bwMode="auto">
          <a:xfrm>
            <a:off x="1664678" y="0"/>
            <a:ext cx="2461097" cy="20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449060" y="4351609"/>
            <a:ext cx="5296297" cy="0"/>
          </a:xfrm>
          <a:prstGeom prst="line">
            <a:avLst/>
          </a:prstGeom>
          <a:ln w="76200">
            <a:solidFill>
              <a:srgbClr val="3F91D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40950" y="2559642"/>
            <a:ext cx="3496093" cy="1553725"/>
          </a:xfrm>
        </p:spPr>
        <p:txBody>
          <a:bodyPr>
            <a:noAutofit/>
          </a:bodyPr>
          <a:lstStyle/>
          <a:p>
            <a:pPr algn="l"/>
            <a:br>
              <a:rPr lang="lv-LV" altLang="lv-LV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altLang="lv-LV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Izmaiņas autoriem</a:t>
            </a:r>
            <a:endParaRPr lang="lv-LV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0950" y="5560708"/>
            <a:ext cx="421298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lv-LV" altLang="lv-LV" sz="1800" dirty="0">
                <a:solidFill>
                  <a:srgbClr val="3F91D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 gada 22. janvārī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1E117-3AD5-44B6-8810-DE78C27D03C8}"/>
              </a:ext>
            </a:extLst>
          </p:cNvPr>
          <p:cNvSpPr txBox="1"/>
          <p:nvPr/>
        </p:nvSpPr>
        <p:spPr>
          <a:xfrm>
            <a:off x="1340950" y="4704556"/>
            <a:ext cx="44527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altLang="lv-LV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 Nodokļu pārvaldes </a:t>
            </a:r>
          </a:p>
          <a:p>
            <a:r>
              <a:rPr lang="lv-LV" altLang="lv-LV" dirty="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Fizisko personu nodokļu daļa</a:t>
            </a:r>
          </a:p>
        </p:txBody>
      </p:sp>
    </p:spTree>
    <p:extLst>
      <p:ext uri="{BB962C8B-B14F-4D97-AF65-F5344CB8AC3E}">
        <p14:creationId xmlns:p14="http://schemas.microsoft.com/office/powerpoint/2010/main" val="386653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B87473-C42C-4718-A3A0-85FB4B33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0018"/>
            <a:ext cx="12191999" cy="2677656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lv-LV" alt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4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izmaiņas</a:t>
            </a:r>
            <a:endParaRPr lang="lv-LV" altLang="lv-LV" sz="4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altLang="lv-LV" sz="4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2021. gada 1. jūlija</a:t>
            </a:r>
          </a:p>
          <a:p>
            <a:pPr algn="ctr"/>
            <a:endParaRPr lang="lv-LV" altLang="lv-LV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alt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0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F40273-368E-4464-9B74-80468652EA62}"/>
              </a:ext>
            </a:extLst>
          </p:cNvPr>
          <p:cNvSpPr/>
          <p:nvPr/>
        </p:nvSpPr>
        <p:spPr>
          <a:xfrm>
            <a:off x="0" y="3251072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9CCB7-3F91-475E-9552-D0C8D36273E5}"/>
              </a:ext>
            </a:extLst>
          </p:cNvPr>
          <p:cNvSpPr/>
          <p:nvPr/>
        </p:nvSpPr>
        <p:spPr>
          <a:xfrm>
            <a:off x="4149966" y="3272238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2BDB9-D99C-460A-B80C-6C956388CD4B}"/>
              </a:ext>
            </a:extLst>
          </p:cNvPr>
          <p:cNvSpPr/>
          <p:nvPr/>
        </p:nvSpPr>
        <p:spPr>
          <a:xfrm>
            <a:off x="8337452" y="3272238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309AAB-1505-43D8-9B13-0B2F0C39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0172"/>
            <a:ext cx="12191999" cy="830997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scenāriji</a:t>
            </a:r>
            <a:endParaRPr lang="lv-LV" altLang="lv-LV" sz="4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6828-3872-42D9-9863-155C9EC8DC98}"/>
              </a:ext>
            </a:extLst>
          </p:cNvPr>
          <p:cNvSpPr txBox="1"/>
          <p:nvPr/>
        </p:nvSpPr>
        <p:spPr>
          <a:xfrm>
            <a:off x="1" y="3599611"/>
            <a:ext cx="3854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Turpināt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izmantot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01834-7CCA-4217-9942-2970E857EFAA}"/>
              </a:ext>
            </a:extLst>
          </p:cNvPr>
          <p:cNvSpPr txBox="1"/>
          <p:nvPr/>
        </p:nvSpPr>
        <p:spPr>
          <a:xfrm>
            <a:off x="4149967" y="3582962"/>
            <a:ext cx="385454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Reģistrēties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kā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veicējam</a:t>
            </a:r>
          </a:p>
          <a:p>
            <a:pPr algn="ctr"/>
            <a:endParaRPr lang="lv-LV" sz="105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pašnodarbinātais</a:t>
            </a:r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4C746-CAEE-4A0B-BDE1-A051E0CA4209}"/>
              </a:ext>
            </a:extLst>
          </p:cNvPr>
          <p:cNvSpPr txBox="1"/>
          <p:nvPr/>
        </p:nvSpPr>
        <p:spPr>
          <a:xfrm>
            <a:off x="8337451" y="3570582"/>
            <a:ext cx="3854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Saņemt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autoratlīdzības </a:t>
            </a:r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4EF6B7-F9EC-4191-9005-4AC744478431}"/>
              </a:ext>
            </a:extLst>
          </p:cNvPr>
          <p:cNvSpPr/>
          <p:nvPr/>
        </p:nvSpPr>
        <p:spPr>
          <a:xfrm rot="5400000">
            <a:off x="32290" y="3225435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094B99-406F-4AC3-AADE-BBD265AD862C}"/>
              </a:ext>
            </a:extLst>
          </p:cNvPr>
          <p:cNvSpPr/>
          <p:nvPr/>
        </p:nvSpPr>
        <p:spPr>
          <a:xfrm rot="5400000">
            <a:off x="4182254" y="3236755"/>
            <a:ext cx="632108" cy="69668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A5F7AB2-DE90-40F3-A3DA-C0A5496F6C87}"/>
              </a:ext>
            </a:extLst>
          </p:cNvPr>
          <p:cNvSpPr/>
          <p:nvPr/>
        </p:nvSpPr>
        <p:spPr>
          <a:xfrm rot="5400000">
            <a:off x="8369742" y="3239949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12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/>
      <p:bldP spid="8" grpId="0"/>
      <p:bldP spid="9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F40273-368E-4464-9B74-80468652EA62}"/>
              </a:ext>
            </a:extLst>
          </p:cNvPr>
          <p:cNvSpPr/>
          <p:nvPr/>
        </p:nvSpPr>
        <p:spPr>
          <a:xfrm>
            <a:off x="1" y="1992377"/>
            <a:ext cx="3854548" cy="124557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9CCB7-3F91-475E-9552-D0C8D36273E5}"/>
              </a:ext>
            </a:extLst>
          </p:cNvPr>
          <p:cNvSpPr/>
          <p:nvPr/>
        </p:nvSpPr>
        <p:spPr>
          <a:xfrm>
            <a:off x="4149967" y="2013543"/>
            <a:ext cx="3854548" cy="1224409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2BDB9-D99C-460A-B80C-6C956388CD4B}"/>
              </a:ext>
            </a:extLst>
          </p:cNvPr>
          <p:cNvSpPr/>
          <p:nvPr/>
        </p:nvSpPr>
        <p:spPr>
          <a:xfrm>
            <a:off x="8337453" y="2013543"/>
            <a:ext cx="3854548" cy="1224409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309AAB-1505-43D8-9B13-0B2F0C39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2" y="715623"/>
            <a:ext cx="9550399" cy="584775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scenāriji</a:t>
            </a:r>
            <a:endParaRPr lang="lv-LV" altLang="lv-LV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6828-3872-42D9-9863-155C9EC8DC98}"/>
              </a:ext>
            </a:extLst>
          </p:cNvPr>
          <p:cNvSpPr txBox="1"/>
          <p:nvPr/>
        </p:nvSpPr>
        <p:spPr>
          <a:xfrm>
            <a:off x="2" y="2037623"/>
            <a:ext cx="385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Turpināt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izmantot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 </a:t>
            </a:r>
            <a:r>
              <a:rPr lang="lv-LV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01834-7CCA-4217-9942-2970E857EFAA}"/>
              </a:ext>
            </a:extLst>
          </p:cNvPr>
          <p:cNvSpPr txBox="1"/>
          <p:nvPr/>
        </p:nvSpPr>
        <p:spPr>
          <a:xfrm>
            <a:off x="4149968" y="2056253"/>
            <a:ext cx="385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Reģistrēties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kā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veicējam</a:t>
            </a:r>
            <a:endParaRPr lang="lv-LV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4C746-CAEE-4A0B-BDE1-A051E0CA4209}"/>
              </a:ext>
            </a:extLst>
          </p:cNvPr>
          <p:cNvSpPr txBox="1"/>
          <p:nvPr/>
        </p:nvSpPr>
        <p:spPr>
          <a:xfrm>
            <a:off x="8299934" y="2017659"/>
            <a:ext cx="391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Autoratlīdzības no    </a:t>
            </a:r>
          </a:p>
          <a:p>
            <a:pPr algn="ctr"/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4EF6B7-F9EC-4191-9005-4AC744478431}"/>
              </a:ext>
            </a:extLst>
          </p:cNvPr>
          <p:cNvSpPr/>
          <p:nvPr/>
        </p:nvSpPr>
        <p:spPr>
          <a:xfrm rot="5400000">
            <a:off x="32291" y="1966740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094B99-406F-4AC3-AADE-BBD265AD862C}"/>
              </a:ext>
            </a:extLst>
          </p:cNvPr>
          <p:cNvSpPr/>
          <p:nvPr/>
        </p:nvSpPr>
        <p:spPr>
          <a:xfrm rot="5400000">
            <a:off x="4182255" y="1978060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A5F7AB2-DE90-40F3-A3DA-C0A5496F6C87}"/>
              </a:ext>
            </a:extLst>
          </p:cNvPr>
          <p:cNvSpPr/>
          <p:nvPr/>
        </p:nvSpPr>
        <p:spPr>
          <a:xfrm rot="5400000">
            <a:off x="8369743" y="1981254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5277B-7682-4F07-8097-998CCBC81AF1}"/>
              </a:ext>
            </a:extLst>
          </p:cNvPr>
          <p:cNvSpPr txBox="1"/>
          <p:nvPr/>
        </p:nvSpPr>
        <p:spPr>
          <a:xfrm>
            <a:off x="0" y="3429000"/>
            <a:ext cx="3854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Pieejams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līdz 2021.g. beigām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Vairs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nepiemēro izdevumu normas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Visus nodokļus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maksā pasūtītājs</a:t>
            </a:r>
          </a:p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Mainās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likmes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FFC53-457C-4351-89ED-3DF76B554612}"/>
              </a:ext>
            </a:extLst>
          </p:cNvPr>
          <p:cNvSpPr txBox="1"/>
          <p:nvPr/>
        </p:nvSpPr>
        <p:spPr>
          <a:xfrm>
            <a:off x="4107431" y="3464721"/>
            <a:ext cx="38545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Jāizvēlas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starp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vispārējo IIN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MUN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režīmu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režīmā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piemēro izdevumu normas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Visus nodokļus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maksā autors</a:t>
            </a:r>
          </a:p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Mainās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likmes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75EDC-0072-4896-8751-B06555577F94}"/>
              </a:ext>
            </a:extLst>
          </p:cNvPr>
          <p:cNvSpPr txBox="1"/>
          <p:nvPr/>
        </p:nvSpPr>
        <p:spPr>
          <a:xfrm>
            <a:off x="8299934" y="3464721"/>
            <a:ext cx="3854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Nav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būtisku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izmaiņu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Pieejams arī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pēc 2021.gada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C5E580-4C20-4DA1-8D54-761D74734E46}"/>
              </a:ext>
            </a:extLst>
          </p:cNvPr>
          <p:cNvSpPr/>
          <p:nvPr/>
        </p:nvSpPr>
        <p:spPr>
          <a:xfrm>
            <a:off x="4586513" y="572090"/>
            <a:ext cx="760548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19714-0125-44E0-B44E-F775186EF572}"/>
              </a:ext>
            </a:extLst>
          </p:cNvPr>
          <p:cNvSpPr/>
          <p:nvPr/>
        </p:nvSpPr>
        <p:spPr>
          <a:xfrm>
            <a:off x="4659086" y="3397632"/>
            <a:ext cx="7532913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lv-LV" sz="4000" dirty="0">
                <a:latin typeface="Verdana" panose="020B0604030504040204" pitchFamily="34" charset="0"/>
                <a:ea typeface="Verdana" panose="020B0604030504040204" pitchFamily="34" charset="0"/>
              </a:rPr>
              <a:t>Nekas </a:t>
            </a:r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nemainās</a:t>
            </a:r>
            <a:endParaRPr lang="lv-LV" sz="4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pic>
        <p:nvPicPr>
          <p:cNvPr id="7" name="Graphic 6" descr="Arrow Rotate right">
            <a:extLst>
              <a:ext uri="{FF2B5EF4-FFF2-40B4-BE49-F238E27FC236}">
                <a16:creationId xmlns:a16="http://schemas.microsoft.com/office/drawing/2014/main" id="{20DDB127-3246-4CB9-84B0-8FAE29580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891" y="5304646"/>
            <a:ext cx="1359878" cy="1359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9AA470-730B-4B06-A587-C64BF73B4D28}"/>
              </a:ext>
            </a:extLst>
          </p:cNvPr>
          <p:cNvSpPr txBox="1"/>
          <p:nvPr/>
        </p:nvSpPr>
        <p:spPr>
          <a:xfrm>
            <a:off x="4717143" y="572090"/>
            <a:ext cx="747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Saņemot autoratlīdzību no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46BD5B0-812C-4109-ADC4-099A3655A8F7}"/>
              </a:ext>
            </a:extLst>
          </p:cNvPr>
          <p:cNvSpPr/>
          <p:nvPr/>
        </p:nvSpPr>
        <p:spPr>
          <a:xfrm rot="5400000">
            <a:off x="461880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05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F19714-0125-44E0-B44E-F775186EF572}"/>
              </a:ext>
            </a:extLst>
          </p:cNvPr>
          <p:cNvSpPr/>
          <p:nvPr/>
        </p:nvSpPr>
        <p:spPr>
          <a:xfrm>
            <a:off x="2638896" y="2096251"/>
            <a:ext cx="9370223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Tx/>
              <a:buFont typeface="Verdana" panose="020B0604030504040204" pitchFamily="34" charset="0"/>
              <a:buChar char="‒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No ienākuma, kas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samazināts par nosacīto izdevumu normu 25% vai 50% apmērā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, ietur IIN, piemērojot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20%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likmi</a:t>
            </a:r>
          </a:p>
          <a:p>
            <a:pPr marL="342900" indent="-342900">
              <a:spcBef>
                <a:spcPts val="1200"/>
              </a:spcBef>
              <a:buClrTx/>
              <a:buFont typeface="Verdana" panose="020B0604030504040204" pitchFamily="34" charset="0"/>
              <a:buChar char="‒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Nodokli samaksā līdz ienākuma izmaksas mēnesim sekojošā mēneša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23.datumam</a:t>
            </a:r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Verdana" panose="020B0604030504040204" pitchFamily="34" charset="0"/>
              <a:buChar char="‒"/>
            </a:pPr>
            <a:r>
              <a:rPr lang="lv-LV" alt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Autoram </a:t>
            </a:r>
            <a:r>
              <a:rPr lang="lv-LV" alt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 jāreģistrējas </a:t>
            </a:r>
            <a:r>
              <a:rPr lang="lv-LV" alt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kā saimnieciskās darbības veicējam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1200"/>
              </a:spcBef>
              <a:buFont typeface="Verdana" panose="020B0604030504040204" pitchFamily="34" charset="0"/>
              <a:buChar char="‒"/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 nepieciešams, autors piemaksā IIN ar gada ienākumu deklarāciju, piemērojot IIN progresīvās likmes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1200"/>
              </a:spcBef>
              <a:buFont typeface="Verdana" panose="020B0604030504040204" pitchFamily="34" charset="0"/>
              <a:buChar char="‒"/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Ienākums netiek ietverts maksātāja saimnieciskās darbības ienākumos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71B1B4-5C9F-44D7-9AF5-6695CF796233}"/>
              </a:ext>
            </a:extLst>
          </p:cNvPr>
          <p:cNvCxnSpPr>
            <a:cxnSpLocks/>
          </p:cNvCxnSpPr>
          <p:nvPr/>
        </p:nvCxnSpPr>
        <p:spPr>
          <a:xfrm>
            <a:off x="2423886" y="3277067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DB953-CF6E-4FDB-BEAE-C69DAFD6D64F}"/>
              </a:ext>
            </a:extLst>
          </p:cNvPr>
          <p:cNvCxnSpPr>
            <a:cxnSpLocks/>
          </p:cNvCxnSpPr>
          <p:nvPr/>
        </p:nvCxnSpPr>
        <p:spPr>
          <a:xfrm>
            <a:off x="2423885" y="4177399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D23F3-A804-4F95-BC11-4BA69E2DD00F}"/>
              </a:ext>
            </a:extLst>
          </p:cNvPr>
          <p:cNvCxnSpPr>
            <a:cxnSpLocks/>
          </p:cNvCxnSpPr>
          <p:nvPr/>
        </p:nvCxnSpPr>
        <p:spPr>
          <a:xfrm>
            <a:off x="2423886" y="5049597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41482-F13E-4621-9AF6-87763BF83EB7}"/>
              </a:ext>
            </a:extLst>
          </p:cNvPr>
          <p:cNvCxnSpPr>
            <a:cxnSpLocks/>
          </p:cNvCxnSpPr>
          <p:nvPr/>
        </p:nvCxnSpPr>
        <p:spPr>
          <a:xfrm>
            <a:off x="2423886" y="5893658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6076DF8-6C34-4EB7-827A-E80EBCE7658B}"/>
              </a:ext>
            </a:extLst>
          </p:cNvPr>
          <p:cNvSpPr/>
          <p:nvPr/>
        </p:nvSpPr>
        <p:spPr>
          <a:xfrm>
            <a:off x="4586513" y="572090"/>
            <a:ext cx="760548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72AF1-A70E-476A-A819-DCDEDE20E715}"/>
              </a:ext>
            </a:extLst>
          </p:cNvPr>
          <p:cNvSpPr txBox="1"/>
          <p:nvPr/>
        </p:nvSpPr>
        <p:spPr>
          <a:xfrm>
            <a:off x="4717143" y="572090"/>
            <a:ext cx="747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Saņemot autoratlīdzību no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FB33DCC-019A-44AD-82C9-3B9E205C484D}"/>
              </a:ext>
            </a:extLst>
          </p:cNvPr>
          <p:cNvSpPr/>
          <p:nvPr/>
        </p:nvSpPr>
        <p:spPr>
          <a:xfrm rot="5400000">
            <a:off x="461880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73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F19714-0125-44E0-B44E-F775186EF572}"/>
              </a:ext>
            </a:extLst>
          </p:cNvPr>
          <p:cNvSpPr/>
          <p:nvPr/>
        </p:nvSpPr>
        <p:spPr>
          <a:xfrm>
            <a:off x="2011680" y="1824803"/>
            <a:ext cx="10180319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Tx/>
            </a:pP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Iedzīvotāju ienākuma nodokli 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maksā pasūtītājs </a:t>
            </a: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no pilnas līguma summas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 nepiemēro izdevumu normas</a:t>
            </a: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ClrTx/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ja autoratlīdzība &lt; 25 000 €: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25 %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likme</a:t>
            </a:r>
          </a:p>
          <a:p>
            <a:pPr marL="457200" indent="-457200">
              <a:lnSpc>
                <a:spcPct val="150000"/>
              </a:lnSpc>
              <a:buClrTx/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ja autoratlīdzība &gt; 25 000 €: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40 %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likme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lv-LV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Pasūtītājs: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nodokli samaksā 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 nākamā (pēc izmaksas) mēneša     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23. datumam </a:t>
            </a:r>
            <a:r>
              <a:rPr lang="lv-LV" sz="2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(bija 5.datums)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paziņo VID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autoram izmaksāto līdz 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nākamā              (pēc izmaksas) mēneša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15. datumam </a:t>
            </a:r>
            <a:r>
              <a:rPr lang="lv-LV" sz="2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(nemainīgi)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479C01-6AE8-4C3A-9C35-811BA7798B15}"/>
              </a:ext>
            </a:extLst>
          </p:cNvPr>
          <p:cNvCxnSpPr>
            <a:cxnSpLocks/>
          </p:cNvCxnSpPr>
          <p:nvPr/>
        </p:nvCxnSpPr>
        <p:spPr>
          <a:xfrm>
            <a:off x="2011680" y="4577097"/>
            <a:ext cx="101803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4D2745F-89E8-497F-9864-46E0D68DF8D6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361FE-133C-4670-B37B-BA0039C2601C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843B2FB-5C2C-4B9B-91FC-98A965838595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5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AC0B3A-7D19-4277-93FD-6C7C06EF4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687508"/>
              </p:ext>
            </p:extLst>
          </p:nvPr>
        </p:nvGraphicFramePr>
        <p:xfrm>
          <a:off x="1383071" y="1474850"/>
          <a:ext cx="8515672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BA280D7-FB46-49E5-822E-5BEABFAECD32}"/>
              </a:ext>
            </a:extLst>
          </p:cNvPr>
          <p:cNvSpPr/>
          <p:nvPr/>
        </p:nvSpPr>
        <p:spPr>
          <a:xfrm>
            <a:off x="5950635" y="6457890"/>
            <a:ext cx="6241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Tx/>
            </a:pPr>
            <a:r>
              <a:rPr lang="lv-LV" sz="2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lv-LV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kas ieturēts, piemērojot 25 % un 40 % likmi</a:t>
            </a:r>
            <a:endParaRPr lang="lv-LV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F1FF-3040-4F6C-BA8F-20C16FFE2301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437CC-0EA5-4041-866A-8AD7F2DA011F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0F3B5A-36DD-403C-A91B-D852557BEF5C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48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CC2-B403-48AC-94FE-D57014FC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30"/>
            <a:ext cx="12192000" cy="1036642"/>
          </a:xfrm>
        </p:spPr>
        <p:txBody>
          <a:bodyPr>
            <a:normAutofit/>
          </a:bodyPr>
          <a:lstStyle/>
          <a:p>
            <a:pPr algn="ctr"/>
            <a:r>
              <a:rPr lang="lv-LV" sz="6000" b="0" dirty="0">
                <a:solidFill>
                  <a:schemeClr val="tx2"/>
                </a:solidFill>
              </a:rPr>
              <a:t>Piemērs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EC6275-3776-4A97-BBDD-6D316C71E502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17FE7-079E-482C-AFBB-20BC1F6C8757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B055CC5-CEC9-4B8F-ADFA-EB5DACE76113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126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24248"/>
            <a:ext cx="8666839" cy="60392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lv-LV" altLang="lv-LV" sz="2800" b="0" i="1" dirty="0"/>
              <a:t>Nodokļi autoram, kas nav darba ņēmējs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" y="3964878"/>
            <a:ext cx="3257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Līgumsumma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32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800 €</a:t>
            </a:r>
          </a:p>
        </p:txBody>
      </p:sp>
      <p:pic>
        <p:nvPicPr>
          <p:cNvPr id="6" name="Graphic 5" descr="Line arrow Clockwise curve">
            <a:extLst>
              <a:ext uri="{FF2B5EF4-FFF2-40B4-BE49-F238E27FC236}">
                <a16:creationId xmlns:a16="http://schemas.microsoft.com/office/drawing/2014/main" id="{11601816-339C-4B8C-AD5F-6511E0B52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318087" y="3329053"/>
            <a:ext cx="615833" cy="116746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F4695F50-C43B-4902-8C2C-45D4B599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16" y="3008486"/>
            <a:ext cx="2372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pasūtītājs</a:t>
            </a:r>
            <a:endParaRPr lang="lv-LV" altLang="lv-LV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B012BD8-7AA7-4BB2-9FBA-B9A4E8AA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935" y="5726075"/>
            <a:ext cx="2372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707E44-9D3F-4347-A1EB-09323DC20E7C}"/>
              </a:ext>
            </a:extLst>
          </p:cNvPr>
          <p:cNvGrpSpPr/>
          <p:nvPr/>
        </p:nvGrpSpPr>
        <p:grpSpPr>
          <a:xfrm>
            <a:off x="3151782" y="584368"/>
            <a:ext cx="2009365" cy="3979984"/>
            <a:chOff x="3151782" y="584367"/>
            <a:chExt cx="2009365" cy="29210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F5B569-CBD6-48B4-820F-9B7B14A5CBE7}"/>
                </a:ext>
              </a:extLst>
            </p:cNvPr>
            <p:cNvSpPr/>
            <p:nvPr/>
          </p:nvSpPr>
          <p:spPr>
            <a:xfrm>
              <a:off x="3209737" y="628168"/>
              <a:ext cx="1820159" cy="287724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69CCAF72-96DB-47AF-B1EC-5FBEA782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782" y="3116473"/>
              <a:ext cx="1992831" cy="38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- 200 € </a:t>
              </a:r>
              <a:endParaRPr lang="lv-LV" alt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679C8D1F-A054-4BC3-BDF5-D87ED0B8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316" y="584367"/>
              <a:ext cx="1992831" cy="250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Samaksā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iedzīvotāju ienākuma nodokli: </a:t>
              </a:r>
              <a:r>
                <a:rPr lang="lv-LV" altLang="lv-LV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25% </a:t>
              </a:r>
              <a:r>
                <a:rPr lang="lv-LV" altLang="lv-LV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līgum- summas 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(nevis no ienākuma)</a:t>
              </a:r>
              <a:endParaRPr lang="lv-LV" alt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603D86-A46F-4346-9F3C-87899FF2E1F0}"/>
              </a:ext>
            </a:extLst>
          </p:cNvPr>
          <p:cNvGrpSpPr/>
          <p:nvPr/>
        </p:nvGrpSpPr>
        <p:grpSpPr>
          <a:xfrm>
            <a:off x="3025680" y="4662200"/>
            <a:ext cx="5845177" cy="2195799"/>
            <a:chOff x="6198536" y="4662200"/>
            <a:chExt cx="2672321" cy="21957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D07DC1-3350-44E1-A302-8D0CF2CDA299}"/>
                </a:ext>
              </a:extLst>
            </p:cNvPr>
            <p:cNvSpPr/>
            <p:nvPr/>
          </p:nvSpPr>
          <p:spPr>
            <a:xfrm>
              <a:off x="6301723" y="4662200"/>
              <a:ext cx="2481490" cy="2195799"/>
            </a:xfrm>
            <a:prstGeom prst="rect">
              <a:avLst/>
            </a:prstGeom>
            <a:solidFill>
              <a:srgbClr val="CC66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CBE96364-43E1-44AC-9EDE-8FFD274C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536" y="4779508"/>
              <a:ext cx="267232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Vairs nav jāveic papildu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obligātās iemaksas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endParaRPr lang="lv-LV" altLang="lv-LV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bija</a:t>
              </a:r>
              <a:r>
                <a:rPr lang="lv-LV" altLang="lv-LV" sz="2400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31,07% 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vismaz 500 €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E21E77-14A5-43EC-87FB-1FD7641FFD77}"/>
              </a:ext>
            </a:extLst>
          </p:cNvPr>
          <p:cNvGrpSpPr/>
          <p:nvPr/>
        </p:nvGrpSpPr>
        <p:grpSpPr>
          <a:xfrm>
            <a:off x="6811499" y="628939"/>
            <a:ext cx="1867654" cy="4035781"/>
            <a:chOff x="6811499" y="628940"/>
            <a:chExt cx="1867654" cy="317823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E95C3-CD99-4637-9E00-CD730DB1CCA5}"/>
                </a:ext>
              </a:extLst>
            </p:cNvPr>
            <p:cNvSpPr/>
            <p:nvPr/>
          </p:nvSpPr>
          <p:spPr>
            <a:xfrm>
              <a:off x="6858994" y="628940"/>
              <a:ext cx="1820159" cy="309919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6561C50-B353-43BB-A96F-B6F860E98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499" y="3283955"/>
              <a:ext cx="18480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600 € </a:t>
              </a:r>
              <a:endParaRPr lang="lv-LV" alt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1BD8ABE-D767-47A8-8E5A-D7ED67516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051" y="2029118"/>
              <a:ext cx="1829402" cy="6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Izmaksā </a:t>
              </a:r>
              <a:r>
                <a:rPr lang="lv-LV" altLang="lv-LV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autoram</a:t>
              </a:r>
              <a:endParaRPr lang="lv-LV" alt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4E90D546-FEAD-4EC9-B0E5-5A9A5E2D2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V="1">
            <a:off x="2318087" y="4736575"/>
            <a:ext cx="615833" cy="116746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7DC3923-1375-40E8-AFAD-3157A5FC66B4}"/>
              </a:ext>
            </a:extLst>
          </p:cNvPr>
          <p:cNvGrpSpPr/>
          <p:nvPr/>
        </p:nvGrpSpPr>
        <p:grpSpPr>
          <a:xfrm>
            <a:off x="8669888" y="3509834"/>
            <a:ext cx="3502430" cy="2044270"/>
            <a:chOff x="8669888" y="2885716"/>
            <a:chExt cx="3502430" cy="2044270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80CFEBD7-C018-4F91-804D-34D00F6CF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2586" y="3084570"/>
              <a:ext cx="26097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3200" b="1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600 </a:t>
              </a:r>
              <a:r>
                <a:rPr lang="lv-LV" altLang="lv-LV" sz="3200" b="1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€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autoram paliek</a:t>
              </a:r>
            </a:p>
          </p:txBody>
        </p:sp>
        <p:pic>
          <p:nvPicPr>
            <p:cNvPr id="24" name="Graphic 23" descr="Line arrow Clockwise curve">
              <a:extLst>
                <a:ext uri="{FF2B5EF4-FFF2-40B4-BE49-F238E27FC236}">
                  <a16:creationId xmlns:a16="http://schemas.microsoft.com/office/drawing/2014/main" id="{71438F22-E5FC-4093-A049-5ED8F4D0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850778">
              <a:off x="8874994" y="2686263"/>
              <a:ext cx="659365" cy="1058272"/>
            </a:xfrm>
            <a:prstGeom prst="rect">
              <a:avLst/>
            </a:prstGeom>
          </p:spPr>
        </p:pic>
        <p:pic>
          <p:nvPicPr>
            <p:cNvPr id="26" name="Graphic 25" descr="Line arrow Clockwise curve">
              <a:extLst>
                <a:ext uri="{FF2B5EF4-FFF2-40B4-BE49-F238E27FC236}">
                  <a16:creationId xmlns:a16="http://schemas.microsoft.com/office/drawing/2014/main" id="{74BE609F-704C-4D3F-9DDA-65E7D89F2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3749222" flipV="1">
              <a:off x="8869341" y="4071168"/>
              <a:ext cx="659365" cy="1058272"/>
            </a:xfrm>
            <a:prstGeom prst="rect">
              <a:avLst/>
            </a:prstGeom>
          </p:spPr>
        </p:pic>
      </p:grpSp>
      <p:pic>
        <p:nvPicPr>
          <p:cNvPr id="30" name="Graphic 29" descr="Briefcase">
            <a:extLst>
              <a:ext uri="{FF2B5EF4-FFF2-40B4-BE49-F238E27FC236}">
                <a16:creationId xmlns:a16="http://schemas.microsoft.com/office/drawing/2014/main" id="{2114C23F-E856-480A-AE94-54CC0670B72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021" y="2907924"/>
            <a:ext cx="695631" cy="6956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FD1D2E-4094-4CA5-9A9E-F01784B503A9}"/>
              </a:ext>
            </a:extLst>
          </p:cNvPr>
          <p:cNvGrpSpPr/>
          <p:nvPr/>
        </p:nvGrpSpPr>
        <p:grpSpPr>
          <a:xfrm>
            <a:off x="5029896" y="610667"/>
            <a:ext cx="1835751" cy="3946971"/>
            <a:chOff x="5029896" y="610667"/>
            <a:chExt cx="1835751" cy="39469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32F2D6-F8C9-402C-B6A3-0BDD49884500}"/>
                </a:ext>
              </a:extLst>
            </p:cNvPr>
            <p:cNvSpPr/>
            <p:nvPr/>
          </p:nvSpPr>
          <p:spPr>
            <a:xfrm>
              <a:off x="5045488" y="628168"/>
              <a:ext cx="1820159" cy="392947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4DA9E17B-4CD2-4BF1-A631-2F0DAA38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896" y="610667"/>
              <a:ext cx="177553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Vairs nemaksā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obligātās iemaksas </a:t>
              </a:r>
              <a:r>
                <a:rPr lang="lv-LV" altLang="lv-LV" sz="2400" strike="sng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bija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lv-LV" altLang="lv-LV" sz="2400" strike="sngStrike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5% no līgum- summas</a:t>
              </a:r>
              <a:endParaRPr lang="lv-LV" altLang="lv-LV" sz="2400" b="1" strike="sngStrike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F30CBA-FF4E-49F7-8E6D-C50117C996BA}"/>
              </a:ext>
            </a:extLst>
          </p:cNvPr>
          <p:cNvGrpSpPr/>
          <p:nvPr/>
        </p:nvGrpSpPr>
        <p:grpSpPr>
          <a:xfrm>
            <a:off x="1242744" y="5793653"/>
            <a:ext cx="922384" cy="828469"/>
            <a:chOff x="1050200" y="4706561"/>
            <a:chExt cx="922384" cy="828469"/>
          </a:xfrm>
        </p:grpSpPr>
        <p:pic>
          <p:nvPicPr>
            <p:cNvPr id="45" name="Graphic 44" descr="Books">
              <a:extLst>
                <a:ext uri="{FF2B5EF4-FFF2-40B4-BE49-F238E27FC236}">
                  <a16:creationId xmlns:a16="http://schemas.microsoft.com/office/drawing/2014/main" id="{361F46CC-78B6-4E45-B17D-67385EF75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0200" y="4706561"/>
              <a:ext cx="653736" cy="653736"/>
            </a:xfrm>
            <a:prstGeom prst="rect">
              <a:avLst/>
            </a:prstGeom>
          </p:spPr>
        </p:pic>
        <p:pic>
          <p:nvPicPr>
            <p:cNvPr id="46" name="Graphic 45" descr="Pencil">
              <a:extLst>
                <a:ext uri="{FF2B5EF4-FFF2-40B4-BE49-F238E27FC236}">
                  <a16:creationId xmlns:a16="http://schemas.microsoft.com/office/drawing/2014/main" id="{81FB527C-6D65-431A-8BD6-00BA18336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70983" y="5033429"/>
              <a:ext cx="501601" cy="501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5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562807"/>
            <a:ext cx="8024414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200" dirty="0"/>
              <a:t>Deklarācijas</a:t>
            </a:r>
            <a:br>
              <a:rPr lang="lv-LV" altLang="lv-LV" sz="3200" dirty="0"/>
            </a:br>
            <a:r>
              <a:rPr lang="lv-LV" altLang="lv-LV" sz="3200" dirty="0"/>
              <a:t>iesniegšana</a:t>
            </a:r>
            <a:br>
              <a:rPr lang="lv-LV" altLang="lv-LV" sz="3200" dirty="0"/>
            </a:br>
            <a:br>
              <a:rPr lang="lv-LV" altLang="lv-LV" sz="3200" dirty="0"/>
            </a:b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2996419" y="1926454"/>
            <a:ext cx="9195580" cy="107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20000"/>
              </a:lnSpc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 gada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autoratlīdzības saņēmēja deklarāciju</a:t>
            </a:r>
          </a:p>
          <a:p>
            <a:pPr lvl="0" defTabSz="685800">
              <a:lnSpc>
                <a:spcPct val="120000"/>
              </a:lnSpc>
            </a:pPr>
            <a:r>
              <a:rPr lang="lv-LV" sz="28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iesniedz līdz 28.02.2022.</a:t>
            </a:r>
          </a:p>
        </p:txBody>
      </p:sp>
      <p:pic>
        <p:nvPicPr>
          <p:cNvPr id="10" name="Graphic 9" descr="Daily calendar">
            <a:extLst>
              <a:ext uri="{FF2B5EF4-FFF2-40B4-BE49-F238E27FC236}">
                <a16:creationId xmlns:a16="http://schemas.microsoft.com/office/drawing/2014/main" id="{CAE1D53A-90B5-4784-9268-BD57728BB1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684" y="1860160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2996419" y="3314889"/>
            <a:ext cx="9195579" cy="381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20000"/>
              </a:lnSpc>
            </a:pP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Sagatave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 VID jau esošajiem datiem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būs pieejama EDS </a:t>
            </a:r>
          </a:p>
          <a:p>
            <a:pPr marL="342900" lvl="0" indent="-342900" defTabSz="685800">
              <a:lnSpc>
                <a:spcPct val="120000"/>
              </a:lnSpc>
              <a:buFont typeface="Verdana" panose="020B0604030504040204" pitchFamily="34" charset="0"/>
              <a:buChar char="‒"/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no pasūtītāju ziņojumiem nākamajā mēnesī pēc izmaksas</a:t>
            </a:r>
          </a:p>
          <a:p>
            <a:pPr marL="342900" indent="-342900" defTabSz="685800">
              <a:lnSpc>
                <a:spcPct val="120000"/>
              </a:lnSpc>
              <a:buFont typeface="Verdana" panose="020B0604030504040204" pitchFamily="34" charset="0"/>
              <a:buChar char="‒"/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autors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papildina, ja nepieciešams </a:t>
            </a:r>
          </a:p>
          <a:p>
            <a:pPr lvl="4" defTabSz="685800">
              <a:lnSpc>
                <a:spcPct val="120000"/>
              </a:lnSpc>
            </a:pP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 pasūtītājs nodokli nav samaksājis, autoratlīdzības izmaksājuši vairāki pasūtītāji vai autoratlīdzības ienākums gūts ārvalstīs</a:t>
            </a:r>
            <a:r>
              <a:rPr lang="lv-LV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20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defTabSz="685800">
              <a:lnSpc>
                <a:spcPct val="120000"/>
              </a:lnSpc>
              <a:buFont typeface="Verdana" panose="020B0604030504040204" pitchFamily="34" charset="0"/>
              <a:buChar char="‒"/>
            </a:pPr>
            <a:endParaRPr lang="lv-LV" sz="24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phic 4" descr="Puzzle pieces">
            <a:extLst>
              <a:ext uri="{FF2B5EF4-FFF2-40B4-BE49-F238E27FC236}">
                <a16:creationId xmlns:a16="http://schemas.microsoft.com/office/drawing/2014/main" id="{2C0C0B53-3CD1-4C3E-BBCC-1E6E0EBC29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6684" y="3302769"/>
            <a:ext cx="914400" cy="914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2B1433-FE78-4F0F-BDE1-AC1785BAEDB2}"/>
              </a:ext>
            </a:extLst>
          </p:cNvPr>
          <p:cNvCxnSpPr>
            <a:cxnSpLocks/>
          </p:cNvCxnSpPr>
          <p:nvPr/>
        </p:nvCxnSpPr>
        <p:spPr>
          <a:xfrm>
            <a:off x="2423884" y="3102896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95CAF9-D3D0-4796-AD24-74384E137BA2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C0DC7-6F34-4A1D-926A-F05815E1AB76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45D475D-A9D6-4031-B509-694BBF4E4835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44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B87473-C42C-4718-A3A0-85FB4B33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202055"/>
            <a:ext cx="12191999" cy="2246769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lv-LV" alt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altLang="lv-LV" sz="4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 2021.gada 30. jūnijam</a:t>
            </a:r>
          </a:p>
          <a:p>
            <a:pPr algn="ctr"/>
            <a:endParaRPr lang="lv-LV" altLang="lv-LV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5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nodokļu režīms nemainās</a:t>
            </a:r>
            <a:endParaRPr lang="lv-LV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lv-LV" altLang="lv-LV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05545B-E5AE-47EF-81CA-C33F94C62FCE}"/>
              </a:ext>
            </a:extLst>
          </p:cNvPr>
          <p:cNvSpPr txBox="1"/>
          <p:nvPr/>
        </p:nvSpPr>
        <p:spPr>
          <a:xfrm>
            <a:off x="0" y="4628271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bet!</a:t>
            </a:r>
          </a:p>
          <a:p>
            <a:pPr algn="ctr"/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precizētas likmes un maksāšanas kārtība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2996418" y="1741046"/>
            <a:ext cx="9195580" cy="68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20000"/>
              </a:lnSpc>
            </a:pPr>
            <a:r>
              <a:rPr lang="lv-LV" sz="3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 </a:t>
            </a:r>
            <a:r>
              <a:rPr lang="lv-LV" sz="3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autors</a:t>
            </a:r>
            <a:r>
              <a:rPr lang="lv-LV" sz="3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deklarāciju </a:t>
            </a:r>
            <a:r>
              <a:rPr lang="lv-LV" sz="3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neiesniedz</a:t>
            </a:r>
            <a:endParaRPr lang="lv-LV" sz="3600" b="1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2996419" y="3118141"/>
            <a:ext cx="9195579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līdz 05.03.2022.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aprēķinās nodokli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saviem datiem un paziņos to autoram EDS</a:t>
            </a:r>
          </a:p>
          <a:p>
            <a:pPr algn="ctr">
              <a:buClrTx/>
            </a:pPr>
            <a:endParaRPr lang="lv-LV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ClrTx/>
            </a:pP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</a:rPr>
              <a:t>Ar šo paziņošanu VID uzskata, ka deklarācija </a:t>
            </a:r>
            <a:r>
              <a:rPr lang="lv-LV" sz="2000" b="1" i="1" dirty="0">
                <a:latin typeface="Verdana" panose="020B0604030504040204" pitchFamily="34" charset="0"/>
                <a:ea typeface="Verdana" panose="020B0604030504040204" pitchFamily="34" charset="0"/>
              </a:rPr>
              <a:t>ir iesniegta</a:t>
            </a:r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F78F1090-6228-45FE-9632-47D9D2ADF9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2188" y="1677544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4A8A77-00FD-43D6-A415-F172AC33F0A3}"/>
              </a:ext>
            </a:extLst>
          </p:cNvPr>
          <p:cNvSpPr/>
          <p:nvPr/>
        </p:nvSpPr>
        <p:spPr>
          <a:xfrm>
            <a:off x="2996421" y="5882696"/>
            <a:ext cx="919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lv-LV" sz="2800" dirty="0">
                <a:latin typeface="Verdana" panose="020B0604030504040204" pitchFamily="34" charset="0"/>
                <a:ea typeface="Verdana" panose="020B0604030504040204" pitchFamily="34" charset="0"/>
              </a:rPr>
              <a:t>Aprēķināto IIN 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jāsamaksā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līdz 23.06.2022.</a:t>
            </a:r>
          </a:p>
        </p:txBody>
      </p:sp>
      <p:pic>
        <p:nvPicPr>
          <p:cNvPr id="8" name="Graphic 7" descr="Arrow Straight">
            <a:extLst>
              <a:ext uri="{FF2B5EF4-FFF2-40B4-BE49-F238E27FC236}">
                <a16:creationId xmlns:a16="http://schemas.microsoft.com/office/drawing/2014/main" id="{0456AE19-10C1-40AA-8693-DB85CDCCC0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974215" y="2319618"/>
            <a:ext cx="775756" cy="914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C47F9D7D-AC0B-4F2F-89FC-7AF4DF57EE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974215" y="4899624"/>
            <a:ext cx="775756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313F0A-2BC2-4846-BB2B-2EC2EEF7F4C0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AB6EC-F3C3-4F8F-BB12-C68AF6235A5E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Turpināt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55B4565-C738-420C-B987-A67AAE928668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71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1502899" y="2987108"/>
            <a:ext cx="3899095" cy="1627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Iedzīvotāja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gada ienākuma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deklarācija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63BC-4ED7-41A5-9AC1-5644A764F918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072CB-8566-4674-82D6-3CC8BCC56BEE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FA4672C-162E-4036-8E25-927AFA8D31D2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384D2-68AC-43ED-BD22-7D12BF96E766}"/>
              </a:ext>
            </a:extLst>
          </p:cNvPr>
          <p:cNvSpPr/>
          <p:nvPr/>
        </p:nvSpPr>
        <p:spPr>
          <a:xfrm>
            <a:off x="7115907" y="2987108"/>
            <a:ext cx="3899095" cy="1627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Autoratlīdzības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saņēmēja 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deklarācija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386A9-B729-4166-B53E-8119BA46A685}"/>
              </a:ext>
            </a:extLst>
          </p:cNvPr>
          <p:cNvSpPr txBox="1"/>
          <p:nvPr/>
        </p:nvSpPr>
        <p:spPr>
          <a:xfrm>
            <a:off x="5727893" y="2987108"/>
            <a:ext cx="105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9600" dirty="0">
                <a:solidFill>
                  <a:srgbClr val="3F91D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62776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63BC-4ED7-41A5-9AC1-5644A764F918}"/>
              </a:ext>
            </a:extLst>
          </p:cNvPr>
          <p:cNvSpPr/>
          <p:nvPr/>
        </p:nvSpPr>
        <p:spPr>
          <a:xfrm>
            <a:off x="7605486" y="572090"/>
            <a:ext cx="4586514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072CB-8566-4674-82D6-3CC8BCC56BEE}"/>
              </a:ext>
            </a:extLst>
          </p:cNvPr>
          <p:cNvSpPr txBox="1"/>
          <p:nvPr/>
        </p:nvSpPr>
        <p:spPr>
          <a:xfrm>
            <a:off x="7765143" y="572090"/>
            <a:ext cx="4426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Turpinot izmantot </a:t>
            </a:r>
          </a:p>
          <a:p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autoratlīdzību režīmu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FA4672C-162E-4036-8E25-927AFA8D31D2}"/>
              </a:ext>
            </a:extLst>
          </p:cNvPr>
          <p:cNvSpPr/>
          <p:nvPr/>
        </p:nvSpPr>
        <p:spPr>
          <a:xfrm rot="5400000">
            <a:off x="7634401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976D3-CDC9-4440-A426-380873CCED76}"/>
              </a:ext>
            </a:extLst>
          </p:cNvPr>
          <p:cNvSpPr/>
          <p:nvPr/>
        </p:nvSpPr>
        <p:spPr>
          <a:xfrm>
            <a:off x="2996420" y="1869219"/>
            <a:ext cx="9195580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2021.gada otrā pusgada deklarācijā, kurā deklarē autoratlīdzības,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nepiemēro:</a:t>
            </a:r>
          </a:p>
          <a:p>
            <a:pPr marL="925513" lvl="1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attaisnotos izdevumus</a:t>
            </a:r>
          </a:p>
          <a:p>
            <a:pPr marL="925513" lvl="1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autoratlīdzības izdevumu normas</a:t>
            </a:r>
          </a:p>
          <a:p>
            <a:pPr marL="925513" lvl="1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diferencēto neapliekamo minimumu </a:t>
            </a:r>
          </a:p>
          <a:p>
            <a:pPr marL="925513" lvl="1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atvieglojumus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lv-LV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Deklarācijā deklarētie ienākumi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netiks ietverti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gada ienākumu deklarācijā – kopējā ar nodokli apliekamajā ienākumā, kuram tiek piemērota progresīvā nodokļa likme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73A7A4-FC53-4A86-96B5-B9DF38B9C9EC}"/>
              </a:ext>
            </a:extLst>
          </p:cNvPr>
          <p:cNvCxnSpPr/>
          <p:nvPr/>
        </p:nvCxnSpPr>
        <p:spPr>
          <a:xfrm>
            <a:off x="3140219" y="4951782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CC2-B403-48AC-94FE-D57014FC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30"/>
            <a:ext cx="12192000" cy="1036642"/>
          </a:xfrm>
        </p:spPr>
        <p:txBody>
          <a:bodyPr>
            <a:normAutofit/>
          </a:bodyPr>
          <a:lstStyle/>
          <a:p>
            <a:pPr algn="ctr"/>
            <a:r>
              <a:rPr lang="lv-LV" sz="6000" b="0" dirty="0">
                <a:solidFill>
                  <a:schemeClr val="tx2"/>
                </a:solidFill>
              </a:rPr>
              <a:t>Piemērs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654D4F-C0B5-489A-9019-4C432CE930A9}"/>
              </a:ext>
            </a:extLst>
          </p:cNvPr>
          <p:cNvGrpSpPr/>
          <p:nvPr/>
        </p:nvGrpSpPr>
        <p:grpSpPr>
          <a:xfrm>
            <a:off x="7602112" y="572090"/>
            <a:ext cx="4589888" cy="1110936"/>
            <a:chOff x="7602112" y="572090"/>
            <a:chExt cx="4589888" cy="11109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01748F-7DFA-4D97-A4DE-7473D342DDFF}"/>
                </a:ext>
              </a:extLst>
            </p:cNvPr>
            <p:cNvSpPr/>
            <p:nvPr/>
          </p:nvSpPr>
          <p:spPr>
            <a:xfrm>
              <a:off x="7605486" y="572090"/>
              <a:ext cx="4586514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6D46D3-015C-4121-9844-59C4DE8BA8F7}"/>
                </a:ext>
              </a:extLst>
            </p:cNvPr>
            <p:cNvSpPr txBox="1"/>
            <p:nvPr/>
          </p:nvSpPr>
          <p:spPr>
            <a:xfrm>
              <a:off x="7765143" y="572090"/>
              <a:ext cx="44268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Turpinot izmantot </a:t>
              </a:r>
            </a:p>
            <a:p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autoratlīdzību režīmu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9CEF281-E5BB-44F0-B729-0026B2EECC53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09EEA84-29CF-4F08-8E37-AC90677EBF8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</p:spTree>
    <p:extLst>
      <p:ext uri="{BB962C8B-B14F-4D97-AF65-F5344CB8AC3E}">
        <p14:creationId xmlns:p14="http://schemas.microsoft.com/office/powerpoint/2010/main" val="421505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-217714" y="6423615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2510970" y="1721118"/>
            <a:ext cx="9681029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SzTx/>
              <a:buFontTx/>
              <a:buNone/>
              <a:tabLst/>
              <a:defRPr/>
            </a:pP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Līgums A </a:t>
            </a:r>
            <a:r>
              <a:rPr lang="lv-LV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ar autoratlīdzību </a:t>
            </a:r>
            <a:r>
              <a:rPr lang="lv-LV" sz="2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18 900 € </a:t>
            </a:r>
            <a:r>
              <a:rPr lang="lv-LV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2021. gadā</a:t>
            </a:r>
          </a:p>
          <a:p>
            <a:pPr marL="342900" indent="-34290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Font typeface="Verdana" panose="020B0604030504040204" pitchFamily="34" charset="0"/>
              <a:buChar char="‒"/>
              <a:defRPr/>
            </a:pPr>
            <a:r>
              <a:rPr lang="lv-LV" sz="2400" kern="0" dirty="0">
                <a:latin typeface="Verdana" panose="020B0604030504040204" pitchFamily="34" charset="0"/>
              </a:rPr>
              <a:t>Atlīdzību izmaksā 5 maksājumos, katrs 3780 €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lv-LV" sz="2400" kern="0" dirty="0">
                <a:latin typeface="Verdana" panose="020B0604030504040204" pitchFamily="34" charset="0"/>
              </a:rPr>
              <a:t>Pasūtītājs A no pilnas summas (neatskaitot izdevumu normu) </a:t>
            </a: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ietur IIN 4725 </a:t>
            </a: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€ </a:t>
            </a: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marR="0" lvl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Tx/>
              <a:tabLst/>
              <a:defRPr/>
            </a:pPr>
            <a:r>
              <a:rPr lang="lv-LV" sz="2400" kern="0" dirty="0">
                <a:latin typeface="Verdana" panose="020B0604030504040204" pitchFamily="34" charset="0"/>
              </a:rPr>
              <a:t>		(3780 x 25%=945, 945 x 5=4725)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SzTx/>
              <a:buFontTx/>
              <a:buNone/>
              <a:tabLst/>
              <a:defRPr/>
            </a:pPr>
            <a:endParaRPr lang="lv-LV" sz="2400" i="1" kern="0" dirty="0">
              <a:latin typeface="Verdana" panose="020B060403050404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D0D9"/>
              </a:buClr>
              <a:buSzTx/>
              <a:buFontTx/>
              <a:buNone/>
              <a:tabLst/>
              <a:defRPr/>
            </a:pP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Līgums B </a:t>
            </a:r>
            <a:r>
              <a:rPr lang="lv-LV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ar autoratlīdzību </a:t>
            </a:r>
            <a:r>
              <a:rPr lang="lv-LV" sz="2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12 000 € </a:t>
            </a:r>
            <a:r>
              <a:rPr lang="lv-LV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2021. gadā</a:t>
            </a:r>
          </a:p>
          <a:p>
            <a:pPr marL="342900" indent="-34290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/>
            </a:pPr>
            <a:r>
              <a:rPr lang="lv-LV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Atlīdzību izmaksā 3 maksājumos, katrs 4000 €</a:t>
            </a:r>
          </a:p>
          <a:p>
            <a:pPr marL="342900" marR="0" lvl="0" indent="-34290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lv-LV" sz="2400" kern="0" dirty="0">
                <a:latin typeface="Verdana" panose="020B0604030504040204" pitchFamily="34" charset="0"/>
              </a:rPr>
              <a:t>Pasūtītājs B no pilnas summas (neatskaitot izdevumu normu) </a:t>
            </a: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ietur IIN 3000 € </a:t>
            </a:r>
          </a:p>
          <a:p>
            <a:pPr marR="0" lvl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Tx/>
              <a:tabLst/>
              <a:defRPr/>
            </a:pPr>
            <a:r>
              <a:rPr lang="lv-LV" sz="2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lv-LV" sz="2400" kern="0" dirty="0">
                <a:latin typeface="Verdana" panose="020B0604030504040204" pitchFamily="34" charset="0"/>
              </a:rPr>
              <a:t>(4000 x 25%=1000, 1000 x 3=3000)</a:t>
            </a:r>
            <a:endParaRPr lang="lv-LV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CD968-4C24-47E7-9BAB-456EB2A8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24248"/>
            <a:ext cx="9681030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b="0" i="1" dirty="0"/>
              <a:t>Ja lieli ienākumi un vairāki pasūtītāji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FBF51E-CCB0-4593-A816-4979565098E6}"/>
              </a:ext>
            </a:extLst>
          </p:cNvPr>
          <p:cNvCxnSpPr>
            <a:cxnSpLocks/>
          </p:cNvCxnSpPr>
          <p:nvPr/>
        </p:nvCxnSpPr>
        <p:spPr>
          <a:xfrm>
            <a:off x="2423887" y="3930210"/>
            <a:ext cx="976811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Arrow Rotate right">
            <a:extLst>
              <a:ext uri="{FF2B5EF4-FFF2-40B4-BE49-F238E27FC236}">
                <a16:creationId xmlns:a16="http://schemas.microsoft.com/office/drawing/2014/main" id="{5243DFA5-9D43-450F-A196-1BE45192BF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6030" y="5992267"/>
            <a:ext cx="891513" cy="8915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BFDA29-8561-4B48-90EA-CAE1C31A895B}"/>
              </a:ext>
            </a:extLst>
          </p:cNvPr>
          <p:cNvGrpSpPr/>
          <p:nvPr/>
        </p:nvGrpSpPr>
        <p:grpSpPr>
          <a:xfrm>
            <a:off x="7602112" y="572090"/>
            <a:ext cx="4589888" cy="1110936"/>
            <a:chOff x="7602112" y="572090"/>
            <a:chExt cx="4589888" cy="11109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633965-D69E-4C5D-B0F7-37C7E17B69E9}"/>
                </a:ext>
              </a:extLst>
            </p:cNvPr>
            <p:cNvSpPr/>
            <p:nvPr/>
          </p:nvSpPr>
          <p:spPr>
            <a:xfrm>
              <a:off x="7605486" y="572090"/>
              <a:ext cx="4586514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650A1-1F07-4CB0-B3C0-7D8D948953E4}"/>
                </a:ext>
              </a:extLst>
            </p:cNvPr>
            <p:cNvSpPr txBox="1"/>
            <p:nvPr/>
          </p:nvSpPr>
          <p:spPr>
            <a:xfrm>
              <a:off x="7765143" y="572090"/>
              <a:ext cx="44268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Turpinot izmantot </a:t>
              </a:r>
            </a:p>
            <a:p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autoratlīdzību režīmu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6EDB472-6941-4912-87F2-3B8AAC19125B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4159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-217714" y="6423615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2322286" y="1661268"/>
            <a:ext cx="9869715" cy="13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20000"/>
              </a:lnSpc>
            </a:pPr>
            <a:r>
              <a:rPr lang="lv-LV" sz="2400" dirty="0">
                <a:solidFill>
                  <a:prstClr val="black"/>
                </a:solidFill>
                <a:highlight>
                  <a:srgbClr val="C0C0C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Autora deklarācijā par 2021. gadu:</a:t>
            </a:r>
          </a:p>
          <a:p>
            <a:pPr lvl="0" defTabSz="685800">
              <a:lnSpc>
                <a:spcPct val="120000"/>
              </a:lnSpc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18 900 + 12 000 =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30 900 </a:t>
            </a:r>
            <a:r>
              <a:rPr lang="lv-LV" sz="2400" kern="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autoratlīdzības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ienākums</a:t>
            </a:r>
          </a:p>
          <a:p>
            <a:pPr lvl="0" defTabSz="685800">
              <a:lnSpc>
                <a:spcPct val="120000"/>
              </a:lnSpc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30 900 - 25 000 =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5900 €</a:t>
            </a:r>
            <a:r>
              <a:rPr lang="lv-LV" sz="2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pārsnieguma daļa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(virs 25000)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F32B50-78AF-4EB8-A5AD-E7E57392B185}"/>
              </a:ext>
            </a:extLst>
          </p:cNvPr>
          <p:cNvGrpSpPr/>
          <p:nvPr/>
        </p:nvGrpSpPr>
        <p:grpSpPr>
          <a:xfrm>
            <a:off x="2322286" y="3127210"/>
            <a:ext cx="9869715" cy="1374928"/>
            <a:chOff x="2322286" y="2749846"/>
            <a:chExt cx="9869715" cy="13749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56565A-BB59-458A-A4A8-29692AB988FA}"/>
                </a:ext>
              </a:extLst>
            </p:cNvPr>
            <p:cNvCxnSpPr>
              <a:cxnSpLocks/>
            </p:cNvCxnSpPr>
            <p:nvPr/>
          </p:nvCxnSpPr>
          <p:spPr>
            <a:xfrm>
              <a:off x="2423886" y="2812608"/>
              <a:ext cx="97681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2F03E19-8FE0-4B3B-A192-39E298686683}"/>
                </a:ext>
              </a:extLst>
            </p:cNvPr>
            <p:cNvSpPr/>
            <p:nvPr/>
          </p:nvSpPr>
          <p:spPr>
            <a:xfrm>
              <a:off x="6364513" y="3260232"/>
              <a:ext cx="420915" cy="828858"/>
            </a:xfrm>
            <a:prstGeom prst="rightBrace">
              <a:avLst>
                <a:gd name="adj1" fmla="val 4827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CFAB2B-0254-4135-B4FA-12C188D5CB80}"/>
                </a:ext>
              </a:extLst>
            </p:cNvPr>
            <p:cNvSpPr txBox="1"/>
            <p:nvPr/>
          </p:nvSpPr>
          <p:spPr>
            <a:xfrm>
              <a:off x="6923315" y="3429000"/>
              <a:ext cx="3904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Kopā IIN = </a:t>
              </a:r>
              <a:r>
                <a:rPr lang="lv-LV" sz="24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8610 €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E0F7F1-A8E4-458E-8D4E-C4CC3BFE2418}"/>
                </a:ext>
              </a:extLst>
            </p:cNvPr>
            <p:cNvSpPr/>
            <p:nvPr/>
          </p:nvSpPr>
          <p:spPr>
            <a:xfrm>
              <a:off x="2322286" y="2749846"/>
              <a:ext cx="9869715" cy="137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lv-LV" sz="2400" dirty="0">
                  <a:solidFill>
                    <a:prstClr val="black"/>
                  </a:solidFill>
                  <a:highlight>
                    <a:srgbClr val="C0C0C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IIN aprēķins:</a:t>
              </a:r>
            </a:p>
            <a:p>
              <a:pPr lvl="0" defTabSz="685800">
                <a:lnSpc>
                  <a:spcPct val="120000"/>
                </a:lnSpc>
              </a:pP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25 000 </a:t>
              </a:r>
              <a:r>
                <a:rPr lang="lv-LV" sz="24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x 25%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 6250 </a:t>
              </a:r>
              <a:r>
                <a:rPr lang="lv-LV" sz="240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€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lvl="0" defTabSz="685800">
                <a:lnSpc>
                  <a:spcPct val="120000"/>
                </a:lnSpc>
              </a:pPr>
              <a:r>
                <a:rPr lang="lv-LV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5900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x </a:t>
              </a:r>
              <a:r>
                <a:rPr lang="lv-LV" sz="24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40%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 2360</a:t>
              </a:r>
              <a:r>
                <a:rPr lang="lv-LV" sz="2400" kern="0" dirty="0">
                  <a:latin typeface="Verdana" panose="020B0604030504040204" pitchFamily="34" charset="0"/>
                  <a:ea typeface="Verdana" panose="020B0604030504040204" pitchFamily="34" charset="0"/>
                </a:rPr>
                <a:t> €</a:t>
              </a:r>
              <a:endPara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3EFC6C-D2DF-4278-8D28-CB20A48BEED5}"/>
              </a:ext>
            </a:extLst>
          </p:cNvPr>
          <p:cNvGrpSpPr/>
          <p:nvPr/>
        </p:nvGrpSpPr>
        <p:grpSpPr>
          <a:xfrm>
            <a:off x="2322286" y="4593152"/>
            <a:ext cx="9869715" cy="931730"/>
            <a:chOff x="2322286" y="4215788"/>
            <a:chExt cx="9869715" cy="93173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A69009-E121-493D-90E9-7DF2B648439D}"/>
                </a:ext>
              </a:extLst>
            </p:cNvPr>
            <p:cNvCxnSpPr>
              <a:cxnSpLocks/>
            </p:cNvCxnSpPr>
            <p:nvPr/>
          </p:nvCxnSpPr>
          <p:spPr>
            <a:xfrm>
              <a:off x="2409370" y="4277772"/>
              <a:ext cx="97681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E34148-7FEF-40D1-8C58-98C5F24DA9AF}"/>
                </a:ext>
              </a:extLst>
            </p:cNvPr>
            <p:cNvSpPr/>
            <p:nvPr/>
          </p:nvSpPr>
          <p:spPr>
            <a:xfrm>
              <a:off x="2322286" y="4215788"/>
              <a:ext cx="9869715" cy="931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lnSpc>
                  <a:spcPct val="120000"/>
                </a:lnSpc>
              </a:pPr>
              <a:r>
                <a:rPr lang="lv-LV" sz="2400" dirty="0">
                  <a:solidFill>
                    <a:prstClr val="black"/>
                  </a:solidFill>
                  <a:highlight>
                    <a:srgbClr val="C0C0C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Faktiski pasūtītāji A un B samaksājuši:</a:t>
              </a:r>
            </a:p>
            <a:p>
              <a:pPr lvl="0" defTabSz="685800">
                <a:lnSpc>
                  <a:spcPct val="120000"/>
                </a:lnSpc>
              </a:pPr>
              <a:r>
                <a:rPr lang="lv-LV" sz="24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7725 € </a:t>
              </a:r>
              <a:r>
                <a:rPr lang="lv-LV" sz="2400" dirty="0">
                  <a:latin typeface="Verdana" panose="020B0604030504040204" pitchFamily="34" charset="0"/>
                  <a:ea typeface="Verdana" panose="020B0604030504040204" pitchFamily="34" charset="0"/>
                </a:rPr>
                <a:t>=</a:t>
              </a:r>
              <a:r>
                <a:rPr lang="lv-LV" sz="24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4725+3000, jo piemēroja tika 25% likmi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432D40-C3AF-4D89-A89C-738076FE7CF3}"/>
              </a:ext>
            </a:extLst>
          </p:cNvPr>
          <p:cNvGrpSpPr/>
          <p:nvPr/>
        </p:nvGrpSpPr>
        <p:grpSpPr>
          <a:xfrm>
            <a:off x="2322286" y="5623660"/>
            <a:ext cx="9869715" cy="931730"/>
            <a:chOff x="2322286" y="5246296"/>
            <a:chExt cx="9869715" cy="9317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E68A6-C377-4B5E-A132-1148C0AB1682}"/>
                </a:ext>
              </a:extLst>
            </p:cNvPr>
            <p:cNvSpPr/>
            <p:nvPr/>
          </p:nvSpPr>
          <p:spPr>
            <a:xfrm>
              <a:off x="2322286" y="5246296"/>
              <a:ext cx="9869715" cy="931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lv-LV" sz="2400" dirty="0">
                  <a:solidFill>
                    <a:prstClr val="black"/>
                  </a:solidFill>
                  <a:highlight>
                    <a:srgbClr val="C0C0C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Autoram pēc deklarācijas jāpiemaksā:</a:t>
              </a:r>
            </a:p>
            <a:p>
              <a:pPr lvl="0" defTabSz="685800">
                <a:lnSpc>
                  <a:spcPct val="120000"/>
                </a:lnSpc>
              </a:pPr>
              <a:r>
                <a:rPr lang="lv-LV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885 €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(8610-7725)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655B9A-49CD-4EEA-A91B-2DC17A41715E}"/>
                </a:ext>
              </a:extLst>
            </p:cNvPr>
            <p:cNvCxnSpPr>
              <a:cxnSpLocks/>
            </p:cNvCxnSpPr>
            <p:nvPr/>
          </p:nvCxnSpPr>
          <p:spPr>
            <a:xfrm>
              <a:off x="2409373" y="5310493"/>
              <a:ext cx="97681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2E209D3-D171-485F-87D7-227FF3F7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71" y="24248"/>
            <a:ext cx="9681030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2800" b="0" i="1" dirty="0"/>
              <a:t>Ja lieli ienākumi un vairāki pasūtītāji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A8EFB8-2C7F-4694-8E7D-D31DF5A78EC9}"/>
              </a:ext>
            </a:extLst>
          </p:cNvPr>
          <p:cNvGrpSpPr/>
          <p:nvPr/>
        </p:nvGrpSpPr>
        <p:grpSpPr>
          <a:xfrm>
            <a:off x="7602112" y="572090"/>
            <a:ext cx="4589888" cy="1110936"/>
            <a:chOff x="7602112" y="572090"/>
            <a:chExt cx="4589888" cy="11109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CECEB3-28D7-4539-81EE-658B698FE457}"/>
                </a:ext>
              </a:extLst>
            </p:cNvPr>
            <p:cNvSpPr/>
            <p:nvPr/>
          </p:nvSpPr>
          <p:spPr>
            <a:xfrm>
              <a:off x="7605486" y="572090"/>
              <a:ext cx="4586514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C5C2FD-13CB-4D66-A46F-C2AD7045DAA6}"/>
                </a:ext>
              </a:extLst>
            </p:cNvPr>
            <p:cNvSpPr txBox="1"/>
            <p:nvPr/>
          </p:nvSpPr>
          <p:spPr>
            <a:xfrm>
              <a:off x="7765143" y="572090"/>
              <a:ext cx="44268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Turpinot izmantot </a:t>
              </a:r>
            </a:p>
            <a:p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autoratlīdzību režīmu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F4E60AD-FDEA-4E1A-AA36-ED2A0530C0B7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4830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1689905" y="3220703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6779D8-422B-4D79-921E-AF3ED02E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0172"/>
            <a:ext cx="12191999" cy="830997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režīmi</a:t>
            </a:r>
            <a:endParaRPr lang="lv-LV" altLang="lv-LV" sz="4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1689904" y="3318266"/>
            <a:ext cx="3854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Iedzīvotāju ienākuma nodokļa maksātājs </a:t>
            </a:r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1722195" y="3195066"/>
            <a:ext cx="632108" cy="696685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0F5F3F-2645-47F1-ADD1-6A5F8D516674}"/>
              </a:ext>
            </a:extLst>
          </p:cNvPr>
          <p:cNvSpPr/>
          <p:nvPr/>
        </p:nvSpPr>
        <p:spPr>
          <a:xfrm>
            <a:off x="6241139" y="3227354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045D5-DDB4-4386-BC33-D396D1F098F9}"/>
              </a:ext>
            </a:extLst>
          </p:cNvPr>
          <p:cNvSpPr txBox="1"/>
          <p:nvPr/>
        </p:nvSpPr>
        <p:spPr>
          <a:xfrm>
            <a:off x="6096000" y="4158528"/>
            <a:ext cx="4136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Mikrouzņēmuma</a:t>
            </a:r>
            <a:r>
              <a:rPr lang="lv-LV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nodokļa maksātājs</a:t>
            </a:r>
            <a:endParaRPr lang="lv-LV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5B9E514-249A-440C-904E-C886298C6D09}"/>
              </a:ext>
            </a:extLst>
          </p:cNvPr>
          <p:cNvSpPr/>
          <p:nvPr/>
        </p:nvSpPr>
        <p:spPr>
          <a:xfrm rot="5400000">
            <a:off x="6273429" y="3201717"/>
            <a:ext cx="632108" cy="696685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</p:spTree>
    <p:extLst>
      <p:ext uri="{BB962C8B-B14F-4D97-AF65-F5344CB8AC3E}">
        <p14:creationId xmlns:p14="http://schemas.microsoft.com/office/powerpoint/2010/main" val="21826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3" grpId="0" animBg="1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6821710" y="1713148"/>
            <a:ext cx="537029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6096000" y="171314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maksātājs 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6844878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C582E-E215-4CDB-90DB-E088111F192D}"/>
              </a:ext>
            </a:extLst>
          </p:cNvPr>
          <p:cNvSpPr/>
          <p:nvPr/>
        </p:nvSpPr>
        <p:spPr>
          <a:xfrm>
            <a:off x="668290" y="2542003"/>
            <a:ext cx="11639823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IIN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rēķina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gada ienākumu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deklarācijā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Atskaita izdevumus: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Nosacītā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izdevumu norma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25 %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vai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50 %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no autoratlīdzības (nav jāpamato)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				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vai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Faktiskie izdevumi 								     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(jāpamato ar čekiem, kvītīm, rēķiniem)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53A34D-8E23-4FB6-BFA5-34152A826F4C}"/>
              </a:ext>
            </a:extLst>
          </p:cNvPr>
          <p:cNvCxnSpPr/>
          <p:nvPr/>
        </p:nvCxnSpPr>
        <p:spPr>
          <a:xfrm>
            <a:off x="668290" y="3230633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6821710" y="1713148"/>
            <a:ext cx="537029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6096000" y="171314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maksātājs 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6844878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C582E-E215-4CDB-90DB-E088111F192D}"/>
              </a:ext>
            </a:extLst>
          </p:cNvPr>
          <p:cNvSpPr/>
          <p:nvPr/>
        </p:nvSpPr>
        <p:spPr>
          <a:xfrm>
            <a:off x="668291" y="2933888"/>
            <a:ext cx="115237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Piemēro progresīvo IIN likmi</a:t>
            </a:r>
          </a:p>
        </p:txBody>
      </p:sp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07AB5EAC-F2FD-4D7F-88F9-691EC63834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531" y="5371510"/>
            <a:ext cx="914400" cy="914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841AD-53D0-4589-8A49-613319BE3D1C}"/>
              </a:ext>
            </a:extLst>
          </p:cNvPr>
          <p:cNvCxnSpPr/>
          <p:nvPr/>
        </p:nvCxnSpPr>
        <p:spPr>
          <a:xfrm>
            <a:off x="769890" y="5387467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E1A9C-3893-4865-8859-FFB2A87E1FD3}"/>
              </a:ext>
            </a:extLst>
          </p:cNvPr>
          <p:cNvSpPr/>
          <p:nvPr/>
        </p:nvSpPr>
        <p:spPr>
          <a:xfrm>
            <a:off x="668290" y="5651854"/>
            <a:ext cx="1085541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IIN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maksā pats autors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(to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vairs nedarīs pasūtītājs!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633A38-BB54-439A-B55B-8DB75827B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72008"/>
              </p:ext>
            </p:extLst>
          </p:nvPr>
        </p:nvGraphicFramePr>
        <p:xfrm>
          <a:off x="844062" y="3548359"/>
          <a:ext cx="9881995" cy="148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852">
                  <a:extLst>
                    <a:ext uri="{9D8B030D-6E8A-4147-A177-3AD203B41FA5}">
                      <a16:colId xmlns:a16="http://schemas.microsoft.com/office/drawing/2014/main" val="435204545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1011424189"/>
                    </a:ext>
                  </a:extLst>
                </a:gridCol>
              </a:tblGrid>
              <a:tr h="4609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 ienākumam </a:t>
                      </a:r>
                      <a:r>
                        <a:rPr lang="lv-LV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līdz 20 004 €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30537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 ienākuma </a:t>
                      </a:r>
                      <a:r>
                        <a:rPr lang="lv-LV" sz="2400" b="0" dirty="0">
                          <a:solidFill>
                            <a:srgbClr val="3F91D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daļai</a:t>
                      </a:r>
                      <a:r>
                        <a:rPr lang="lv-LV" sz="24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2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20 004 € līdz 62 800 €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5336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Gada ienākuma </a:t>
                      </a:r>
                      <a:r>
                        <a:rPr lang="lv-LV" sz="2400" b="0" kern="1200" dirty="0">
                          <a:solidFill>
                            <a:srgbClr val="3F91D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daļai</a:t>
                      </a:r>
                      <a:r>
                        <a:rPr lang="lv-LV" sz="2400" b="0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kas </a:t>
                      </a:r>
                      <a:r>
                        <a:rPr lang="lv-LV" sz="2400" b="1" kern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pārsniedz 62 800 €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400" b="1" kern="12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31 %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6821710" y="1713148"/>
            <a:ext cx="537029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6096000" y="171314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maksātājs 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6844878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2B0440-1F8C-4D01-AA66-B3529CAB2E62}"/>
              </a:ext>
            </a:extLst>
          </p:cNvPr>
          <p:cNvGrpSpPr/>
          <p:nvPr/>
        </p:nvGrpSpPr>
        <p:grpSpPr>
          <a:xfrm>
            <a:off x="5544453" y="572090"/>
            <a:ext cx="6647547" cy="1110936"/>
            <a:chOff x="5544453" y="572090"/>
            <a:chExt cx="6647547" cy="1110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F33FE0-FB4C-46A3-9AF5-8989EAD96301}"/>
                </a:ext>
              </a:extLst>
            </p:cNvPr>
            <p:cNvSpPr/>
            <p:nvPr/>
          </p:nvSpPr>
          <p:spPr>
            <a:xfrm>
              <a:off x="5544453" y="572090"/>
              <a:ext cx="6647547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FBD8A7-91DA-42F1-B4A9-E3FD772A1784}"/>
                </a:ext>
              </a:extLst>
            </p:cNvPr>
            <p:cNvSpPr txBox="1"/>
            <p:nvPr/>
          </p:nvSpPr>
          <p:spPr>
            <a:xfrm>
              <a:off x="5617029" y="572090"/>
              <a:ext cx="6574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Reģistrējoties kā </a:t>
              </a:r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saimnieciskās darbības </a:t>
              </a:r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veicējam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C6A8480-97C3-4C2B-A3C7-31270841E520}"/>
                </a:ext>
              </a:extLst>
            </p:cNvPr>
            <p:cNvSpPr/>
            <p:nvPr/>
          </p:nvSpPr>
          <p:spPr>
            <a:xfrm rot="5400000">
              <a:off x="5576742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3F9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C582E-E215-4CDB-90DB-E088111F192D}"/>
              </a:ext>
            </a:extLst>
          </p:cNvPr>
          <p:cNvSpPr/>
          <p:nvPr/>
        </p:nvSpPr>
        <p:spPr>
          <a:xfrm>
            <a:off x="668291" y="2652989"/>
            <a:ext cx="11523709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Valsts sociālās apdrošināšanas obligātās iemaksas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(VSAOI):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841AD-53D0-4589-8A49-613319BE3D1C}"/>
              </a:ext>
            </a:extLst>
          </p:cNvPr>
          <p:cNvCxnSpPr/>
          <p:nvPr/>
        </p:nvCxnSpPr>
        <p:spPr>
          <a:xfrm>
            <a:off x="1835152" y="3401414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E1A9C-3893-4865-8859-FFB2A87E1FD3}"/>
              </a:ext>
            </a:extLst>
          </p:cNvPr>
          <p:cNvSpPr/>
          <p:nvPr/>
        </p:nvSpPr>
        <p:spPr>
          <a:xfrm>
            <a:off x="668291" y="3521423"/>
            <a:ext cx="10855417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lv-LV" sz="3200" dirty="0">
                <a:solidFill>
                  <a:srgbClr val="000000"/>
                </a:solidFill>
                <a:latin typeface="Verdana" panose="020B0604030504040204" pitchFamily="34" charset="0"/>
              </a:rPr>
              <a:t>Ja </a:t>
            </a:r>
            <a:r>
              <a:rPr lang="lv-LV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ienākums </a:t>
            </a:r>
            <a:r>
              <a:rPr lang="lv-LV" sz="3200" dirty="0">
                <a:solidFill>
                  <a:srgbClr val="000000"/>
                </a:solidFill>
                <a:latin typeface="Verdana" panose="020B0604030504040204" pitchFamily="34" charset="0"/>
              </a:rPr>
              <a:t>mēnesī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≥ 500 € 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(LV noteiktā minimālā alga)</a:t>
            </a:r>
          </a:p>
        </p:txBody>
      </p:sp>
      <p:pic>
        <p:nvPicPr>
          <p:cNvPr id="18" name="Graphic 17" descr="Arrow Straight">
            <a:extLst>
              <a:ext uri="{FF2B5EF4-FFF2-40B4-BE49-F238E27FC236}">
                <a16:creationId xmlns:a16="http://schemas.microsoft.com/office/drawing/2014/main" id="{7DAF0C4E-A7FD-4EF6-B58D-634C00570F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708122" y="4397994"/>
            <a:ext cx="775756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2FBC67-26A4-4B63-B955-B680F2B898B1}"/>
              </a:ext>
            </a:extLst>
          </p:cNvPr>
          <p:cNvSpPr/>
          <p:nvPr/>
        </p:nvSpPr>
        <p:spPr>
          <a:xfrm>
            <a:off x="668290" y="5272707"/>
            <a:ext cx="10855417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VSAOI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rēķina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no vismaz 500 €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bet var brīvi izvēlēties vairāk </a:t>
            </a:r>
          </a:p>
        </p:txBody>
      </p:sp>
    </p:spTree>
    <p:extLst>
      <p:ext uri="{BB962C8B-B14F-4D97-AF65-F5344CB8AC3E}">
        <p14:creationId xmlns:p14="http://schemas.microsoft.com/office/powerpoint/2010/main" val="28299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446695"/>
            <a:ext cx="8024414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200" dirty="0"/>
              <a:t>Iedzīvotāju ienākuma nodoklis</a:t>
            </a: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A74B8B-48EA-4D51-92A7-31C1730F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76214"/>
              </p:ext>
            </p:extLst>
          </p:nvPr>
        </p:nvGraphicFramePr>
        <p:xfrm>
          <a:off x="844063" y="4807316"/>
          <a:ext cx="11347937" cy="148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8584">
                  <a:extLst>
                    <a:ext uri="{9D8B030D-6E8A-4147-A177-3AD203B41FA5}">
                      <a16:colId xmlns:a16="http://schemas.microsoft.com/office/drawing/2014/main" val="435204545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1011424189"/>
                    </a:ext>
                  </a:extLst>
                </a:gridCol>
                <a:gridCol w="2175802">
                  <a:extLst>
                    <a:ext uri="{9D8B030D-6E8A-4147-A177-3AD203B41FA5}">
                      <a16:colId xmlns:a16="http://schemas.microsoft.com/office/drawing/2014/main" val="1427855924"/>
                    </a:ext>
                  </a:extLst>
                </a:gridCol>
              </a:tblGrid>
              <a:tr h="4609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 ienākumam </a:t>
                      </a:r>
                      <a:r>
                        <a:rPr lang="lv-LV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līdz 20 004 €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0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2400" b="0" dirty="0">
                        <a:solidFill>
                          <a:srgbClr val="3F91D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2F7FC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730537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 ienākuma </a:t>
                      </a:r>
                      <a:r>
                        <a:rPr lang="lv-LV" sz="2000" b="0" dirty="0">
                          <a:solidFill>
                            <a:srgbClr val="3F91D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daļai</a:t>
                      </a:r>
                      <a:r>
                        <a:rPr lang="lv-LV" sz="20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20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20 004 € līdz 62 800 €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000" b="1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23 %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2400" b="0" dirty="0">
                        <a:solidFill>
                          <a:srgbClr val="3F91D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2F7FC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75336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 ienākuma </a:t>
                      </a:r>
                      <a:r>
                        <a:rPr lang="lv-LV" sz="2500" b="0" kern="1200" dirty="0">
                          <a:solidFill>
                            <a:srgbClr val="3F91D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daļai</a:t>
                      </a:r>
                      <a:r>
                        <a:rPr lang="lv-LV" sz="25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kas </a:t>
                      </a:r>
                      <a:r>
                        <a:rPr lang="lv-LV" sz="25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 62 800 €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500" b="1" dirty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2500" b="0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bija </a:t>
                      </a:r>
                      <a:r>
                        <a:rPr lang="lv-LV" sz="2500" b="1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31,4</a:t>
                      </a:r>
                      <a:r>
                        <a:rPr lang="lv-LV" sz="2500" b="0" i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0168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26A7296-3BC2-4163-BF13-44668D00056E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BFCE82-7883-4C6F-8316-47C910DF31D4}"/>
              </a:ext>
            </a:extLst>
          </p:cNvPr>
          <p:cNvSpPr/>
          <p:nvPr/>
        </p:nvSpPr>
        <p:spPr>
          <a:xfrm>
            <a:off x="844063" y="2086422"/>
            <a:ext cx="10024566" cy="178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150000"/>
              </a:lnSpc>
              <a:spcBef>
                <a:spcPts val="750"/>
              </a:spcBef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Pasūtītājs:</a:t>
            </a:r>
          </a:p>
          <a:p>
            <a:pPr marL="342900" lvl="0" indent="-342900" algn="just" defTabSz="685800">
              <a:lnSpc>
                <a:spcPct val="15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ienākumam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 autoratlīdzības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piemēro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nodokļa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20%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likmi</a:t>
            </a:r>
          </a:p>
          <a:p>
            <a:pPr marL="342900" lvl="0" indent="-342900" algn="just">
              <a:lnSpc>
                <a:spcPct val="150000"/>
              </a:lnSpc>
              <a:buFont typeface="Verdana" panose="020B0604030504040204" pitchFamily="34" charset="0"/>
              <a:buChar char="‒"/>
              <a:defRPr/>
            </a:pP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atskaita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autora darba radīšanas 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izdevumus 25%, 50%</a:t>
            </a:r>
            <a:endParaRPr lang="ru-RU" altLang="lv-LV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9F9BA-051A-4438-872D-23ED99A1E723}"/>
              </a:ext>
            </a:extLst>
          </p:cNvPr>
          <p:cNvSpPr/>
          <p:nvPr/>
        </p:nvSpPr>
        <p:spPr>
          <a:xfrm>
            <a:off x="844063" y="4287453"/>
            <a:ext cx="100245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Progresivitāte autoram:</a:t>
            </a:r>
            <a:endParaRPr lang="ru-RU" altLang="lv-LV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6C30D8-C2F5-408A-A021-EA3CF33D4978}"/>
              </a:ext>
            </a:extLst>
          </p:cNvPr>
          <p:cNvCxnSpPr>
            <a:cxnSpLocks/>
          </p:cNvCxnSpPr>
          <p:nvPr/>
        </p:nvCxnSpPr>
        <p:spPr>
          <a:xfrm>
            <a:off x="941618" y="4081777"/>
            <a:ext cx="112503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2108352-E141-4806-B948-B1E288905069}"/>
              </a:ext>
            </a:extLst>
          </p:cNvPr>
          <p:cNvSpPr/>
          <p:nvPr/>
        </p:nvSpPr>
        <p:spPr>
          <a:xfrm>
            <a:off x="0" y="3049816"/>
            <a:ext cx="121919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ienākums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=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ieņēmumi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–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(nosacītie 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izdevumi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par autora darba radīšanu)</a:t>
            </a:r>
          </a:p>
          <a:p>
            <a:pPr lvl="0" algn="ctr">
              <a:defRPr/>
            </a:pPr>
            <a:endParaRPr lang="lv-LV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lv-LV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lv-LV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lv-LV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>
              <a:defRPr/>
            </a:pP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ienākums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=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ieņēmumi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) </a:t>
            </a:r>
            <a:r>
              <a:rPr lang="lv-LV" sz="24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–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 (faktiskie </a:t>
            </a:r>
            <a:r>
              <a:rPr lang="lv-LV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izdevumi</a:t>
            </a:r>
            <a:r>
              <a:rPr lang="lv-LV" sz="24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lvl="0" algn="just">
              <a:defRPr/>
            </a:pPr>
            <a:r>
              <a:rPr lang="lv-LV" sz="1800" dirty="0">
                <a:solidFill>
                  <a:srgbClr val="000000"/>
                </a:solidFill>
                <a:latin typeface="Verdana" panose="020B0604030504040204" pitchFamily="34" charset="0"/>
              </a:rPr>
              <a:t>			</a:t>
            </a:r>
            <a:endParaRPr lang="ru-RU" altLang="lv-LV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defRPr/>
            </a:pPr>
            <a:endParaRPr lang="ru-RU" altLang="lv-LV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6821710" y="1713148"/>
            <a:ext cx="537029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6096000" y="171314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maksātājs 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6844878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E9D2FE-5D18-49F7-A76D-7DBD04D7DDE3}"/>
              </a:ext>
            </a:extLst>
          </p:cNvPr>
          <p:cNvCxnSpPr/>
          <p:nvPr/>
        </p:nvCxnSpPr>
        <p:spPr>
          <a:xfrm>
            <a:off x="2205876" y="4954224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3BE3B4A-1C73-4147-A62B-1644741D8000}"/>
              </a:ext>
            </a:extLst>
          </p:cNvPr>
          <p:cNvSpPr/>
          <p:nvPr/>
        </p:nvSpPr>
        <p:spPr>
          <a:xfrm>
            <a:off x="5865536" y="3966385"/>
            <a:ext cx="6077956" cy="577400"/>
          </a:xfrm>
          <a:prstGeom prst="wedgeRoundRectCallout">
            <a:avLst>
              <a:gd name="adj1" fmla="val -15995"/>
              <a:gd name="adj2" fmla="val -14350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25 % </a:t>
            </a:r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vai</a:t>
            </a:r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50 % </a:t>
            </a:r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ieņēmuma</a:t>
            </a:r>
          </a:p>
        </p:txBody>
      </p:sp>
    </p:spTree>
    <p:extLst>
      <p:ext uri="{BB962C8B-B14F-4D97-AF65-F5344CB8AC3E}">
        <p14:creationId xmlns:p14="http://schemas.microsoft.com/office/powerpoint/2010/main" val="31881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6821710" y="1713148"/>
            <a:ext cx="537029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6096000" y="171314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maksātājs vispārējā režīmā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6844878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C582E-E215-4CDB-90DB-E088111F192D}"/>
              </a:ext>
            </a:extLst>
          </p:cNvPr>
          <p:cNvSpPr/>
          <p:nvPr/>
        </p:nvSpPr>
        <p:spPr>
          <a:xfrm>
            <a:off x="668291" y="2458876"/>
            <a:ext cx="11523709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Papildu VSAOI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pensiju apdrošināšanai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: 10 % </a:t>
            </a:r>
            <a:endParaRPr lang="lv-LV" sz="28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2841AD-53D0-4589-8A49-613319BE3D1C}"/>
              </a:ext>
            </a:extLst>
          </p:cNvPr>
          <p:cNvCxnSpPr/>
          <p:nvPr/>
        </p:nvCxnSpPr>
        <p:spPr>
          <a:xfrm>
            <a:off x="775606" y="3154670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E1A9C-3893-4865-8859-FFB2A87E1FD3}"/>
              </a:ext>
            </a:extLst>
          </p:cNvPr>
          <p:cNvSpPr/>
          <p:nvPr/>
        </p:nvSpPr>
        <p:spPr>
          <a:xfrm>
            <a:off x="668291" y="3258087"/>
            <a:ext cx="11523708" cy="352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07000"/>
              </a:lnSpc>
              <a:spcBef>
                <a:spcPts val="750"/>
              </a:spcBef>
            </a:pPr>
            <a:r>
              <a:rPr lang="lv-LV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Rēķina no starpības 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starp </a:t>
            </a:r>
          </a:p>
          <a:p>
            <a:pPr lvl="0" defTabSz="685800">
              <a:lnSpc>
                <a:spcPct val="107000"/>
              </a:lnSpc>
              <a:spcBef>
                <a:spcPts val="750"/>
              </a:spcBef>
            </a:pP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faktiskajiem ienākumiem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ienākumiem, no kā samaksāts pilnais VSAOI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685800">
              <a:lnSpc>
                <a:spcPct val="107000"/>
              </a:lnSpc>
              <a:spcBef>
                <a:spcPts val="750"/>
              </a:spcBef>
            </a:pPr>
            <a:r>
              <a:rPr lang="lv-LV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 ienākumi 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mēnesī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&lt; 500 € 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(tātad pilnais VSAOI nav jāmaksā) </a:t>
            </a:r>
          </a:p>
          <a:p>
            <a:pPr lvl="0" defTabSz="685800">
              <a:lnSpc>
                <a:spcPct val="107000"/>
              </a:lnSpc>
              <a:spcBef>
                <a:spcPts val="750"/>
              </a:spcBef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VSAOI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pensiju apdrošināšanai </a:t>
            </a:r>
            <a:r>
              <a:rPr lang="lv-LV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jāmaksā</a:t>
            </a:r>
            <a:endParaRPr lang="lv-LV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CB3245-3B26-4467-A2BC-DACD243A8B8E}"/>
              </a:ext>
            </a:extLst>
          </p:cNvPr>
          <p:cNvCxnSpPr/>
          <p:nvPr/>
        </p:nvCxnSpPr>
        <p:spPr>
          <a:xfrm>
            <a:off x="775606" y="5007897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0F1B6E-743B-4C75-8977-9CF70E1B6A14}"/>
              </a:ext>
            </a:extLst>
          </p:cNvPr>
          <p:cNvSpPr/>
          <p:nvPr/>
        </p:nvSpPr>
        <p:spPr>
          <a:xfrm>
            <a:off x="9245593" y="1713148"/>
            <a:ext cx="294640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0B291-4915-48EE-93EF-A455A3C586B3}"/>
              </a:ext>
            </a:extLst>
          </p:cNvPr>
          <p:cNvSpPr txBox="1"/>
          <p:nvPr/>
        </p:nvSpPr>
        <p:spPr>
          <a:xfrm>
            <a:off x="9463314" y="1713148"/>
            <a:ext cx="27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MUN maksātājs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8BD03B3-4366-44B9-B2FD-5DB911EB638D}"/>
              </a:ext>
            </a:extLst>
          </p:cNvPr>
          <p:cNvSpPr/>
          <p:nvPr/>
        </p:nvSpPr>
        <p:spPr>
          <a:xfrm rot="5400000">
            <a:off x="9268761" y="1707524"/>
            <a:ext cx="461666" cy="508001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33FE0-FB4C-46A3-9AF5-8989EAD96301}"/>
              </a:ext>
            </a:extLst>
          </p:cNvPr>
          <p:cNvSpPr/>
          <p:nvPr/>
        </p:nvSpPr>
        <p:spPr>
          <a:xfrm>
            <a:off x="5544453" y="572090"/>
            <a:ext cx="6647547" cy="1110936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BD8A7-91DA-42F1-B4A9-E3FD772A1784}"/>
              </a:ext>
            </a:extLst>
          </p:cNvPr>
          <p:cNvSpPr txBox="1"/>
          <p:nvPr/>
        </p:nvSpPr>
        <p:spPr>
          <a:xfrm>
            <a:off x="5617029" y="572090"/>
            <a:ext cx="657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   Reģistrējoties kā </a:t>
            </a:r>
            <a:r>
              <a:rPr lang="lv-LV" sz="30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</a:t>
            </a:r>
            <a:r>
              <a:rPr lang="lv-LV" sz="3000" dirty="0">
                <a:latin typeface="Verdana" panose="020B0604030504040204" pitchFamily="34" charset="0"/>
                <a:ea typeface="Verdana" panose="020B0604030504040204" pitchFamily="34" charset="0"/>
              </a:rPr>
              <a:t>veicējam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6A8480-97C3-4C2B-A3C7-31270841E520}"/>
              </a:ext>
            </a:extLst>
          </p:cNvPr>
          <p:cNvSpPr/>
          <p:nvPr/>
        </p:nvSpPr>
        <p:spPr>
          <a:xfrm rot="5400000">
            <a:off x="5576742" y="539802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4DCC42-ED89-419C-AB97-C5A74A35CCEA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C582E-E215-4CDB-90DB-E088111F192D}"/>
              </a:ext>
            </a:extLst>
          </p:cNvPr>
          <p:cNvSpPr/>
          <p:nvPr/>
        </p:nvSpPr>
        <p:spPr>
          <a:xfrm>
            <a:off x="668290" y="2542003"/>
            <a:ext cx="11639823" cy="381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MUN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maksā no samaksas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(bruto ieņēmumiem) uz ceturkšņa deklarāciju pamata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MUN likmes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2021. gadā: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apgrozījumam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&lt; 25 000 €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25%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apgrozījumam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&gt; 25 000 €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–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40% 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750"/>
              </a:spcBef>
              <a:buFont typeface="Verdana" panose="020B0604030504040204" pitchFamily="34" charset="0"/>
              <a:buChar char="‒"/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MUN sadala: VSAOI – 80%, IIN – 20%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53A34D-8E23-4FB6-BFA5-34152A826F4C}"/>
              </a:ext>
            </a:extLst>
          </p:cNvPr>
          <p:cNvCxnSpPr/>
          <p:nvPr/>
        </p:nvCxnSpPr>
        <p:spPr>
          <a:xfrm>
            <a:off x="723897" y="3608004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EE8212-4BF8-4101-A556-1EC4D7FAC1AB}"/>
              </a:ext>
            </a:extLst>
          </p:cNvPr>
          <p:cNvCxnSpPr/>
          <p:nvPr/>
        </p:nvCxnSpPr>
        <p:spPr>
          <a:xfrm>
            <a:off x="738411" y="5589204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2996421" y="1964390"/>
            <a:ext cx="9195579" cy="505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Noteiktas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minimālās iemaksas</a:t>
            </a:r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kas visiem jāsasniedz</a:t>
            </a:r>
            <a:r>
              <a:rPr lang="lv-LV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28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lv-LV" sz="2800" dirty="0">
                <a:solidFill>
                  <a:srgbClr val="FF0066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ienākums &lt;</a:t>
            </a:r>
            <a:r>
              <a:rPr lang="lv-LV" sz="2800" b="1" dirty="0">
                <a:solidFill>
                  <a:srgbClr val="FF0066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1500 € </a:t>
            </a:r>
            <a:r>
              <a:rPr lang="lv-LV" sz="2800" dirty="0">
                <a:solidFill>
                  <a:srgbClr val="FF0066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ceturksnī</a:t>
            </a:r>
          </a:p>
          <a:p>
            <a:pPr lvl="0" defTabSz="685800" eaLnBrk="1" fontAlgn="auto" hangingPunct="1">
              <a:spcBef>
                <a:spcPts val="750"/>
              </a:spcBef>
              <a:spcAft>
                <a:spcPts val="0"/>
              </a:spcAft>
              <a:defRPr/>
            </a:pPr>
            <a:endParaRPr lang="lv-LV" sz="105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685800">
              <a:spcBef>
                <a:spcPts val="750"/>
              </a:spcBef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Katram cilvēkam aprēķina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VSAA, likme 10 %</a:t>
            </a:r>
          </a:p>
          <a:p>
            <a:pPr lvl="0" defTabSz="685800">
              <a:spcBef>
                <a:spcPts val="750"/>
              </a:spcBef>
            </a:pPr>
            <a:endParaRPr lang="lv-LV" sz="10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defTabSz="685800">
              <a:spcBef>
                <a:spcPts val="750"/>
              </a:spcBef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Lai noteiktu,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vai minimālās iemaksas ir veiktas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minimālajā apmērā,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VSAA summē: </a:t>
            </a:r>
          </a:p>
          <a:p>
            <a:pPr marL="342900" lvl="0" indent="-342900" defTabSz="685800"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visus darba ņēmēja ienākumus, kas nopelnīti, strādājot pie visiem darba devējiem</a:t>
            </a:r>
          </a:p>
          <a:p>
            <a:pPr marL="342900" lvl="0" indent="-342900" defTabSz="685800">
              <a:spcBef>
                <a:spcPts val="750"/>
              </a:spcBef>
              <a:buFont typeface="Verdana" panose="020B0604030504040204" pitchFamily="34" charset="0"/>
              <a:buChar char="‒"/>
            </a:pPr>
            <a:r>
              <a:rPr lang="lv-LV" sz="2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pašnodarbinātā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deklarētos saimnieciskās darbības ienākumus</a:t>
            </a:r>
          </a:p>
          <a:p>
            <a:pPr marL="342900" lvl="0" indent="-342900" defTabSz="685800">
              <a:lnSpc>
                <a:spcPct val="120000"/>
              </a:lnSpc>
              <a:buFont typeface="Verdana" panose="020B0604030504040204" pitchFamily="34" charset="0"/>
              <a:buChar char="‒"/>
            </a:pPr>
            <a:endParaRPr lang="lv-LV" sz="2400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733B6A-B911-413A-A723-454638F4C8E7}"/>
              </a:ext>
            </a:extLst>
          </p:cNvPr>
          <p:cNvGrpSpPr/>
          <p:nvPr/>
        </p:nvGrpSpPr>
        <p:grpSpPr>
          <a:xfrm>
            <a:off x="5544453" y="572090"/>
            <a:ext cx="6647547" cy="1110936"/>
            <a:chOff x="5544453" y="572090"/>
            <a:chExt cx="6647547" cy="1110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1C4281-7499-4414-B888-780A718F1D75}"/>
                </a:ext>
              </a:extLst>
            </p:cNvPr>
            <p:cNvSpPr/>
            <p:nvPr/>
          </p:nvSpPr>
          <p:spPr>
            <a:xfrm>
              <a:off x="5544453" y="572090"/>
              <a:ext cx="6647547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8C96C0-9129-4B00-B1CB-B3CDC0466ADF}"/>
                </a:ext>
              </a:extLst>
            </p:cNvPr>
            <p:cNvSpPr txBox="1"/>
            <p:nvPr/>
          </p:nvSpPr>
          <p:spPr>
            <a:xfrm>
              <a:off x="5617029" y="572090"/>
              <a:ext cx="6574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Reģistrējoties kā </a:t>
              </a:r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saimnieciskās darbības </a:t>
              </a:r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veicējam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27003FF-BFA4-46B6-B18C-E49BBDCB76FB}"/>
                </a:ext>
              </a:extLst>
            </p:cNvPr>
            <p:cNvSpPr/>
            <p:nvPr/>
          </p:nvSpPr>
          <p:spPr>
            <a:xfrm rot="5400000">
              <a:off x="5576742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3F9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3196A7-C125-4EF4-B5D2-D6B5E9D2D7C8}"/>
              </a:ext>
            </a:extLst>
          </p:cNvPr>
          <p:cNvCxnSpPr/>
          <p:nvPr/>
        </p:nvCxnSpPr>
        <p:spPr>
          <a:xfrm>
            <a:off x="3147783" y="3085490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273C7F-8DD4-4D63-9B12-45C19FAAA32A}"/>
              </a:ext>
            </a:extLst>
          </p:cNvPr>
          <p:cNvCxnSpPr/>
          <p:nvPr/>
        </p:nvCxnSpPr>
        <p:spPr>
          <a:xfrm>
            <a:off x="3147783" y="3858375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CC2-B403-48AC-94FE-D57014FC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30"/>
            <a:ext cx="12192000" cy="103664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6000" b="0" dirty="0">
                <a:solidFill>
                  <a:schemeClr val="tx2"/>
                </a:solidFill>
              </a:rPr>
              <a:t>Piemērs</a:t>
            </a:r>
            <a:br>
              <a:rPr lang="lv-LV" sz="6000" b="0" dirty="0">
                <a:solidFill>
                  <a:schemeClr val="tx2"/>
                </a:solidFill>
              </a:rPr>
            </a:br>
            <a:r>
              <a:rPr lang="lv-LV" sz="6000" b="0" dirty="0">
                <a:solidFill>
                  <a:schemeClr val="tx2"/>
                </a:solidFill>
              </a:rPr>
              <a:t>sociālo iemaksu aprēķinam</a:t>
            </a:r>
          </a:p>
        </p:txBody>
      </p:sp>
    </p:spTree>
    <p:extLst>
      <p:ext uri="{BB962C8B-B14F-4D97-AF65-F5344CB8AC3E}">
        <p14:creationId xmlns:p14="http://schemas.microsoft.com/office/powerpoint/2010/main" val="193507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20DEE18-5710-4DF5-80CF-C13D48E833E6}"/>
              </a:ext>
            </a:extLst>
          </p:cNvPr>
          <p:cNvSpPr/>
          <p:nvPr/>
        </p:nvSpPr>
        <p:spPr>
          <a:xfrm>
            <a:off x="5221362" y="6070934"/>
            <a:ext cx="2604900" cy="577400"/>
          </a:xfrm>
          <a:prstGeom prst="wedgeRoundRectCallout">
            <a:avLst>
              <a:gd name="adj1" fmla="val 22349"/>
              <a:gd name="adj2" fmla="val -10208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FBACAA2-D242-4E41-B72A-F912D7618988}"/>
              </a:ext>
            </a:extLst>
          </p:cNvPr>
          <p:cNvSpPr/>
          <p:nvPr/>
        </p:nvSpPr>
        <p:spPr>
          <a:xfrm>
            <a:off x="6780660" y="6068902"/>
            <a:ext cx="2604900" cy="577400"/>
          </a:xfrm>
          <a:prstGeom prst="wedgeRoundRectCallout">
            <a:avLst>
              <a:gd name="adj1" fmla="val 22349"/>
              <a:gd name="adj2" fmla="val -10208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Apc</a:t>
            </a: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VSAA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72EEDC-1F8C-4A42-8D8C-236069DCE7F1}"/>
              </a:ext>
            </a:extLst>
          </p:cNvPr>
          <p:cNvGrpSpPr/>
          <p:nvPr/>
        </p:nvGrpSpPr>
        <p:grpSpPr>
          <a:xfrm>
            <a:off x="2058260" y="0"/>
            <a:ext cx="1566454" cy="5761875"/>
            <a:chOff x="2058260" y="0"/>
            <a:chExt cx="1566454" cy="57618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158A01-F374-4B97-AB2B-772C15A09ABB}"/>
                </a:ext>
              </a:extLst>
            </p:cNvPr>
            <p:cNvSpPr/>
            <p:nvPr/>
          </p:nvSpPr>
          <p:spPr>
            <a:xfrm>
              <a:off x="2058260" y="2043315"/>
              <a:ext cx="1555316" cy="371856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C1905A-FE56-4A74-8F1A-0EBE3200EF26}"/>
                </a:ext>
              </a:extLst>
            </p:cNvPr>
            <p:cNvSpPr/>
            <p:nvPr/>
          </p:nvSpPr>
          <p:spPr>
            <a:xfrm>
              <a:off x="2069398" y="0"/>
              <a:ext cx="1555316" cy="20433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34E8B5-6C33-41A3-98BB-C4C0F4CD3D3E}"/>
              </a:ext>
            </a:extLst>
          </p:cNvPr>
          <p:cNvGrpSpPr/>
          <p:nvPr/>
        </p:nvGrpSpPr>
        <p:grpSpPr>
          <a:xfrm>
            <a:off x="3618840" y="-1128"/>
            <a:ext cx="2355800" cy="5761875"/>
            <a:chOff x="2058260" y="0"/>
            <a:chExt cx="1564878" cy="57618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63E289-EE09-443A-B658-A0070A75AA74}"/>
                </a:ext>
              </a:extLst>
            </p:cNvPr>
            <p:cNvSpPr/>
            <p:nvPr/>
          </p:nvSpPr>
          <p:spPr>
            <a:xfrm>
              <a:off x="2058260" y="2043315"/>
              <a:ext cx="1555316" cy="371856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EE23FE-E1B7-442D-BBCA-899235ADBE47}"/>
                </a:ext>
              </a:extLst>
            </p:cNvPr>
            <p:cNvSpPr/>
            <p:nvPr/>
          </p:nvSpPr>
          <p:spPr>
            <a:xfrm>
              <a:off x="2060595" y="0"/>
              <a:ext cx="1562543" cy="2043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C47106-5369-49F9-A2E5-1C31311DEE09}"/>
              </a:ext>
            </a:extLst>
          </p:cNvPr>
          <p:cNvGrpSpPr/>
          <p:nvPr/>
        </p:nvGrpSpPr>
        <p:grpSpPr>
          <a:xfrm>
            <a:off x="5964577" y="-6333"/>
            <a:ext cx="2024548" cy="5761875"/>
            <a:chOff x="2058260" y="0"/>
            <a:chExt cx="1566454" cy="576187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18B10D-A5F0-41DF-BF39-E0C990A4C0EA}"/>
                </a:ext>
              </a:extLst>
            </p:cNvPr>
            <p:cNvSpPr/>
            <p:nvPr/>
          </p:nvSpPr>
          <p:spPr>
            <a:xfrm>
              <a:off x="2058260" y="2043315"/>
              <a:ext cx="1555316" cy="3718560"/>
            </a:xfrm>
            <a:prstGeom prst="rect">
              <a:avLst/>
            </a:prstGeom>
            <a:solidFill>
              <a:schemeClr val="bg2">
                <a:lumMod val="9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F24574-AADF-4B1A-8EA3-7E6E80E20355}"/>
                </a:ext>
              </a:extLst>
            </p:cNvPr>
            <p:cNvSpPr/>
            <p:nvPr/>
          </p:nvSpPr>
          <p:spPr>
            <a:xfrm>
              <a:off x="2069398" y="0"/>
              <a:ext cx="1555316" cy="20433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1B6E3-C820-4DE5-A37D-43A5D5477891}"/>
              </a:ext>
            </a:extLst>
          </p:cNvPr>
          <p:cNvGrpSpPr/>
          <p:nvPr/>
        </p:nvGrpSpPr>
        <p:grpSpPr>
          <a:xfrm>
            <a:off x="7974601" y="879"/>
            <a:ext cx="1517191" cy="5761875"/>
            <a:chOff x="2058260" y="0"/>
            <a:chExt cx="1566454" cy="576187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75051F-86F9-46E7-BB5B-F8B4BB7D3FAC}"/>
                </a:ext>
              </a:extLst>
            </p:cNvPr>
            <p:cNvSpPr/>
            <p:nvPr/>
          </p:nvSpPr>
          <p:spPr>
            <a:xfrm>
              <a:off x="2058260" y="2043315"/>
              <a:ext cx="1555316" cy="3718560"/>
            </a:xfrm>
            <a:prstGeom prst="rect">
              <a:avLst/>
            </a:prstGeom>
            <a:solidFill>
              <a:srgbClr val="CC99FF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157F97-B0A8-4B3F-88DD-E487B015D59C}"/>
                </a:ext>
              </a:extLst>
            </p:cNvPr>
            <p:cNvSpPr/>
            <p:nvPr/>
          </p:nvSpPr>
          <p:spPr>
            <a:xfrm>
              <a:off x="2069398" y="0"/>
              <a:ext cx="1555316" cy="204331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01582E-3E69-42C0-81D9-8360E0F06447}"/>
              </a:ext>
            </a:extLst>
          </p:cNvPr>
          <p:cNvGrpSpPr/>
          <p:nvPr/>
        </p:nvGrpSpPr>
        <p:grpSpPr>
          <a:xfrm>
            <a:off x="9466447" y="-6333"/>
            <a:ext cx="2733435" cy="5761875"/>
            <a:chOff x="2058260" y="0"/>
            <a:chExt cx="1566454" cy="57618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3BC477-9004-4959-9A7C-AFAD3A8F2BEC}"/>
                </a:ext>
              </a:extLst>
            </p:cNvPr>
            <p:cNvSpPr/>
            <p:nvPr/>
          </p:nvSpPr>
          <p:spPr>
            <a:xfrm>
              <a:off x="2058260" y="2043315"/>
              <a:ext cx="1555316" cy="3718560"/>
            </a:xfrm>
            <a:prstGeom prst="rect">
              <a:avLst/>
            </a:prstGeom>
            <a:solidFill>
              <a:schemeClr val="accent3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2F3E6F-9DD7-48AA-9154-D6EA701F6660}"/>
                </a:ext>
              </a:extLst>
            </p:cNvPr>
            <p:cNvSpPr/>
            <p:nvPr/>
          </p:nvSpPr>
          <p:spPr>
            <a:xfrm>
              <a:off x="2069398" y="0"/>
              <a:ext cx="1555316" cy="2043315"/>
            </a:xfrm>
            <a:prstGeom prst="rect">
              <a:avLst/>
            </a:prstGeom>
            <a:solidFill>
              <a:schemeClr val="accent3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B7B74-FECC-436B-8FAC-C69CA1F4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9072"/>
              </p:ext>
            </p:extLst>
          </p:nvPr>
        </p:nvGraphicFramePr>
        <p:xfrm>
          <a:off x="0" y="2043315"/>
          <a:ext cx="1216422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14">
                  <a:extLst>
                    <a:ext uri="{9D8B030D-6E8A-4147-A177-3AD203B41FA5}">
                      <a16:colId xmlns:a16="http://schemas.microsoft.com/office/drawing/2014/main" val="3533844199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1957681499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632839368"/>
                    </a:ext>
                  </a:extLst>
                </a:gridCol>
                <a:gridCol w="2001079">
                  <a:extLst>
                    <a:ext uri="{9D8B030D-6E8A-4147-A177-3AD203B41FA5}">
                      <a16:colId xmlns:a16="http://schemas.microsoft.com/office/drawing/2014/main" val="2961504970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1069909011"/>
                    </a:ext>
                  </a:extLst>
                </a:gridCol>
                <a:gridCol w="2690191">
                  <a:extLst>
                    <a:ext uri="{9D8B030D-6E8A-4147-A177-3AD203B41FA5}">
                      <a16:colId xmlns:a16="http://schemas.microsoft.com/office/drawing/2014/main" val="2363263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Jūlijs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(900 – 50%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izdevumu norma)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(jo ienākums nav 500 €)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450x10%)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16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Augusts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92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Septembris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(1200 – 50%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izdevumu norma)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155,35 €</a:t>
                      </a:r>
                    </a:p>
                    <a:p>
                      <a:pPr algn="ctr"/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(vismaz 500 € x 31,07 %) </a:t>
                      </a:r>
                      <a:endParaRPr lang="lv-LV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((600-500) x 10 %)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ceturksnī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155,35 €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solidFill>
                            <a:srgbClr val="FF0066"/>
                          </a:solidFill>
                        </a:rPr>
                        <a:t>(1500-1050)</a:t>
                      </a:r>
                      <a:r>
                        <a:rPr lang="lv-LV" sz="2400" dirty="0"/>
                        <a:t>x10%</a:t>
                      </a:r>
                      <a:endParaRPr lang="lv-LV" sz="22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735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C76361-B6BB-42EB-9919-7D99F6566AEC}"/>
              </a:ext>
            </a:extLst>
          </p:cNvPr>
          <p:cNvSpPr txBox="1"/>
          <p:nvPr/>
        </p:nvSpPr>
        <p:spPr>
          <a:xfrm>
            <a:off x="2058260" y="1157608"/>
            <a:ext cx="1555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Līgum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-summa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AD17-C0CA-4613-9590-5BE9816A3FB0}"/>
              </a:ext>
            </a:extLst>
          </p:cNvPr>
          <p:cNvSpPr txBox="1"/>
          <p:nvPr/>
        </p:nvSpPr>
        <p:spPr>
          <a:xfrm>
            <a:off x="3569646" y="816141"/>
            <a:ext cx="23938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Ienākums</a:t>
            </a:r>
          </a:p>
          <a:p>
            <a:pPr algn="ctr"/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(objekts,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 kā rēķina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VSAOI)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10F9A-CE6C-47C1-9DBC-58657AEE9BD3}"/>
              </a:ext>
            </a:extLst>
          </p:cNvPr>
          <p:cNvSpPr/>
          <p:nvPr/>
        </p:nvSpPr>
        <p:spPr>
          <a:xfrm>
            <a:off x="6082463" y="816141"/>
            <a:ext cx="19066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Pilnās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 VSAOI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37,01 %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14EAF-47F1-4BC5-987C-AC329ADD7D9E}"/>
              </a:ext>
            </a:extLst>
          </p:cNvPr>
          <p:cNvSpPr/>
          <p:nvPr/>
        </p:nvSpPr>
        <p:spPr>
          <a:xfrm>
            <a:off x="7936476" y="815395"/>
            <a:ext cx="15553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Pensiju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 VSAOI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10 %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6609C-2495-4626-877A-837309382C63}"/>
              </a:ext>
            </a:extLst>
          </p:cNvPr>
          <p:cNvSpPr/>
          <p:nvPr/>
        </p:nvSpPr>
        <p:spPr>
          <a:xfrm>
            <a:off x="9841147" y="227798"/>
            <a:ext cx="2205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Jaunums!</a:t>
            </a:r>
          </a:p>
          <a:p>
            <a:pPr algn="ctr"/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VSAOI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minimālās 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iemaksas </a:t>
            </a:r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10%</a:t>
            </a:r>
          </a:p>
        </p:txBody>
      </p:sp>
      <p:pic>
        <p:nvPicPr>
          <p:cNvPr id="10" name="Graphic 9" descr="Daily calendar">
            <a:extLst>
              <a:ext uri="{FF2B5EF4-FFF2-40B4-BE49-F238E27FC236}">
                <a16:creationId xmlns:a16="http://schemas.microsoft.com/office/drawing/2014/main" id="{12375272-0B29-4BF6-B6D3-503FE0A3FD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971" y="1097891"/>
            <a:ext cx="914400" cy="914400"/>
          </a:xfrm>
          <a:prstGeom prst="rect">
            <a:avLst/>
          </a:prstGeom>
        </p:spPr>
      </p:pic>
      <p:pic>
        <p:nvPicPr>
          <p:cNvPr id="12" name="Graphic 11" descr="Wallet">
            <a:extLst>
              <a:ext uri="{FF2B5EF4-FFF2-40B4-BE49-F238E27FC236}">
                <a16:creationId xmlns:a16="http://schemas.microsoft.com/office/drawing/2014/main" id="{7022149D-56C5-4DA1-96A1-39FE3FE66D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35394">
            <a:off x="4494987" y="79781"/>
            <a:ext cx="605893" cy="605893"/>
          </a:xfrm>
          <a:prstGeom prst="rect">
            <a:avLst/>
          </a:prstGeom>
        </p:spPr>
      </p:pic>
      <p:pic>
        <p:nvPicPr>
          <p:cNvPr id="16" name="Graphic 15" descr="Woman with cane">
            <a:extLst>
              <a:ext uri="{FF2B5EF4-FFF2-40B4-BE49-F238E27FC236}">
                <a16:creationId xmlns:a16="http://schemas.microsoft.com/office/drawing/2014/main" id="{9CBAE08B-E8E5-4248-AFDD-52E73FFB1D1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609" y="57099"/>
            <a:ext cx="668641" cy="668641"/>
          </a:xfrm>
          <a:prstGeom prst="rect">
            <a:avLst/>
          </a:prstGeom>
        </p:spPr>
      </p:pic>
      <p:pic>
        <p:nvPicPr>
          <p:cNvPr id="18" name="Graphic 17" descr="Life ring">
            <a:extLst>
              <a:ext uri="{FF2B5EF4-FFF2-40B4-BE49-F238E27FC236}">
                <a16:creationId xmlns:a16="http://schemas.microsoft.com/office/drawing/2014/main" id="{CCE7352A-C8F6-4ED5-BE89-FA8C31B00F4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431">
            <a:off x="6595521" y="57202"/>
            <a:ext cx="775095" cy="775095"/>
          </a:xfrm>
          <a:prstGeom prst="rect">
            <a:avLst/>
          </a:prstGeom>
        </p:spPr>
      </p:pic>
      <p:pic>
        <p:nvPicPr>
          <p:cNvPr id="20" name="Graphic 19" descr="Money">
            <a:extLst>
              <a:ext uri="{FF2B5EF4-FFF2-40B4-BE49-F238E27FC236}">
                <a16:creationId xmlns:a16="http://schemas.microsoft.com/office/drawing/2014/main" id="{9683CFF6-3727-4822-A722-1668C817C09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2728" y="54856"/>
            <a:ext cx="655741" cy="655741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86DFC94-F435-4E6D-BE06-8E0BB3C9AAE2}"/>
              </a:ext>
            </a:extLst>
          </p:cNvPr>
          <p:cNvSpPr/>
          <p:nvPr/>
        </p:nvSpPr>
        <p:spPr>
          <a:xfrm>
            <a:off x="9608234" y="6052802"/>
            <a:ext cx="2604900" cy="577400"/>
          </a:xfrm>
          <a:prstGeom prst="wedgeRoundRectCallout">
            <a:avLst>
              <a:gd name="adj1" fmla="val -19775"/>
              <a:gd name="adj2" fmla="val -8990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Aprēķina VSAA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42CEF401-9EFA-4B6F-B453-8EA09395EC6A}"/>
              </a:ext>
            </a:extLst>
          </p:cNvPr>
          <p:cNvSpPr/>
          <p:nvPr/>
        </p:nvSpPr>
        <p:spPr>
          <a:xfrm>
            <a:off x="1670510" y="6052802"/>
            <a:ext cx="7809189" cy="577400"/>
          </a:xfrm>
          <a:prstGeom prst="wedgeRoundRectCallout">
            <a:avLst>
              <a:gd name="adj1" fmla="val 17875"/>
              <a:gd name="adj2" fmla="val -4361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Samaksā VSAOI </a:t>
            </a:r>
            <a:r>
              <a:rPr lang="lv-LV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210,35 €</a:t>
            </a:r>
          </a:p>
          <a:p>
            <a:pPr algn="ctr"/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pēc </a:t>
            </a:r>
            <a:r>
              <a:rPr lang="lv-LV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pašnodarbinātā</a:t>
            </a: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ziņojuma 17.oktobrī</a:t>
            </a:r>
          </a:p>
        </p:txBody>
      </p:sp>
    </p:spTree>
    <p:extLst>
      <p:ext uri="{BB962C8B-B14F-4D97-AF65-F5344CB8AC3E}">
        <p14:creationId xmlns:p14="http://schemas.microsoft.com/office/powerpoint/2010/main" val="17012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1879045" y="2488121"/>
            <a:ext cx="90423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Minimālās iemaksas var neveikt, ja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733B6A-B911-413A-A723-454638F4C8E7}"/>
              </a:ext>
            </a:extLst>
          </p:cNvPr>
          <p:cNvGrpSpPr/>
          <p:nvPr/>
        </p:nvGrpSpPr>
        <p:grpSpPr>
          <a:xfrm>
            <a:off x="5544453" y="572090"/>
            <a:ext cx="6647547" cy="1110936"/>
            <a:chOff x="5544453" y="572090"/>
            <a:chExt cx="6647547" cy="1110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1C4281-7499-4414-B888-780A718F1D75}"/>
                </a:ext>
              </a:extLst>
            </p:cNvPr>
            <p:cNvSpPr/>
            <p:nvPr/>
          </p:nvSpPr>
          <p:spPr>
            <a:xfrm>
              <a:off x="5544453" y="572090"/>
              <a:ext cx="6647547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8C96C0-9129-4B00-B1CB-B3CDC0466ADF}"/>
                </a:ext>
              </a:extLst>
            </p:cNvPr>
            <p:cNvSpPr txBox="1"/>
            <p:nvPr/>
          </p:nvSpPr>
          <p:spPr>
            <a:xfrm>
              <a:off x="5617029" y="572090"/>
              <a:ext cx="6574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Reģistrējoties kā </a:t>
              </a:r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saimnieciskās darbības </a:t>
              </a:r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veicējam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27003FF-BFA4-46B6-B18C-E49BBDCB76FB}"/>
                </a:ext>
              </a:extLst>
            </p:cNvPr>
            <p:cNvSpPr/>
            <p:nvPr/>
          </p:nvSpPr>
          <p:spPr>
            <a:xfrm rot="5400000">
              <a:off x="5576742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3F9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451D2-37D2-4473-AD3A-78FE38E34F5F}"/>
              </a:ext>
            </a:extLst>
          </p:cNvPr>
          <p:cNvSpPr/>
          <p:nvPr/>
        </p:nvSpPr>
        <p:spPr>
          <a:xfrm>
            <a:off x="1243766" y="3397998"/>
            <a:ext cx="10312955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Pašnodarbinātais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lv-LV" sz="2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kurš nav vienlaikus darba ņēmējs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prognozē,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ka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ienākums nesasniegs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1500 € ceturksnī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un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iesniedz VID iesniegumu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nākamā ceturkšņa plānotajiem ienākumiem:</a:t>
            </a:r>
          </a:p>
        </p:txBody>
      </p:sp>
      <p:pic>
        <p:nvPicPr>
          <p:cNvPr id="16" name="Graphic 15" descr="Warning">
            <a:extLst>
              <a:ext uri="{FF2B5EF4-FFF2-40B4-BE49-F238E27FC236}">
                <a16:creationId xmlns:a16="http://schemas.microsoft.com/office/drawing/2014/main" id="{F9FC25FC-C9B2-46BA-9806-A88BCEAF0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645" y="2109252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C65CCD-E1A9-4428-BB67-D9B0C9027F65}"/>
              </a:ext>
            </a:extLst>
          </p:cNvPr>
          <p:cNvGrpSpPr/>
          <p:nvPr/>
        </p:nvGrpSpPr>
        <p:grpSpPr>
          <a:xfrm>
            <a:off x="1243766" y="5271943"/>
            <a:ext cx="10312955" cy="1326894"/>
            <a:chOff x="1243766" y="5271943"/>
            <a:chExt cx="10312955" cy="132689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19604D-6115-48B3-8A35-10A9F45FB1B3}"/>
                </a:ext>
              </a:extLst>
            </p:cNvPr>
            <p:cNvSpPr/>
            <p:nvPr/>
          </p:nvSpPr>
          <p:spPr>
            <a:xfrm>
              <a:off x="1243766" y="5342916"/>
              <a:ext cx="10312955" cy="125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28900" lvl="5" indent="-342900" defTabSz="685800">
                <a:lnSpc>
                  <a:spcPct val="90000"/>
                </a:lnSpc>
                <a:spcBef>
                  <a:spcPts val="750"/>
                </a:spcBef>
                <a:buFont typeface="Verdana" panose="020B0604030504040204" pitchFamily="34" charset="0"/>
                <a:buChar char="‒"/>
              </a:pP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līdz </a:t>
              </a:r>
              <a:r>
                <a:rPr lang="lv-LV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15. jūlijam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 2021.gada III ceturksni</a:t>
              </a:r>
            </a:p>
            <a:p>
              <a:pPr marL="2628900" lvl="5" indent="-342900" defTabSz="685800">
                <a:lnSpc>
                  <a:spcPct val="90000"/>
                </a:lnSpc>
                <a:spcBef>
                  <a:spcPts val="750"/>
                </a:spcBef>
                <a:buFont typeface="Verdana" panose="020B0604030504040204" pitchFamily="34" charset="0"/>
                <a:buChar char="‒"/>
              </a:pP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līdz </a:t>
              </a:r>
              <a:r>
                <a:rPr lang="lv-LV" sz="24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15. oktobrim </a:t>
              </a:r>
              <a:r>
                <a:rPr lang="lv-LV" sz="2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par 2021.gada IV ceturksni</a:t>
              </a:r>
            </a:p>
            <a:p>
              <a:pPr marL="342900" lvl="0" indent="-342900" defTabSz="685800">
                <a:lnSpc>
                  <a:spcPct val="120000"/>
                </a:lnSpc>
                <a:buFont typeface="Verdana" panose="020B0604030504040204" pitchFamily="34" charset="0"/>
                <a:buChar char="‒"/>
              </a:pPr>
              <a:endParaRPr lang="lv-LV" sz="2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7" name="Graphic 16" descr="Daily calendar">
              <a:extLst>
                <a:ext uri="{FF2B5EF4-FFF2-40B4-BE49-F238E27FC236}">
                  <a16:creationId xmlns:a16="http://schemas.microsoft.com/office/drawing/2014/main" id="{48FD5620-F97D-4646-8D50-321CB60D3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9789" y="527194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9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1879045" y="2488121"/>
            <a:ext cx="90423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prstClr val="black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Minimālās iemaksas var neveikt, ja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733B6A-B911-413A-A723-454638F4C8E7}"/>
              </a:ext>
            </a:extLst>
          </p:cNvPr>
          <p:cNvGrpSpPr/>
          <p:nvPr/>
        </p:nvGrpSpPr>
        <p:grpSpPr>
          <a:xfrm>
            <a:off x="5544453" y="572090"/>
            <a:ext cx="6647547" cy="1110936"/>
            <a:chOff x="5544453" y="572090"/>
            <a:chExt cx="6647547" cy="1110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1C4281-7499-4414-B888-780A718F1D75}"/>
                </a:ext>
              </a:extLst>
            </p:cNvPr>
            <p:cNvSpPr/>
            <p:nvPr/>
          </p:nvSpPr>
          <p:spPr>
            <a:xfrm>
              <a:off x="5544453" y="572090"/>
              <a:ext cx="6647547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8C96C0-9129-4B00-B1CB-B3CDC0466ADF}"/>
                </a:ext>
              </a:extLst>
            </p:cNvPr>
            <p:cNvSpPr txBox="1"/>
            <p:nvPr/>
          </p:nvSpPr>
          <p:spPr>
            <a:xfrm>
              <a:off x="5617029" y="572090"/>
              <a:ext cx="6574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Reģistrējoties kā </a:t>
              </a:r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saimnieciskās darbības </a:t>
              </a:r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veicējam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27003FF-BFA4-46B6-B18C-E49BBDCB76FB}"/>
                </a:ext>
              </a:extLst>
            </p:cNvPr>
            <p:cNvSpPr/>
            <p:nvPr/>
          </p:nvSpPr>
          <p:spPr>
            <a:xfrm rot="5400000">
              <a:off x="5576742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3F9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451D2-37D2-4473-AD3A-78FE38E34F5F}"/>
              </a:ext>
            </a:extLst>
          </p:cNvPr>
          <p:cNvSpPr/>
          <p:nvPr/>
        </p:nvSpPr>
        <p:spPr>
          <a:xfrm>
            <a:off x="1756228" y="3452410"/>
            <a:ext cx="10435772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Iesniegumu aizpilda brīvā formā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EDS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sadaļā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Sarakste ar VID</a:t>
            </a:r>
            <a:endParaRPr lang="lv-LV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lv-LV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 ir iesniegums, tad VSAA minimālās iemaksas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neaprēķina</a:t>
            </a:r>
            <a:endParaRPr lang="lv-LV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Graphic 15" descr="Warning">
            <a:extLst>
              <a:ext uri="{FF2B5EF4-FFF2-40B4-BE49-F238E27FC236}">
                <a16:creationId xmlns:a16="http://schemas.microsoft.com/office/drawing/2014/main" id="{F9FC25FC-C9B2-46BA-9806-A88BCEAF0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645" y="21092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0A0F952-3420-4B37-A0CC-0A4E72C36A0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01.07.2021.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7C7C8-567F-45C1-B07C-E958D09300B3}"/>
              </a:ext>
            </a:extLst>
          </p:cNvPr>
          <p:cNvSpPr/>
          <p:nvPr/>
        </p:nvSpPr>
        <p:spPr>
          <a:xfrm>
            <a:off x="2989387" y="1760663"/>
            <a:ext cx="9195580" cy="13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20000"/>
              </a:lnSpc>
            </a:pP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 autors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neiesniedz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iesniegumu par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nākamajā ceturksnī </a:t>
            </a:r>
            <a:r>
              <a:rPr lang="lv-LV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plānotajiem ienākumiem un </a:t>
            </a:r>
            <a:r>
              <a:rPr lang="lv-LV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nav veicis iemaksas vismaz no 1500 € ceturksnī</a:t>
            </a:r>
            <a:endParaRPr lang="lv-LV" sz="2400" b="1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38ACF2-3087-49FA-B60F-D571C32F73BB}"/>
              </a:ext>
            </a:extLst>
          </p:cNvPr>
          <p:cNvSpPr/>
          <p:nvPr/>
        </p:nvSpPr>
        <p:spPr>
          <a:xfrm>
            <a:off x="2501214" y="3817092"/>
            <a:ext cx="9721755" cy="107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buClrTx/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VSAA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līdz 20.12.2021.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20.03.2022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aprēķina minimālās iemaksas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kas autoram papildus jāveic</a:t>
            </a:r>
            <a:endParaRPr lang="lv-LV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F78F1090-6228-45FE-9632-47D9D2ADF9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988" y="2051099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4A8A77-00FD-43D6-A415-F172AC33F0A3}"/>
              </a:ext>
            </a:extLst>
          </p:cNvPr>
          <p:cNvSpPr/>
          <p:nvPr/>
        </p:nvSpPr>
        <p:spPr>
          <a:xfrm>
            <a:off x="2989388" y="5806696"/>
            <a:ext cx="9195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VSAA paziņo VID un VID </a:t>
            </a:r>
          </a:p>
          <a:p>
            <a:pPr algn="ctr">
              <a:buClrTx/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informē autoru EDS</a:t>
            </a:r>
            <a:endParaRPr lang="lv-LV" sz="28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phic 7" descr="Arrow Straight">
            <a:extLst>
              <a:ext uri="{FF2B5EF4-FFF2-40B4-BE49-F238E27FC236}">
                <a16:creationId xmlns:a16="http://schemas.microsoft.com/office/drawing/2014/main" id="{0456AE19-10C1-40AA-8693-DB85CDCCC0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974215" y="3039627"/>
            <a:ext cx="775756" cy="914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C47F9D7D-AC0B-4F2F-89FC-7AF4DF57EE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974215" y="4913665"/>
            <a:ext cx="775756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BEA607-8149-46A9-B37E-5FF1C4B38EBD}"/>
              </a:ext>
            </a:extLst>
          </p:cNvPr>
          <p:cNvGrpSpPr/>
          <p:nvPr/>
        </p:nvGrpSpPr>
        <p:grpSpPr>
          <a:xfrm>
            <a:off x="5544453" y="572090"/>
            <a:ext cx="6647547" cy="1110936"/>
            <a:chOff x="5544453" y="572090"/>
            <a:chExt cx="6647547" cy="11109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1BAA77-35DD-4A5A-8C0A-E7070B0FAEC6}"/>
                </a:ext>
              </a:extLst>
            </p:cNvPr>
            <p:cNvSpPr/>
            <p:nvPr/>
          </p:nvSpPr>
          <p:spPr>
            <a:xfrm>
              <a:off x="5544453" y="572090"/>
              <a:ext cx="6647547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6A8C79-EE5E-4942-A1DE-DC0291BFB8AF}"/>
                </a:ext>
              </a:extLst>
            </p:cNvPr>
            <p:cNvSpPr txBox="1"/>
            <p:nvPr/>
          </p:nvSpPr>
          <p:spPr>
            <a:xfrm>
              <a:off x="5617029" y="572090"/>
              <a:ext cx="6574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Reģistrējoties kā </a:t>
              </a:r>
              <a:r>
                <a:rPr lang="lv-LV" sz="3000" dirty="0">
                  <a:solidFill>
                    <a:srgbClr val="3F91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saimnieciskās darbības </a:t>
              </a:r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veicējam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09D39FB-0D2D-4331-A945-76886D5EEC32}"/>
                </a:ext>
              </a:extLst>
            </p:cNvPr>
            <p:cNvSpPr/>
            <p:nvPr/>
          </p:nvSpPr>
          <p:spPr>
            <a:xfrm rot="5400000">
              <a:off x="5576742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3F9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7110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E1C27-1742-470F-A415-8F65C427375C}"/>
              </a:ext>
            </a:extLst>
          </p:cNvPr>
          <p:cNvSpPr txBox="1"/>
          <p:nvPr/>
        </p:nvSpPr>
        <p:spPr>
          <a:xfrm>
            <a:off x="2544418" y="1696279"/>
            <a:ext cx="9183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Pašnodarbinātais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Verdana" panose="020B0604030504040204" pitchFamily="34" charset="0"/>
              <a:buChar char="‒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kurš ieguvis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radošās personas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statusu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*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		un </a:t>
            </a:r>
          </a:p>
          <a:p>
            <a:pPr marL="342900" indent="-342900">
              <a:buFont typeface="Verdana" panose="020B0604030504040204" pitchFamily="34" charset="0"/>
              <a:buChar char="‒"/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kura VSAOI objekts (ienākumi)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gadā ir &lt; 6000 €</a:t>
            </a:r>
          </a:p>
          <a:p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minimālo VSAOI veikšanai var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lūgt finanšu atbalstu </a:t>
            </a:r>
          </a:p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Valsts </a:t>
            </a:r>
            <a:r>
              <a:rPr lang="lv-LV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kultūrkapitāla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fonda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Radošo personu atbalsta pasākumu programmā</a:t>
            </a:r>
            <a:endParaRPr lang="lv-LV" sz="24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FFB16E-2AF0-4926-B558-8A0838ADA727}"/>
              </a:ext>
            </a:extLst>
          </p:cNvPr>
          <p:cNvSpPr/>
          <p:nvPr/>
        </p:nvSpPr>
        <p:spPr>
          <a:xfrm>
            <a:off x="5950227" y="5981557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 atbilstoši Radošo personu statusa un profesionālo radošo organizāciju likuma 12. pantam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8378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446695"/>
            <a:ext cx="8024414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200" dirty="0"/>
              <a:t>VSAOI</a:t>
            </a: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316" y="2260115"/>
            <a:ext cx="9978684" cy="30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Pasūtītājs* 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saviem līdzekļiem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veic obligātās iemaksas 5% apmērā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 autoratlīdzības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autora valsts pensiju apdrošināšanai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lv-LV" sz="28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(izņemot mantisko tiesību kolektīvā pārvaldījuma organizāciju)</a:t>
            </a:r>
            <a:endParaRPr lang="lv-LV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ru-RU" altLang="lv-LV" sz="2000" dirty="0">
              <a:solidFill>
                <a:prstClr val="black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E473C-D8C7-46D5-B53B-A94DAF3CDA18}"/>
              </a:ext>
            </a:extLst>
          </p:cNvPr>
          <p:cNvSpPr/>
          <p:nvPr/>
        </p:nvSpPr>
        <p:spPr>
          <a:xfrm>
            <a:off x="4484913" y="6411305"/>
            <a:ext cx="7997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autortiesību un blakustiesību atlīdzības izmaksātājs </a:t>
            </a:r>
            <a:endParaRPr lang="lv-LV" sz="20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207126-2954-4C95-8235-9EFFB971BC68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</p:spTree>
    <p:extLst>
      <p:ext uri="{BB962C8B-B14F-4D97-AF65-F5344CB8AC3E}">
        <p14:creationId xmlns:p14="http://schemas.microsoft.com/office/powerpoint/2010/main" val="3844360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CB815C5-9195-4B99-9654-536E8F4FCDA1}"/>
              </a:ext>
            </a:extLst>
          </p:cNvPr>
          <p:cNvGrpSpPr/>
          <p:nvPr/>
        </p:nvGrpSpPr>
        <p:grpSpPr>
          <a:xfrm>
            <a:off x="4313898" y="4331731"/>
            <a:ext cx="3564203" cy="1110936"/>
            <a:chOff x="7602112" y="572090"/>
            <a:chExt cx="3962400" cy="11109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D7B731-8EC0-44CF-B641-E1DEA036F9BE}"/>
                </a:ext>
              </a:extLst>
            </p:cNvPr>
            <p:cNvSpPr/>
            <p:nvPr/>
          </p:nvSpPr>
          <p:spPr>
            <a:xfrm>
              <a:off x="7605486" y="572090"/>
              <a:ext cx="3959026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92CA09-8949-42E4-BA32-435EA1BCE079}"/>
                </a:ext>
              </a:extLst>
            </p:cNvPr>
            <p:cNvSpPr txBox="1"/>
            <p:nvPr/>
          </p:nvSpPr>
          <p:spPr>
            <a:xfrm>
              <a:off x="7765143" y="572090"/>
              <a:ext cx="3799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200" dirty="0"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lv-LV" sz="2800" dirty="0">
                  <a:latin typeface="Verdana" panose="020B0604030504040204" pitchFamily="34" charset="0"/>
                  <a:ea typeface="Verdana" panose="020B0604030504040204" pitchFamily="34" charset="0"/>
                </a:rPr>
                <a:t>Autoratlīdzības režīmā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EDE0316-0939-4FA5-B04E-D626D292704F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6FB6DE-D6D7-45B3-88A2-295B68DCD97E}"/>
              </a:ext>
            </a:extLst>
          </p:cNvPr>
          <p:cNvGrpSpPr/>
          <p:nvPr/>
        </p:nvGrpSpPr>
        <p:grpSpPr>
          <a:xfrm>
            <a:off x="381062" y="4331730"/>
            <a:ext cx="3561169" cy="1110936"/>
            <a:chOff x="7602112" y="572090"/>
            <a:chExt cx="4589888" cy="11109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3693F7-F033-478B-9E7D-F56533BBEC1C}"/>
                </a:ext>
              </a:extLst>
            </p:cNvPr>
            <p:cNvSpPr/>
            <p:nvPr/>
          </p:nvSpPr>
          <p:spPr>
            <a:xfrm>
              <a:off x="7605486" y="572090"/>
              <a:ext cx="4586514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0D79F-BD3D-4535-9AC5-E1B1A74FF1D4}"/>
                </a:ext>
              </a:extLst>
            </p:cNvPr>
            <p:cNvSpPr txBox="1"/>
            <p:nvPr/>
          </p:nvSpPr>
          <p:spPr>
            <a:xfrm>
              <a:off x="7765143" y="572090"/>
              <a:ext cx="442685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lv-LV" sz="2800" dirty="0">
                  <a:latin typeface="Verdana" panose="020B0604030504040204" pitchFamily="34" charset="0"/>
                  <a:ea typeface="Verdana" panose="020B0604030504040204" pitchFamily="34" charset="0"/>
                </a:rPr>
                <a:t>IIN maksātājs vispārējā režīmā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192DEAC-936D-4015-B8D2-4C2360E1AEA3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0CC35-6590-40D4-BA8D-C772665D44A0}"/>
              </a:ext>
            </a:extLst>
          </p:cNvPr>
          <p:cNvGrpSpPr/>
          <p:nvPr/>
        </p:nvGrpSpPr>
        <p:grpSpPr>
          <a:xfrm>
            <a:off x="8238500" y="4331730"/>
            <a:ext cx="3555935" cy="1110936"/>
            <a:chOff x="7605486" y="572090"/>
            <a:chExt cx="4586514" cy="11109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0177E0-58B5-419F-9F3F-DD96C10A8BA5}"/>
                </a:ext>
              </a:extLst>
            </p:cNvPr>
            <p:cNvSpPr/>
            <p:nvPr/>
          </p:nvSpPr>
          <p:spPr>
            <a:xfrm>
              <a:off x="7605486" y="572090"/>
              <a:ext cx="4586514" cy="111093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B466CC-9637-4F6E-B8F7-FF7B2F344817}"/>
                </a:ext>
              </a:extLst>
            </p:cNvPr>
            <p:cNvSpPr txBox="1"/>
            <p:nvPr/>
          </p:nvSpPr>
          <p:spPr>
            <a:xfrm>
              <a:off x="7765143" y="572090"/>
              <a:ext cx="442685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000" dirty="0"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lv-LV" sz="2800" dirty="0">
                  <a:latin typeface="Verdana" panose="020B0604030504040204" pitchFamily="34" charset="0"/>
                  <a:ea typeface="Verdana" panose="020B0604030504040204" pitchFamily="34" charset="0"/>
                </a:rPr>
                <a:t>MUN maksātāja</a:t>
              </a:r>
            </a:p>
            <a:p>
              <a:r>
                <a:rPr lang="lv-LV" sz="2800" dirty="0">
                  <a:latin typeface="Verdana" panose="020B0604030504040204" pitchFamily="34" charset="0"/>
                  <a:ea typeface="Verdana" panose="020B0604030504040204" pitchFamily="34" charset="0"/>
                </a:rPr>
                <a:t>režīmā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265E819-3EAC-49D9-9C34-0E6C58917AB9}"/>
                </a:ext>
              </a:extLst>
            </p:cNvPr>
            <p:cNvSpPr/>
            <p:nvPr/>
          </p:nvSpPr>
          <p:spPr>
            <a:xfrm rot="5400000">
              <a:off x="7651493" y="539802"/>
              <a:ext cx="632108" cy="696686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92DD3BCF-F9C9-482B-BFA6-1F7BF120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1384"/>
            <a:ext cx="12192000" cy="1974267"/>
          </a:xfrm>
        </p:spPr>
        <p:txBody>
          <a:bodyPr>
            <a:noAutofit/>
          </a:bodyPr>
          <a:lstStyle/>
          <a:p>
            <a:pPr algn="ctr"/>
            <a:r>
              <a:rPr lang="lv-LV" sz="6000" b="0" dirty="0">
                <a:solidFill>
                  <a:schemeClr val="tx2"/>
                </a:solidFill>
              </a:rPr>
              <a:t>Piemērs</a:t>
            </a:r>
            <a:br>
              <a:rPr lang="lv-LV" sz="6000" b="0" dirty="0">
                <a:solidFill>
                  <a:schemeClr val="tx2"/>
                </a:solidFill>
              </a:rPr>
            </a:br>
            <a:br>
              <a:rPr lang="lv-LV" sz="3600" b="0" dirty="0">
                <a:solidFill>
                  <a:schemeClr val="tx2"/>
                </a:solidFill>
              </a:rPr>
            </a:br>
            <a:r>
              <a:rPr lang="lv-LV" sz="3200" b="0" dirty="0">
                <a:solidFill>
                  <a:schemeClr val="tx2"/>
                </a:solidFill>
              </a:rPr>
              <a:t>ja autors saņem </a:t>
            </a:r>
            <a:r>
              <a:rPr lang="lv-LV" sz="3200" dirty="0">
                <a:solidFill>
                  <a:schemeClr val="tx2"/>
                </a:solidFill>
              </a:rPr>
              <a:t>ceturksnī 3060 € </a:t>
            </a:r>
            <a:r>
              <a:rPr lang="lv-LV" sz="3200" b="0" dirty="0">
                <a:solidFill>
                  <a:schemeClr val="tx2"/>
                </a:solidFill>
              </a:rPr>
              <a:t>dažādos režīmos</a:t>
            </a:r>
          </a:p>
        </p:txBody>
      </p:sp>
    </p:spTree>
    <p:extLst>
      <p:ext uri="{BB962C8B-B14F-4D97-AF65-F5344CB8AC3E}">
        <p14:creationId xmlns:p14="http://schemas.microsoft.com/office/powerpoint/2010/main" val="603041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C1905A-FE56-4A74-8F1A-0EBE3200EF26}"/>
              </a:ext>
            </a:extLst>
          </p:cNvPr>
          <p:cNvSpPr/>
          <p:nvPr/>
        </p:nvSpPr>
        <p:spPr>
          <a:xfrm>
            <a:off x="2069398" y="-28354"/>
            <a:ext cx="1563856" cy="1663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EE23FE-E1B7-442D-BBCA-899235ADBE47}"/>
              </a:ext>
            </a:extLst>
          </p:cNvPr>
          <p:cNvSpPr/>
          <p:nvPr/>
        </p:nvSpPr>
        <p:spPr>
          <a:xfrm>
            <a:off x="3635607" y="-28354"/>
            <a:ext cx="2341405" cy="1656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F24574-AADF-4B1A-8EA3-7E6E80E20355}"/>
              </a:ext>
            </a:extLst>
          </p:cNvPr>
          <p:cNvSpPr/>
          <p:nvPr/>
        </p:nvSpPr>
        <p:spPr>
          <a:xfrm>
            <a:off x="5978972" y="-28354"/>
            <a:ext cx="2010153" cy="16567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157F97-B0A8-4B3F-88DD-E487B015D59C}"/>
              </a:ext>
            </a:extLst>
          </p:cNvPr>
          <p:cNvSpPr/>
          <p:nvPr/>
        </p:nvSpPr>
        <p:spPr>
          <a:xfrm>
            <a:off x="7985389" y="880"/>
            <a:ext cx="1570270" cy="162145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BC477-9004-4959-9A7C-AFAD3A8F2BEC}"/>
              </a:ext>
            </a:extLst>
          </p:cNvPr>
          <p:cNvSpPr/>
          <p:nvPr/>
        </p:nvSpPr>
        <p:spPr>
          <a:xfrm>
            <a:off x="9555659" y="1622630"/>
            <a:ext cx="2702223" cy="3952111"/>
          </a:xfrm>
          <a:prstGeom prst="rect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2F3E6F-9DD7-48AA-9154-D6EA701F6660}"/>
              </a:ext>
            </a:extLst>
          </p:cNvPr>
          <p:cNvSpPr/>
          <p:nvPr/>
        </p:nvSpPr>
        <p:spPr>
          <a:xfrm>
            <a:off x="9554145" y="-28354"/>
            <a:ext cx="2632485" cy="1656732"/>
          </a:xfrm>
          <a:prstGeom prst="rect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7B1A26-0137-4BAF-AF9D-3D8AFF1BCCE3}"/>
              </a:ext>
            </a:extLst>
          </p:cNvPr>
          <p:cNvSpPr/>
          <p:nvPr/>
        </p:nvSpPr>
        <p:spPr>
          <a:xfrm>
            <a:off x="2082488" y="1614539"/>
            <a:ext cx="1555316" cy="3952111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41A7F3-2382-4FD3-B08B-1AB236FF3F06}"/>
              </a:ext>
            </a:extLst>
          </p:cNvPr>
          <p:cNvSpPr/>
          <p:nvPr/>
        </p:nvSpPr>
        <p:spPr>
          <a:xfrm>
            <a:off x="3643068" y="1621458"/>
            <a:ext cx="2341405" cy="3952111"/>
          </a:xfrm>
          <a:prstGeom prst="rect">
            <a:avLst/>
          </a:prstGeom>
          <a:solidFill>
            <a:schemeClr val="tx2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F5D97D-542F-419D-A9A8-CF1C9DFA57D7}"/>
              </a:ext>
            </a:extLst>
          </p:cNvPr>
          <p:cNvSpPr/>
          <p:nvPr/>
        </p:nvSpPr>
        <p:spPr>
          <a:xfrm>
            <a:off x="6015309" y="1621458"/>
            <a:ext cx="2010153" cy="3952111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77F232-1D70-4358-A68A-8C354BBA0A53}"/>
              </a:ext>
            </a:extLst>
          </p:cNvPr>
          <p:cNvSpPr/>
          <p:nvPr/>
        </p:nvSpPr>
        <p:spPr>
          <a:xfrm>
            <a:off x="8012081" y="1615418"/>
            <a:ext cx="1555316" cy="3952111"/>
          </a:xfrm>
          <a:prstGeom prst="rect">
            <a:avLst/>
          </a:prstGeom>
          <a:solidFill>
            <a:srgbClr val="CC99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20DEE18-5710-4DF5-80CF-C13D48E833E6}"/>
              </a:ext>
            </a:extLst>
          </p:cNvPr>
          <p:cNvSpPr/>
          <p:nvPr/>
        </p:nvSpPr>
        <p:spPr>
          <a:xfrm>
            <a:off x="5221362" y="5746805"/>
            <a:ext cx="2604900" cy="755757"/>
          </a:xfrm>
          <a:prstGeom prst="wedgeRoundRectCallout">
            <a:avLst>
              <a:gd name="adj1" fmla="val 23366"/>
              <a:gd name="adj2" fmla="val -722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FBACAA2-D242-4E41-B72A-F912D7618988}"/>
              </a:ext>
            </a:extLst>
          </p:cNvPr>
          <p:cNvSpPr/>
          <p:nvPr/>
        </p:nvSpPr>
        <p:spPr>
          <a:xfrm>
            <a:off x="6780660" y="5754017"/>
            <a:ext cx="2604900" cy="746513"/>
          </a:xfrm>
          <a:prstGeom prst="wedgeRoundRectCallout">
            <a:avLst>
              <a:gd name="adj1" fmla="val 23367"/>
              <a:gd name="adj2" fmla="val -6835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Apc</a:t>
            </a: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VSAA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76361-B6BB-42EB-9919-7D99F6566AEC}"/>
              </a:ext>
            </a:extLst>
          </p:cNvPr>
          <p:cNvSpPr txBox="1"/>
          <p:nvPr/>
        </p:nvSpPr>
        <p:spPr>
          <a:xfrm>
            <a:off x="2112431" y="852017"/>
            <a:ext cx="1555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Līgum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-summa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AD17-C0CA-4613-9590-5BE9816A3FB0}"/>
              </a:ext>
            </a:extLst>
          </p:cNvPr>
          <p:cNvSpPr txBox="1"/>
          <p:nvPr/>
        </p:nvSpPr>
        <p:spPr>
          <a:xfrm>
            <a:off x="3582788" y="669757"/>
            <a:ext cx="23938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Ienākums</a:t>
            </a:r>
          </a:p>
          <a:p>
            <a:pPr algn="ctr"/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(objekts, </a:t>
            </a:r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 kā rēķina 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VSAOI)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110F9A-CE6C-47C1-9DBC-58657AEE9BD3}"/>
              </a:ext>
            </a:extLst>
          </p:cNvPr>
          <p:cNvSpPr/>
          <p:nvPr/>
        </p:nvSpPr>
        <p:spPr>
          <a:xfrm>
            <a:off x="6041552" y="591167"/>
            <a:ext cx="19066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Pilnās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 VSAOI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37,01 %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14EAF-47F1-4BC5-987C-AC329ADD7D9E}"/>
              </a:ext>
            </a:extLst>
          </p:cNvPr>
          <p:cNvSpPr/>
          <p:nvPr/>
        </p:nvSpPr>
        <p:spPr>
          <a:xfrm>
            <a:off x="7920849" y="616311"/>
            <a:ext cx="15553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Pensiju</a:t>
            </a:r>
            <a:r>
              <a:rPr lang="lv-LV" sz="2200" dirty="0">
                <a:latin typeface="Verdana" panose="020B0604030504040204" pitchFamily="34" charset="0"/>
                <a:ea typeface="Verdana" panose="020B0604030504040204" pitchFamily="34" charset="0"/>
              </a:rPr>
              <a:t> VSAOI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10 %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6609C-2495-4626-877A-837309382C63}"/>
              </a:ext>
            </a:extLst>
          </p:cNvPr>
          <p:cNvSpPr/>
          <p:nvPr/>
        </p:nvSpPr>
        <p:spPr>
          <a:xfrm>
            <a:off x="9690028" y="889903"/>
            <a:ext cx="2205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~IIN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20%</a:t>
            </a:r>
          </a:p>
        </p:txBody>
      </p:sp>
      <p:pic>
        <p:nvPicPr>
          <p:cNvPr id="12" name="Graphic 11" descr="Wallet">
            <a:extLst>
              <a:ext uri="{FF2B5EF4-FFF2-40B4-BE49-F238E27FC236}">
                <a16:creationId xmlns:a16="http://schemas.microsoft.com/office/drawing/2014/main" id="{7022149D-56C5-4DA1-96A1-39FE3FE66D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35394">
            <a:off x="4494987" y="79781"/>
            <a:ext cx="605893" cy="605893"/>
          </a:xfrm>
          <a:prstGeom prst="rect">
            <a:avLst/>
          </a:prstGeom>
        </p:spPr>
      </p:pic>
      <p:pic>
        <p:nvPicPr>
          <p:cNvPr id="16" name="Graphic 15" descr="Woman with cane">
            <a:extLst>
              <a:ext uri="{FF2B5EF4-FFF2-40B4-BE49-F238E27FC236}">
                <a16:creationId xmlns:a16="http://schemas.microsoft.com/office/drawing/2014/main" id="{9CBAE08B-E8E5-4248-AFDD-52E73FFB1D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5609" y="57099"/>
            <a:ext cx="668641" cy="668641"/>
          </a:xfrm>
          <a:prstGeom prst="rect">
            <a:avLst/>
          </a:prstGeom>
        </p:spPr>
      </p:pic>
      <p:pic>
        <p:nvPicPr>
          <p:cNvPr id="18" name="Graphic 17" descr="Life ring">
            <a:extLst>
              <a:ext uri="{FF2B5EF4-FFF2-40B4-BE49-F238E27FC236}">
                <a16:creationId xmlns:a16="http://schemas.microsoft.com/office/drawing/2014/main" id="{CCE7352A-C8F6-4ED5-BE89-FA8C31B00F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07431">
            <a:off x="6607335" y="-23174"/>
            <a:ext cx="775095" cy="775095"/>
          </a:xfrm>
          <a:prstGeom prst="rect">
            <a:avLst/>
          </a:prstGeom>
        </p:spPr>
      </p:pic>
      <p:pic>
        <p:nvPicPr>
          <p:cNvPr id="20" name="Graphic 19" descr="Money">
            <a:extLst>
              <a:ext uri="{FF2B5EF4-FFF2-40B4-BE49-F238E27FC236}">
                <a16:creationId xmlns:a16="http://schemas.microsoft.com/office/drawing/2014/main" id="{9683CFF6-3727-4822-A722-1668C817C09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2728" y="54856"/>
            <a:ext cx="655741" cy="655741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86DFC94-F435-4E6D-BE06-8E0BB3C9AAE2}"/>
              </a:ext>
            </a:extLst>
          </p:cNvPr>
          <p:cNvSpPr/>
          <p:nvPr/>
        </p:nvSpPr>
        <p:spPr>
          <a:xfrm>
            <a:off x="9608234" y="5746805"/>
            <a:ext cx="2604900" cy="980519"/>
          </a:xfrm>
          <a:prstGeom prst="wedgeRoundRectCallout">
            <a:avLst>
              <a:gd name="adj1" fmla="val -20284"/>
              <a:gd name="adj2" fmla="val -6692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Samaksā pēc deklarācijas no 01.03.-01.06. </a:t>
            </a:r>
            <a:endParaRPr lang="lv-LV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42CEF401-9EFA-4B6F-B453-8EA09395EC6A}"/>
              </a:ext>
            </a:extLst>
          </p:cNvPr>
          <p:cNvSpPr/>
          <p:nvPr/>
        </p:nvSpPr>
        <p:spPr>
          <a:xfrm>
            <a:off x="3458817" y="5751985"/>
            <a:ext cx="6007630" cy="975339"/>
          </a:xfrm>
          <a:prstGeom prst="wedgeRoundRectCallout">
            <a:avLst>
              <a:gd name="adj1" fmla="val 17875"/>
              <a:gd name="adj2" fmla="val -4361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Samaksā VSAOI </a:t>
            </a:r>
            <a:r>
              <a:rPr lang="lv-LV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258,35  €</a:t>
            </a:r>
          </a:p>
          <a:p>
            <a:pPr algn="ctr"/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pēc </a:t>
            </a:r>
            <a:r>
              <a:rPr lang="lv-LV" sz="2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pašnodarbinātā</a:t>
            </a: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ziņojuma 17.oktobrī</a:t>
            </a:r>
          </a:p>
        </p:txBody>
      </p:sp>
      <p:pic>
        <p:nvPicPr>
          <p:cNvPr id="13" name="Graphic 12" descr="Briefcase">
            <a:extLst>
              <a:ext uri="{FF2B5EF4-FFF2-40B4-BE49-F238E27FC236}">
                <a16:creationId xmlns:a16="http://schemas.microsoft.com/office/drawing/2014/main" id="{DAD8B43C-28BC-4C9A-A8B9-0607EA40F8A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4994" y="95775"/>
            <a:ext cx="722250" cy="72225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B0AD1BF-2F5A-49EB-B3E7-4290E050287F}"/>
              </a:ext>
            </a:extLst>
          </p:cNvPr>
          <p:cNvGrpSpPr/>
          <p:nvPr/>
        </p:nvGrpSpPr>
        <p:grpSpPr>
          <a:xfrm>
            <a:off x="-16864" y="-28354"/>
            <a:ext cx="2005854" cy="1569660"/>
            <a:chOff x="7602112" y="572090"/>
            <a:chExt cx="2585287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B77041-C2AA-4E12-8D35-CA7EB2DA3A43}"/>
                </a:ext>
              </a:extLst>
            </p:cNvPr>
            <p:cNvSpPr txBox="1"/>
            <p:nvPr/>
          </p:nvSpPr>
          <p:spPr>
            <a:xfrm>
              <a:off x="7765144" y="572090"/>
              <a:ext cx="24222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IIN </a:t>
              </a:r>
            </a:p>
            <a:p>
              <a:r>
                <a:rPr lang="lv-LV" sz="2400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maksātājs</a:t>
              </a:r>
            </a:p>
            <a:p>
              <a:r>
                <a:rPr lang="lv-LV" sz="2400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vispārējā </a:t>
              </a:r>
            </a:p>
            <a:p>
              <a:r>
                <a:rPr lang="lv-LV" sz="2400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režīmā</a:t>
              </a: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85A45F-1DED-42B8-AD33-F16DD72C67B1}"/>
                </a:ext>
              </a:extLst>
            </p:cNvPr>
            <p:cNvSpPr/>
            <p:nvPr/>
          </p:nvSpPr>
          <p:spPr>
            <a:xfrm rot="5400000">
              <a:off x="7634401" y="539802"/>
              <a:ext cx="632108" cy="696685"/>
            </a:xfrm>
            <a:prstGeom prst="triangle">
              <a:avLst>
                <a:gd name="adj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B7B74-FECC-436B-8FAC-C69CA1F4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38414"/>
              </p:ext>
            </p:extLst>
          </p:nvPr>
        </p:nvGraphicFramePr>
        <p:xfrm>
          <a:off x="13252" y="1617502"/>
          <a:ext cx="1216422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14">
                  <a:extLst>
                    <a:ext uri="{9D8B030D-6E8A-4147-A177-3AD203B41FA5}">
                      <a16:colId xmlns:a16="http://schemas.microsoft.com/office/drawing/2014/main" val="3533844199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1957681499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632839368"/>
                    </a:ext>
                  </a:extLst>
                </a:gridCol>
                <a:gridCol w="2001079">
                  <a:extLst>
                    <a:ext uri="{9D8B030D-6E8A-4147-A177-3AD203B41FA5}">
                      <a16:colId xmlns:a16="http://schemas.microsoft.com/office/drawing/2014/main" val="2961504970"/>
                    </a:ext>
                  </a:extLst>
                </a:gridCol>
                <a:gridCol w="1551777">
                  <a:extLst>
                    <a:ext uri="{9D8B030D-6E8A-4147-A177-3AD203B41FA5}">
                      <a16:colId xmlns:a16="http://schemas.microsoft.com/office/drawing/2014/main" val="1069909011"/>
                    </a:ext>
                  </a:extLst>
                </a:gridCol>
                <a:gridCol w="2622657">
                  <a:extLst>
                    <a:ext uri="{9D8B030D-6E8A-4147-A177-3AD203B41FA5}">
                      <a16:colId xmlns:a16="http://schemas.microsoft.com/office/drawing/2014/main" val="2363263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Oktobris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(800 – 50%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izdevumu norma)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(jo ienākums nav 500 €)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400x10%)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72 €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(400-40)x20%</a:t>
                      </a:r>
                      <a:endParaRPr lang="lv-LV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16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230 </a:t>
                      </a: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(460 – 50%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izdevumu norma)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(jo ienākums nav 500 €)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</a:t>
                      </a: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(230 x 10 %)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41,40 €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(230-23)x20%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92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(1800 – 50%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izdevumu norma)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155,35 €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(vismaz 500 € x 31,07 %) </a:t>
                      </a:r>
                      <a:endParaRPr lang="lv-LV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((900-500) x 10 %)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140,93 €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(900-155,35-40)x20%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ceturksnī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1530 €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103 €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254,33</a:t>
                      </a: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735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3C05EC-A132-429C-9B6E-4A8CAC9184D2}"/>
              </a:ext>
            </a:extLst>
          </p:cNvPr>
          <p:cNvSpPr txBox="1"/>
          <p:nvPr/>
        </p:nvSpPr>
        <p:spPr>
          <a:xfrm>
            <a:off x="74269" y="5972147"/>
            <a:ext cx="260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Autoram paliek </a:t>
            </a:r>
            <a:r>
              <a:rPr lang="lv-LV" sz="24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2547,32 € </a:t>
            </a:r>
          </a:p>
        </p:txBody>
      </p:sp>
      <p:pic>
        <p:nvPicPr>
          <p:cNvPr id="48" name="Graphic 47" descr="Line arrow Clockwise curve">
            <a:extLst>
              <a:ext uri="{FF2B5EF4-FFF2-40B4-BE49-F238E27FC236}">
                <a16:creationId xmlns:a16="http://schemas.microsoft.com/office/drawing/2014/main" id="{608D209D-A4C6-47F0-BF44-25260FEFF7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074974">
            <a:off x="2576521" y="5582978"/>
            <a:ext cx="387755" cy="6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6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3BC477-9004-4959-9A7C-AFAD3A8F2BEC}"/>
              </a:ext>
            </a:extLst>
          </p:cNvPr>
          <p:cNvSpPr/>
          <p:nvPr/>
        </p:nvSpPr>
        <p:spPr>
          <a:xfrm>
            <a:off x="6414895" y="2616542"/>
            <a:ext cx="2613841" cy="2016331"/>
          </a:xfrm>
          <a:prstGeom prst="rect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2F3E6F-9DD7-48AA-9154-D6EA701F6660}"/>
              </a:ext>
            </a:extLst>
          </p:cNvPr>
          <p:cNvSpPr/>
          <p:nvPr/>
        </p:nvSpPr>
        <p:spPr>
          <a:xfrm>
            <a:off x="6396251" y="996922"/>
            <a:ext cx="2632485" cy="1621458"/>
          </a:xfrm>
          <a:prstGeom prst="rect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7B1A26-0137-4BAF-AF9D-3D8AFF1BCCE3}"/>
              </a:ext>
            </a:extLst>
          </p:cNvPr>
          <p:cNvSpPr/>
          <p:nvPr/>
        </p:nvSpPr>
        <p:spPr>
          <a:xfrm>
            <a:off x="4838936" y="2595199"/>
            <a:ext cx="1555316" cy="2028971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6609C-2495-4626-877A-837309382C63}"/>
              </a:ext>
            </a:extLst>
          </p:cNvPr>
          <p:cNvSpPr/>
          <p:nvPr/>
        </p:nvSpPr>
        <p:spPr>
          <a:xfrm>
            <a:off x="6549261" y="1804302"/>
            <a:ext cx="2205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~IIN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1FD57-DA4A-42FE-8F21-45B8CA940AF6}"/>
              </a:ext>
            </a:extLst>
          </p:cNvPr>
          <p:cNvGrpSpPr/>
          <p:nvPr/>
        </p:nvGrpSpPr>
        <p:grpSpPr>
          <a:xfrm>
            <a:off x="4840274" y="993573"/>
            <a:ext cx="1598349" cy="1621458"/>
            <a:chOff x="2069398" y="1"/>
            <a:chExt cx="1598349" cy="16214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C1905A-FE56-4A74-8F1A-0EBE3200EF26}"/>
                </a:ext>
              </a:extLst>
            </p:cNvPr>
            <p:cNvSpPr/>
            <p:nvPr/>
          </p:nvSpPr>
          <p:spPr>
            <a:xfrm>
              <a:off x="2069398" y="1"/>
              <a:ext cx="1555316" cy="1621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C76361-B6BB-42EB-9919-7D99F6566AEC}"/>
                </a:ext>
              </a:extLst>
            </p:cNvPr>
            <p:cNvSpPr txBox="1"/>
            <p:nvPr/>
          </p:nvSpPr>
          <p:spPr>
            <a:xfrm>
              <a:off x="2112431" y="852017"/>
              <a:ext cx="1555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Līgum</a:t>
              </a:r>
              <a:r>
                <a:rPr lang="lv-LV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-summa</a:t>
              </a:r>
            </a:p>
          </p:txBody>
        </p:sp>
        <p:pic>
          <p:nvPicPr>
            <p:cNvPr id="20" name="Graphic 19" descr="Money">
              <a:extLst>
                <a:ext uri="{FF2B5EF4-FFF2-40B4-BE49-F238E27FC236}">
                  <a16:creationId xmlns:a16="http://schemas.microsoft.com/office/drawing/2014/main" id="{9683CFF6-3727-4822-A722-1668C817C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2728" y="54856"/>
              <a:ext cx="655741" cy="655741"/>
            </a:xfrm>
            <a:prstGeom prst="rect">
              <a:avLst/>
            </a:prstGeom>
          </p:spPr>
        </p:pic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86DFC94-F435-4E6D-BE06-8E0BB3C9AAE2}"/>
              </a:ext>
            </a:extLst>
          </p:cNvPr>
          <p:cNvSpPr/>
          <p:nvPr/>
        </p:nvSpPr>
        <p:spPr>
          <a:xfrm>
            <a:off x="7359786" y="4913629"/>
            <a:ext cx="1695870" cy="980519"/>
          </a:xfrm>
          <a:prstGeom prst="wedgeRoundRectCallout">
            <a:avLst>
              <a:gd name="adj1" fmla="val -20284"/>
              <a:gd name="adj2" fmla="val -6692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Samaksā pasūtītājs</a:t>
            </a:r>
          </a:p>
        </p:txBody>
      </p:sp>
      <p:pic>
        <p:nvPicPr>
          <p:cNvPr id="13" name="Graphic 12" descr="Briefcase">
            <a:extLst>
              <a:ext uri="{FF2B5EF4-FFF2-40B4-BE49-F238E27FC236}">
                <a16:creationId xmlns:a16="http://schemas.microsoft.com/office/drawing/2014/main" id="{DAD8B43C-28BC-4C9A-A8B9-0607EA40F8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27" y="1010174"/>
            <a:ext cx="722250" cy="7222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5B77041-C2AA-4E12-8D35-CA7EB2DA3A43}"/>
              </a:ext>
            </a:extLst>
          </p:cNvPr>
          <p:cNvSpPr txBox="1"/>
          <p:nvPr/>
        </p:nvSpPr>
        <p:spPr>
          <a:xfrm>
            <a:off x="149698" y="141315"/>
            <a:ext cx="258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Autoratlīdzības režīmā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B7B74-FECC-436B-8FAC-C69CA1F45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04494"/>
              </p:ext>
            </p:extLst>
          </p:nvPr>
        </p:nvGraphicFramePr>
        <p:xfrm>
          <a:off x="2783335" y="2590713"/>
          <a:ext cx="623922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14">
                  <a:extLst>
                    <a:ext uri="{9D8B030D-6E8A-4147-A177-3AD203B41FA5}">
                      <a16:colId xmlns:a16="http://schemas.microsoft.com/office/drawing/2014/main" val="3533844199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1957681499"/>
                    </a:ext>
                  </a:extLst>
                </a:gridCol>
                <a:gridCol w="2622657">
                  <a:extLst>
                    <a:ext uri="{9D8B030D-6E8A-4147-A177-3AD203B41FA5}">
                      <a16:colId xmlns:a16="http://schemas.microsoft.com/office/drawing/2014/main" val="2363263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Oktobris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16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92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ceturksnī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765</a:t>
                      </a: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735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3C05EC-A132-429C-9B6E-4A8CAC9184D2}"/>
              </a:ext>
            </a:extLst>
          </p:cNvPr>
          <p:cNvSpPr txBox="1"/>
          <p:nvPr/>
        </p:nvSpPr>
        <p:spPr>
          <a:xfrm>
            <a:off x="2686334" y="5066175"/>
            <a:ext cx="260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Autoram paliek </a:t>
            </a:r>
            <a:r>
              <a:rPr lang="lv-LV" sz="24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2295 € </a:t>
            </a:r>
          </a:p>
        </p:txBody>
      </p:sp>
      <p:pic>
        <p:nvPicPr>
          <p:cNvPr id="48" name="Graphic 47" descr="Line arrow Clockwise curve">
            <a:extLst>
              <a:ext uri="{FF2B5EF4-FFF2-40B4-BE49-F238E27FC236}">
                <a16:creationId xmlns:a16="http://schemas.microsoft.com/office/drawing/2014/main" id="{608D209D-A4C6-47F0-BF44-25260FEFF7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074974">
            <a:off x="5188586" y="4677006"/>
            <a:ext cx="387755" cy="622341"/>
          </a:xfrm>
          <a:prstGeom prst="rect">
            <a:avLst/>
          </a:pr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728A9C6-9CE3-4132-90FD-8A27D723CFCA}"/>
              </a:ext>
            </a:extLst>
          </p:cNvPr>
          <p:cNvSpPr/>
          <p:nvPr/>
        </p:nvSpPr>
        <p:spPr>
          <a:xfrm rot="5400000">
            <a:off x="-27459" y="-13079"/>
            <a:ext cx="632108" cy="626672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6845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3BC477-9004-4959-9A7C-AFAD3A8F2BEC}"/>
              </a:ext>
            </a:extLst>
          </p:cNvPr>
          <p:cNvSpPr/>
          <p:nvPr/>
        </p:nvSpPr>
        <p:spPr>
          <a:xfrm>
            <a:off x="6414895" y="2616542"/>
            <a:ext cx="2613841" cy="2016331"/>
          </a:xfrm>
          <a:prstGeom prst="rect">
            <a:avLst/>
          </a:prstGeom>
          <a:solidFill>
            <a:schemeClr val="accent3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2F3E6F-9DD7-48AA-9154-D6EA701F6660}"/>
              </a:ext>
            </a:extLst>
          </p:cNvPr>
          <p:cNvSpPr/>
          <p:nvPr/>
        </p:nvSpPr>
        <p:spPr>
          <a:xfrm>
            <a:off x="6396251" y="996922"/>
            <a:ext cx="2632485" cy="1621458"/>
          </a:xfrm>
          <a:prstGeom prst="rect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7B1A26-0137-4BAF-AF9D-3D8AFF1BCCE3}"/>
              </a:ext>
            </a:extLst>
          </p:cNvPr>
          <p:cNvSpPr/>
          <p:nvPr/>
        </p:nvSpPr>
        <p:spPr>
          <a:xfrm>
            <a:off x="4838936" y="2595199"/>
            <a:ext cx="1555316" cy="2028971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6609C-2495-4626-877A-837309382C63}"/>
              </a:ext>
            </a:extLst>
          </p:cNvPr>
          <p:cNvSpPr/>
          <p:nvPr/>
        </p:nvSpPr>
        <p:spPr>
          <a:xfrm>
            <a:off x="6549261" y="1804302"/>
            <a:ext cx="2205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~MUN</a:t>
            </a:r>
          </a:p>
          <a:p>
            <a:pPr algn="ctr"/>
            <a:r>
              <a:rPr lang="lv-LV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25%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61FD57-DA4A-42FE-8F21-45B8CA940AF6}"/>
              </a:ext>
            </a:extLst>
          </p:cNvPr>
          <p:cNvGrpSpPr/>
          <p:nvPr/>
        </p:nvGrpSpPr>
        <p:grpSpPr>
          <a:xfrm>
            <a:off x="4840274" y="993573"/>
            <a:ext cx="1598349" cy="1621458"/>
            <a:chOff x="2069398" y="1"/>
            <a:chExt cx="1598349" cy="16214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C1905A-FE56-4A74-8F1A-0EBE3200EF26}"/>
                </a:ext>
              </a:extLst>
            </p:cNvPr>
            <p:cNvSpPr/>
            <p:nvPr/>
          </p:nvSpPr>
          <p:spPr>
            <a:xfrm>
              <a:off x="2069398" y="1"/>
              <a:ext cx="1555316" cy="16214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C76361-B6BB-42EB-9919-7D99F6566AEC}"/>
                </a:ext>
              </a:extLst>
            </p:cNvPr>
            <p:cNvSpPr txBox="1"/>
            <p:nvPr/>
          </p:nvSpPr>
          <p:spPr>
            <a:xfrm>
              <a:off x="2112431" y="852017"/>
              <a:ext cx="15553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Līgum</a:t>
              </a:r>
              <a:r>
                <a:rPr lang="lv-LV" sz="2200" dirty="0">
                  <a:latin typeface="Verdana" panose="020B0604030504040204" pitchFamily="34" charset="0"/>
                  <a:ea typeface="Verdana" panose="020B0604030504040204" pitchFamily="34" charset="0"/>
                </a:rPr>
                <a:t>-summa</a:t>
              </a:r>
            </a:p>
          </p:txBody>
        </p:sp>
        <p:pic>
          <p:nvPicPr>
            <p:cNvPr id="20" name="Graphic 19" descr="Money">
              <a:extLst>
                <a:ext uri="{FF2B5EF4-FFF2-40B4-BE49-F238E27FC236}">
                  <a16:creationId xmlns:a16="http://schemas.microsoft.com/office/drawing/2014/main" id="{9683CFF6-3727-4822-A722-1668C817C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2728" y="54856"/>
              <a:ext cx="655741" cy="655741"/>
            </a:xfrm>
            <a:prstGeom prst="rect">
              <a:avLst/>
            </a:prstGeom>
          </p:spPr>
        </p:pic>
      </p:grp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86DFC94-F435-4E6D-BE06-8E0BB3C9AAE2}"/>
              </a:ext>
            </a:extLst>
          </p:cNvPr>
          <p:cNvSpPr/>
          <p:nvPr/>
        </p:nvSpPr>
        <p:spPr>
          <a:xfrm>
            <a:off x="6698069" y="4836249"/>
            <a:ext cx="3652771" cy="980519"/>
          </a:xfrm>
          <a:prstGeom prst="wedgeRoundRectCallout">
            <a:avLst>
              <a:gd name="adj1" fmla="val -20284"/>
              <a:gd name="adj2" fmla="val -6692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v-LV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Samaksā pēc MUN deklarācijas līdz 15.01.</a:t>
            </a:r>
          </a:p>
        </p:txBody>
      </p:sp>
      <p:pic>
        <p:nvPicPr>
          <p:cNvPr id="13" name="Graphic 12" descr="Briefcase">
            <a:extLst>
              <a:ext uri="{FF2B5EF4-FFF2-40B4-BE49-F238E27FC236}">
                <a16:creationId xmlns:a16="http://schemas.microsoft.com/office/drawing/2014/main" id="{DAD8B43C-28BC-4C9A-A8B9-0607EA40F8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27" y="1010174"/>
            <a:ext cx="722250" cy="7222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5B77041-C2AA-4E12-8D35-CA7EB2DA3A43}"/>
              </a:ext>
            </a:extLst>
          </p:cNvPr>
          <p:cNvSpPr txBox="1"/>
          <p:nvPr/>
        </p:nvSpPr>
        <p:spPr>
          <a:xfrm>
            <a:off x="149698" y="141315"/>
            <a:ext cx="258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MUN režīmā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B7B74-FECC-436B-8FAC-C69CA1F451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3335" y="2590713"/>
          <a:ext cx="623922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14">
                  <a:extLst>
                    <a:ext uri="{9D8B030D-6E8A-4147-A177-3AD203B41FA5}">
                      <a16:colId xmlns:a16="http://schemas.microsoft.com/office/drawing/2014/main" val="3533844199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1957681499"/>
                    </a:ext>
                  </a:extLst>
                </a:gridCol>
                <a:gridCol w="2622657">
                  <a:extLst>
                    <a:ext uri="{9D8B030D-6E8A-4147-A177-3AD203B41FA5}">
                      <a16:colId xmlns:a16="http://schemas.microsoft.com/office/drawing/2014/main" val="2363263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Oktobris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16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115 €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92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Decembris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450 €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9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 ceturksnī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2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3060 €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765</a:t>
                      </a:r>
                      <a:r>
                        <a:rPr lang="lv-LV" sz="22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lv-LV" sz="2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735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C3C05EC-A132-429C-9B6E-4A8CAC9184D2}"/>
              </a:ext>
            </a:extLst>
          </p:cNvPr>
          <p:cNvSpPr txBox="1"/>
          <p:nvPr/>
        </p:nvSpPr>
        <p:spPr>
          <a:xfrm>
            <a:off x="2686334" y="5066175"/>
            <a:ext cx="260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Autoram paliek </a:t>
            </a:r>
            <a:r>
              <a:rPr lang="lv-LV" sz="24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2295 € </a:t>
            </a:r>
          </a:p>
        </p:txBody>
      </p:sp>
      <p:pic>
        <p:nvPicPr>
          <p:cNvPr id="48" name="Graphic 47" descr="Line arrow Clockwise curve">
            <a:extLst>
              <a:ext uri="{FF2B5EF4-FFF2-40B4-BE49-F238E27FC236}">
                <a16:creationId xmlns:a16="http://schemas.microsoft.com/office/drawing/2014/main" id="{608D209D-A4C6-47F0-BF44-25260FEFF7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074974">
            <a:off x="5188586" y="4677006"/>
            <a:ext cx="387755" cy="622341"/>
          </a:xfrm>
          <a:prstGeom prst="rect">
            <a:avLst/>
          </a:pr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728A9C6-9CE3-4132-90FD-8A27D723CFCA}"/>
              </a:ext>
            </a:extLst>
          </p:cNvPr>
          <p:cNvSpPr/>
          <p:nvPr/>
        </p:nvSpPr>
        <p:spPr>
          <a:xfrm rot="5400000">
            <a:off x="-27459" y="-13079"/>
            <a:ext cx="632108" cy="626672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6214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092103"/>
            <a:ext cx="12191999" cy="325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srgbClr val="000000"/>
                </a:solidFill>
                <a:latin typeface="Verdana" panose="020B0604030504040204" pitchFamily="34" charset="0"/>
              </a:rPr>
              <a:t>Ja </a:t>
            </a:r>
            <a:r>
              <a:rPr lang="lv-LV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līgums noslēgts 2020. gadā,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srgbClr val="000000"/>
                </a:solidFill>
                <a:latin typeface="Verdana" panose="020B0604030504040204" pitchFamily="34" charset="0"/>
              </a:rPr>
              <a:t>atbilstoši tam 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arī 2021. gadā </a:t>
            </a:r>
            <a:r>
              <a:rPr lang="lv-LV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piemēro</a:t>
            </a:r>
            <a:r>
              <a:rPr lang="lv-LV" sz="3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lv-LV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2020. gada 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IIN un VSAOI likmes un samaksas kārtība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6A7296-3BC2-4163-BF13-44668D00056E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</p:spTree>
    <p:extLst>
      <p:ext uri="{BB962C8B-B14F-4D97-AF65-F5344CB8AC3E}">
        <p14:creationId xmlns:p14="http://schemas.microsoft.com/office/powerpoint/2010/main" val="3206451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B9E92B-1CB1-4AD5-BF5E-E190AE0E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6" y="2059967"/>
            <a:ext cx="10137076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lv-LV" altLang="lv-LV" sz="3000" b="1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lv-LV" altLang="lv-LV" sz="3000" b="1" dirty="0">
                <a:solidFill>
                  <a:srgbClr val="3F91D5"/>
                </a:solidFill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altLang="lv-LV" sz="3000" b="1" dirty="0">
                <a:solidFill>
                  <a:srgbClr val="3F91D5"/>
                </a:solidFill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lv-LV" altLang="lv-LV" sz="3000" b="1" dirty="0">
                <a:solidFill>
                  <a:srgbClr val="3F91D5"/>
                </a:solidFill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. gada</a:t>
            </a:r>
          </a:p>
          <a:p>
            <a:pPr marL="457200" lvl="1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lv-LV" altLang="lv-LV" dirty="0">
                <a:latin typeface="Verdana (body)"/>
              </a:rPr>
              <a:t>Vispārīgi</a:t>
            </a:r>
            <a:r>
              <a:rPr lang="en-US" altLang="lv-LV" dirty="0">
                <a:latin typeface="Verdana (body)"/>
              </a:rPr>
              <a:t>e </a:t>
            </a:r>
            <a:r>
              <a:rPr lang="lv-LV" altLang="lv-LV" dirty="0">
                <a:latin typeface="Verdana (body)"/>
              </a:rPr>
              <a:t>nosacījumi</a:t>
            </a:r>
            <a:r>
              <a:rPr lang="en-US" altLang="lv-LV" dirty="0">
                <a:latin typeface="Verdana (body)"/>
              </a:rPr>
              <a:t> </a:t>
            </a:r>
            <a:r>
              <a:rPr lang="lv-LV" altLang="lv-LV" dirty="0">
                <a:latin typeface="Verdana (body)"/>
              </a:rPr>
              <a:t>tiks</a:t>
            </a:r>
            <a:r>
              <a:rPr lang="en-US" altLang="lv-LV" dirty="0">
                <a:latin typeface="Verdana (body)"/>
              </a:rPr>
              <a:t> </a:t>
            </a:r>
            <a:r>
              <a:rPr lang="lv-LV" altLang="lv-LV" dirty="0">
                <a:latin typeface="Verdana (body)"/>
              </a:rPr>
              <a:t>iekļauti likumā “Par nodokļiem un nodevām”</a:t>
            </a:r>
            <a:endParaRPr lang="lv-LV" altLang="lv-LV" dirty="0">
              <a:latin typeface="Verdana (body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Speciālie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nosacījumi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konkrētā nodokļa likum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ā (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sākotnēji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MUN 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režīmā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lv-LV" altLang="lv-LV" dirty="0">
              <a:latin typeface="Verdana (body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Plānots, ka kontam </a:t>
            </a:r>
            <a:r>
              <a:rPr lang="lv-LV" altLang="lv-LV" b="1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varēs pieteikties </a:t>
            </a:r>
            <a:r>
              <a:rPr lang="lv-LV" altLang="lv-LV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fiziskās personas 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- saimnieciskās</a:t>
            </a:r>
            <a:r>
              <a:rPr lang="en-US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darbības veicējs, </a:t>
            </a:r>
            <a:r>
              <a:rPr lang="lv-LV" altLang="lv-LV" b="1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ja:</a:t>
            </a:r>
            <a:endParaRPr lang="en-US" altLang="lv-LV" b="1" dirty="0">
              <a:latin typeface="Verdana (body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- nav nodarbināti darbinieki un </a:t>
            </a:r>
            <a:endParaRPr lang="en-US" altLang="lv-LV" dirty="0">
              <a:latin typeface="Verdana (body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altLang="lv-LV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- nav PVN maksātājs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lv-LV" altLang="lv-LV" sz="800" dirty="0">
              <a:latin typeface="Verdana (body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altLang="lv-LV" sz="2400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Cilvēks ieskaitīs visus saimnieciskās darbības ieņēmumus šajā kontā, nodokļu deklarācijas</a:t>
            </a:r>
            <a:r>
              <a:rPr lang="en-US" altLang="lv-LV" sz="2400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VID</a:t>
            </a:r>
            <a:r>
              <a:rPr lang="lv-LV" altLang="lv-LV" sz="2400" dirty="0">
                <a:latin typeface="Verdana (body)"/>
                <a:ea typeface="Verdana" panose="020B0604030504040204" pitchFamily="34" charset="0"/>
                <a:cs typeface="Verdana" panose="020B0604030504040204" pitchFamily="34" charset="0"/>
              </a:rPr>
              <a:t> nebūs jāsniedz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lv-LV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EF37BD-B084-42C3-AFDE-332BD3750185}"/>
              </a:ext>
            </a:extLst>
          </p:cNvPr>
          <p:cNvSpPr txBox="1">
            <a:spLocks/>
          </p:cNvSpPr>
          <p:nvPr/>
        </p:nvSpPr>
        <p:spPr>
          <a:xfrm>
            <a:off x="3525160" y="446695"/>
            <a:ext cx="8666839" cy="603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v-LV" altLang="lv-LV" sz="3200" dirty="0"/>
              <a:t>Saimnieciskās darbības ieņēmumu konts</a:t>
            </a: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72FCBFA9-EFC9-4A4A-ACFD-377D9E0D5023}"/>
              </a:ext>
            </a:extLst>
          </p:cNvPr>
          <p:cNvSpPr/>
          <p:nvPr/>
        </p:nvSpPr>
        <p:spPr>
          <a:xfrm>
            <a:off x="2087116" y="2593145"/>
            <a:ext cx="583095" cy="2676939"/>
          </a:xfrm>
          <a:prstGeom prst="leftBracket">
            <a:avLst>
              <a:gd name="adj" fmla="val 87878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6E261C2C-E29A-4A7A-841E-3F5DBADB042E}"/>
              </a:ext>
            </a:extLst>
          </p:cNvPr>
          <p:cNvSpPr/>
          <p:nvPr/>
        </p:nvSpPr>
        <p:spPr>
          <a:xfrm flipH="1">
            <a:off x="11286702" y="2593144"/>
            <a:ext cx="583095" cy="2676939"/>
          </a:xfrm>
          <a:prstGeom prst="leftBracket">
            <a:avLst>
              <a:gd name="adj" fmla="val 87878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4792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35B87473-C42C-4718-A3A0-85FB4B33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0018"/>
            <a:ext cx="12191999" cy="2677656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endParaRPr lang="lv-LV" alt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sz="4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izmaiņas</a:t>
            </a:r>
            <a:endParaRPr lang="lv-LV" altLang="lv-LV" sz="4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lv-LV" altLang="lv-LV" sz="4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2022. gada 1. janvāra</a:t>
            </a:r>
          </a:p>
          <a:p>
            <a:pPr algn="ctr"/>
            <a:endParaRPr lang="lv-LV" altLang="lv-LV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lv-LV" altLang="lv-LV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8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F40273-368E-4464-9B74-80468652EA62}"/>
              </a:ext>
            </a:extLst>
          </p:cNvPr>
          <p:cNvSpPr/>
          <p:nvPr/>
        </p:nvSpPr>
        <p:spPr>
          <a:xfrm>
            <a:off x="0" y="3251072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9CCB7-3F91-475E-9552-D0C8D36273E5}"/>
              </a:ext>
            </a:extLst>
          </p:cNvPr>
          <p:cNvSpPr/>
          <p:nvPr/>
        </p:nvSpPr>
        <p:spPr>
          <a:xfrm>
            <a:off x="4149966" y="3272238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2BDB9-D99C-460A-B80C-6C956388CD4B}"/>
              </a:ext>
            </a:extLst>
          </p:cNvPr>
          <p:cNvSpPr/>
          <p:nvPr/>
        </p:nvSpPr>
        <p:spPr>
          <a:xfrm>
            <a:off x="8337452" y="3272238"/>
            <a:ext cx="3854548" cy="3214468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309AAB-1505-43D8-9B13-0B2F0C39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0172"/>
            <a:ext cx="12191999" cy="830997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scenāriji</a:t>
            </a:r>
            <a:endParaRPr lang="lv-LV" altLang="lv-LV" sz="4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6828-3872-42D9-9863-155C9EC8DC98}"/>
              </a:ext>
            </a:extLst>
          </p:cNvPr>
          <p:cNvSpPr txBox="1"/>
          <p:nvPr/>
        </p:nvSpPr>
        <p:spPr>
          <a:xfrm>
            <a:off x="1" y="3599611"/>
            <a:ext cx="3854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Nereģistrēties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un nodokļus maksāt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kā no uzņēmuma līguma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01834-7CCA-4217-9942-2970E857EFAA}"/>
              </a:ext>
            </a:extLst>
          </p:cNvPr>
          <p:cNvSpPr txBox="1"/>
          <p:nvPr/>
        </p:nvSpPr>
        <p:spPr>
          <a:xfrm>
            <a:off x="4149967" y="3582962"/>
            <a:ext cx="385454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Reģistrēties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kā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veicējam</a:t>
            </a:r>
          </a:p>
          <a:p>
            <a:pPr algn="ctr"/>
            <a:endParaRPr lang="lv-LV" sz="105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pašnodarbinātais</a:t>
            </a:r>
            <a:r>
              <a:rPr lang="lv-LV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4C746-CAEE-4A0B-BDE1-A051E0CA4209}"/>
              </a:ext>
            </a:extLst>
          </p:cNvPr>
          <p:cNvSpPr txBox="1"/>
          <p:nvPr/>
        </p:nvSpPr>
        <p:spPr>
          <a:xfrm>
            <a:off x="8337451" y="3570582"/>
            <a:ext cx="3854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Saņemt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autoratlīdzības </a:t>
            </a:r>
            <a:r>
              <a:rPr lang="lv-LV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4EF6B7-F9EC-4191-9005-4AC744478431}"/>
              </a:ext>
            </a:extLst>
          </p:cNvPr>
          <p:cNvSpPr/>
          <p:nvPr/>
        </p:nvSpPr>
        <p:spPr>
          <a:xfrm rot="5400000">
            <a:off x="32290" y="3225435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094B99-406F-4AC3-AADE-BBD265AD862C}"/>
              </a:ext>
            </a:extLst>
          </p:cNvPr>
          <p:cNvSpPr/>
          <p:nvPr/>
        </p:nvSpPr>
        <p:spPr>
          <a:xfrm rot="5400000">
            <a:off x="4182254" y="3236755"/>
            <a:ext cx="632108" cy="69668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A5F7AB2-DE90-40F3-A3DA-C0A5496F6C87}"/>
              </a:ext>
            </a:extLst>
          </p:cNvPr>
          <p:cNvSpPr/>
          <p:nvPr/>
        </p:nvSpPr>
        <p:spPr>
          <a:xfrm rot="5400000">
            <a:off x="8369742" y="3239949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8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/>
      <p:bldP spid="8" grpId="0"/>
      <p:bldP spid="9" grpId="0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F40273-368E-4464-9B74-80468652EA62}"/>
              </a:ext>
            </a:extLst>
          </p:cNvPr>
          <p:cNvSpPr/>
          <p:nvPr/>
        </p:nvSpPr>
        <p:spPr>
          <a:xfrm>
            <a:off x="1" y="1992377"/>
            <a:ext cx="3854548" cy="124557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9CCB7-3F91-475E-9552-D0C8D36273E5}"/>
              </a:ext>
            </a:extLst>
          </p:cNvPr>
          <p:cNvSpPr/>
          <p:nvPr/>
        </p:nvSpPr>
        <p:spPr>
          <a:xfrm>
            <a:off x="4149967" y="2013543"/>
            <a:ext cx="3854548" cy="1224409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F2BDB9-D99C-460A-B80C-6C956388CD4B}"/>
              </a:ext>
            </a:extLst>
          </p:cNvPr>
          <p:cNvSpPr/>
          <p:nvPr/>
        </p:nvSpPr>
        <p:spPr>
          <a:xfrm>
            <a:off x="8337453" y="2013543"/>
            <a:ext cx="3854548" cy="1224409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309AAB-1505-43D8-9B13-0B2F0C39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2" y="715623"/>
            <a:ext cx="9550399" cy="584775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scenāriji</a:t>
            </a:r>
            <a:endParaRPr lang="lv-LV" altLang="lv-LV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66828-3872-42D9-9863-155C9EC8DC98}"/>
              </a:ext>
            </a:extLst>
          </p:cNvPr>
          <p:cNvSpPr txBox="1"/>
          <p:nvPr/>
        </p:nvSpPr>
        <p:spPr>
          <a:xfrm>
            <a:off x="2" y="2037623"/>
            <a:ext cx="385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Nereģistrēties </a:t>
            </a: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un nodokļus maksāt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kā no uzņēmuma </a:t>
            </a:r>
            <a:r>
              <a:rPr lang="lv-LV" sz="2400" dirty="0" err="1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līguma</a:t>
            </a:r>
            <a:r>
              <a:rPr lang="lv-LV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lv-LV" sz="2400" dirty="0">
              <a:solidFill>
                <a:schemeClr val="accent1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01834-7CCA-4217-9942-2970E857EFAA}"/>
              </a:ext>
            </a:extLst>
          </p:cNvPr>
          <p:cNvSpPr txBox="1"/>
          <p:nvPr/>
        </p:nvSpPr>
        <p:spPr>
          <a:xfrm>
            <a:off x="4149968" y="2056253"/>
            <a:ext cx="385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Reģistrēties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kā </a:t>
            </a:r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saimnieciskās darbības veicējam</a:t>
            </a:r>
            <a:endParaRPr lang="lv-LV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4C746-CAEE-4A0B-BDE1-A051E0CA4209}"/>
              </a:ext>
            </a:extLst>
          </p:cNvPr>
          <p:cNvSpPr txBox="1"/>
          <p:nvPr/>
        </p:nvSpPr>
        <p:spPr>
          <a:xfrm>
            <a:off x="8299934" y="2017659"/>
            <a:ext cx="391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Autoratlīdzības no    </a:t>
            </a:r>
          </a:p>
          <a:p>
            <a:pPr algn="ctr"/>
            <a:r>
              <a:rPr lang="lv-LV" sz="24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kolektīvā pārvaldījuma </a:t>
            </a: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organizācijas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4EF6B7-F9EC-4191-9005-4AC744478431}"/>
              </a:ext>
            </a:extLst>
          </p:cNvPr>
          <p:cNvSpPr/>
          <p:nvPr/>
        </p:nvSpPr>
        <p:spPr>
          <a:xfrm rot="5400000">
            <a:off x="32291" y="1966740"/>
            <a:ext cx="632108" cy="696685"/>
          </a:xfrm>
          <a:prstGeom prst="triangle">
            <a:avLst>
              <a:gd name="adj" fmla="val 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094B99-406F-4AC3-AADE-BBD265AD862C}"/>
              </a:ext>
            </a:extLst>
          </p:cNvPr>
          <p:cNvSpPr/>
          <p:nvPr/>
        </p:nvSpPr>
        <p:spPr>
          <a:xfrm rot="5400000">
            <a:off x="4182255" y="1978060"/>
            <a:ext cx="632108" cy="696685"/>
          </a:xfrm>
          <a:prstGeom prst="triangle">
            <a:avLst>
              <a:gd name="adj" fmla="val 0"/>
            </a:avLst>
          </a:prstGeom>
          <a:solidFill>
            <a:srgbClr val="3F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A5F7AB2-DE90-40F3-A3DA-C0A5496F6C87}"/>
              </a:ext>
            </a:extLst>
          </p:cNvPr>
          <p:cNvSpPr/>
          <p:nvPr/>
        </p:nvSpPr>
        <p:spPr>
          <a:xfrm rot="5400000">
            <a:off x="8369743" y="1981254"/>
            <a:ext cx="632108" cy="696685"/>
          </a:xfrm>
          <a:prstGeom prst="triangle">
            <a:avLst>
              <a:gd name="adj" fmla="val 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A5277B-7682-4F07-8097-998CCBC81AF1}"/>
              </a:ext>
            </a:extLst>
          </p:cNvPr>
          <p:cNvSpPr txBox="1"/>
          <p:nvPr/>
        </p:nvSpPr>
        <p:spPr>
          <a:xfrm>
            <a:off x="0" y="3429000"/>
            <a:ext cx="38545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Nodokļi kā no algas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darbiniekam uzņēmumā</a:t>
            </a:r>
            <a:endParaRPr lang="lv-LV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Visus nodokļus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maksā pasūtītājs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FFC53-457C-4351-89ED-3DF76B554612}"/>
              </a:ext>
            </a:extLst>
          </p:cNvPr>
          <p:cNvSpPr txBox="1"/>
          <p:nvPr/>
        </p:nvSpPr>
        <p:spPr>
          <a:xfrm>
            <a:off x="4107431" y="3464721"/>
            <a:ext cx="3854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Vispārējai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vai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MUN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režīms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IIN režīmā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piemēro izdevumu normas</a:t>
            </a:r>
          </a:p>
          <a:p>
            <a:pPr>
              <a:spcAft>
                <a:spcPts val="1200"/>
              </a:spcAft>
            </a:pP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Visus nodokļus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maksā autors</a:t>
            </a:r>
          </a:p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Mainās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likmes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75EDC-0072-4896-8751-B06555577F94}"/>
              </a:ext>
            </a:extLst>
          </p:cNvPr>
          <p:cNvSpPr txBox="1"/>
          <p:nvPr/>
        </p:nvSpPr>
        <p:spPr>
          <a:xfrm>
            <a:off x="8299934" y="3464721"/>
            <a:ext cx="385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Nav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būtisku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 izmaiņu</a:t>
            </a:r>
          </a:p>
        </p:txBody>
      </p:sp>
    </p:spTree>
    <p:extLst>
      <p:ext uri="{BB962C8B-B14F-4D97-AF65-F5344CB8AC3E}">
        <p14:creationId xmlns:p14="http://schemas.microsoft.com/office/powerpoint/2010/main" val="131201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8C5C6D-605A-4E9F-BB58-9361AF5DE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BB844F-3563-4B16-BA57-E8F30A919D60}"/>
              </a:ext>
            </a:extLst>
          </p:cNvPr>
          <p:cNvSpPr/>
          <p:nvPr/>
        </p:nvSpPr>
        <p:spPr>
          <a:xfrm>
            <a:off x="757660" y="-132230"/>
            <a:ext cx="4452729" cy="616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lv-LV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59ACF1A-BD81-4AA5-8C7F-A99B6FAC5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7"/>
          <a:stretch/>
        </p:blipFill>
        <p:spPr bwMode="auto">
          <a:xfrm>
            <a:off x="1664678" y="0"/>
            <a:ext cx="2461097" cy="20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7416D2-9DBB-4461-8350-09F209181E97}"/>
              </a:ext>
            </a:extLst>
          </p:cNvPr>
          <p:cNvCxnSpPr>
            <a:cxnSpLocks/>
          </p:cNvCxnSpPr>
          <p:nvPr/>
        </p:nvCxnSpPr>
        <p:spPr>
          <a:xfrm>
            <a:off x="1449060" y="4351609"/>
            <a:ext cx="5296297" cy="0"/>
          </a:xfrm>
          <a:prstGeom prst="line">
            <a:avLst/>
          </a:prstGeom>
          <a:ln w="76200">
            <a:solidFill>
              <a:srgbClr val="3F91D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9493A25-F636-4B5B-A222-C41BF446F0BC}"/>
              </a:ext>
            </a:extLst>
          </p:cNvPr>
          <p:cNvSpPr txBox="1">
            <a:spLocks/>
          </p:cNvSpPr>
          <p:nvPr/>
        </p:nvSpPr>
        <p:spPr>
          <a:xfrm>
            <a:off x="1340950" y="3429000"/>
            <a:ext cx="3496093" cy="1553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lv-LV" altLang="lv-LV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Paldies!</a:t>
            </a:r>
            <a:endParaRPr lang="lv-LV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446695"/>
            <a:ext cx="8024414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200" dirty="0"/>
              <a:t>VSAOI</a:t>
            </a: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5" y="2007575"/>
            <a:ext cx="83294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Obligātās iemaksas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deklarē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, iesniedzot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lv-LV" sz="2800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Pašnodarbinātā</a:t>
            </a:r>
            <a:r>
              <a:rPr lang="lv-LV" sz="2800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vai darba ņēmēja ziņojumu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reizi ceturksnī: </a:t>
            </a:r>
          </a:p>
          <a:p>
            <a:pPr lvl="8">
              <a:spcBef>
                <a:spcPct val="20000"/>
              </a:spcBef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</a:rPr>
              <a:t>janvārim</a:t>
            </a:r>
          </a:p>
          <a:p>
            <a:pPr lvl="8">
              <a:spcBef>
                <a:spcPct val="20000"/>
              </a:spcBef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</a:rPr>
              <a:t>aprīlim</a:t>
            </a:r>
          </a:p>
          <a:p>
            <a:pPr lvl="8">
              <a:spcBef>
                <a:spcPct val="20000"/>
              </a:spcBef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</a:rPr>
              <a:t>jūlijam</a:t>
            </a:r>
          </a:p>
          <a:p>
            <a:pPr lvl="8">
              <a:spcBef>
                <a:spcPct val="20000"/>
              </a:spcBef>
            </a:pPr>
            <a:r>
              <a:rPr lang="lv-LV" sz="2000" dirty="0">
                <a:solidFill>
                  <a:srgbClr val="000000"/>
                </a:solidFill>
                <a:latin typeface="Verdana" panose="020B0604030504040204" pitchFamily="34" charset="0"/>
              </a:rPr>
              <a:t>oktobrim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983363-BA78-4382-8DC2-203626C8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161" y="1019033"/>
            <a:ext cx="8666838" cy="58477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lv-LV" altLang="lv-LV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autors veic kā </a:t>
            </a:r>
            <a:r>
              <a:rPr lang="lv-LV" altLang="lv-LV" sz="3200" dirty="0" err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pašnodarbinātais</a:t>
            </a:r>
            <a:endParaRPr lang="lv-LV" altLang="lv-LV" sz="3200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269215-B39E-4FE5-806C-5C1FF370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5" y="5093414"/>
            <a:ext cx="8666838" cy="193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Obligātās iemaksas </a:t>
            </a: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samaksā:</a:t>
            </a:r>
          </a:p>
          <a:p>
            <a:pPr lvl="4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līdz ceturksnim sekojošā</a:t>
            </a:r>
          </a:p>
          <a:p>
            <a:pPr lvl="4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 mēneša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23.datumam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ru-RU" altLang="lv-LV" sz="2000" dirty="0">
              <a:solidFill>
                <a:prstClr val="black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B7D037-BB54-4488-87BD-E06F6B83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325"/>
            <a:ext cx="3670305" cy="2862322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Jauns</a:t>
            </a:r>
            <a:r>
              <a:rPr lang="lv-LV" alt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deklarēšanas </a:t>
            </a:r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termiņš</a:t>
            </a: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5169ED2-2A38-4B0B-A0E3-D4EA6E732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3414"/>
            <a:ext cx="3670306" cy="1731243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Jauns</a:t>
            </a:r>
            <a:r>
              <a:rPr lang="lv-LV" alt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samaksas </a:t>
            </a:r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termiņš</a:t>
            </a:r>
          </a:p>
        </p:txBody>
      </p:sp>
      <p:pic>
        <p:nvPicPr>
          <p:cNvPr id="10" name="Graphic 9" descr="Daily calendar">
            <a:extLst>
              <a:ext uri="{FF2B5EF4-FFF2-40B4-BE49-F238E27FC236}">
                <a16:creationId xmlns:a16="http://schemas.microsoft.com/office/drawing/2014/main" id="{7C269350-F761-455C-9D00-5BB63936DE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561" y="3544743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810ED2-F208-4D02-9360-A370F080DCFC}"/>
              </a:ext>
            </a:extLst>
          </p:cNvPr>
          <p:cNvSpPr txBox="1"/>
          <p:nvPr/>
        </p:nvSpPr>
        <p:spPr>
          <a:xfrm>
            <a:off x="5353961" y="3740333"/>
            <a:ext cx="153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līdz 17.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08D4CAE-A9EC-4864-A762-617852DD4721}"/>
              </a:ext>
            </a:extLst>
          </p:cNvPr>
          <p:cNvSpPr/>
          <p:nvPr/>
        </p:nvSpPr>
        <p:spPr>
          <a:xfrm>
            <a:off x="6885218" y="3425374"/>
            <a:ext cx="435428" cy="1317523"/>
          </a:xfrm>
          <a:prstGeom prst="leftBrace">
            <a:avLst>
              <a:gd name="adj1" fmla="val 8333"/>
              <a:gd name="adj2" fmla="val 48898"/>
            </a:avLst>
          </a:prstGeom>
          <a:ln w="6350">
            <a:solidFill>
              <a:srgbClr val="3F9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4" name="Graphic 13" descr="Daily calendar">
            <a:extLst>
              <a:ext uri="{FF2B5EF4-FFF2-40B4-BE49-F238E27FC236}">
                <a16:creationId xmlns:a16="http://schemas.microsoft.com/office/drawing/2014/main" id="{612D0B74-6E47-4E5F-A9CB-7D65CE35A8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561" y="5669737"/>
            <a:ext cx="914400" cy="914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49C12A-987E-4B50-8CA2-28DBCA065D8D}"/>
              </a:ext>
            </a:extLst>
          </p:cNvPr>
          <p:cNvCxnSpPr/>
          <p:nvPr/>
        </p:nvCxnSpPr>
        <p:spPr>
          <a:xfrm>
            <a:off x="3670304" y="5093414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83B79-4DFD-4C6F-BD5E-9BD10152E394}"/>
              </a:ext>
            </a:extLst>
          </p:cNvPr>
          <p:cNvCxnSpPr/>
          <p:nvPr/>
        </p:nvCxnSpPr>
        <p:spPr>
          <a:xfrm>
            <a:off x="3670303" y="2060326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CF53D4-64C8-427D-839A-3A957A1BABCF}"/>
              </a:ext>
            </a:extLst>
          </p:cNvPr>
          <p:cNvCxnSpPr/>
          <p:nvPr/>
        </p:nvCxnSpPr>
        <p:spPr>
          <a:xfrm>
            <a:off x="3670303" y="6816963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C6EE08-5A04-4376-ACE6-F6EBCF0F4337}"/>
              </a:ext>
            </a:extLst>
          </p:cNvPr>
          <p:cNvCxnSpPr/>
          <p:nvPr/>
        </p:nvCxnSpPr>
        <p:spPr>
          <a:xfrm>
            <a:off x="3670305" y="4914291"/>
            <a:ext cx="85216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578285-08C8-4322-ADF6-2E73BEE733C1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</p:spTree>
    <p:extLst>
      <p:ext uri="{BB962C8B-B14F-4D97-AF65-F5344CB8AC3E}">
        <p14:creationId xmlns:p14="http://schemas.microsoft.com/office/powerpoint/2010/main" val="29345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446695"/>
            <a:ext cx="8024414" cy="603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200" dirty="0"/>
              <a:t>VSAOI</a:t>
            </a:r>
            <a:endParaRPr lang="lv-LV" altLang="lv-LV" sz="3200" dirty="0">
              <a:solidFill>
                <a:srgbClr val="3F9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372" y="2399221"/>
            <a:ext cx="9419771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Ja autoratlīdzība mēnesī ir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&lt; 500 </a:t>
            </a:r>
            <a:r>
              <a:rPr lang="lv-LV" alt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</a:p>
          <a:p>
            <a:pPr lvl="0" algn="ctr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vai</a:t>
            </a:r>
          </a:p>
          <a:p>
            <a:pPr lvl="0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Ja autors pie viena vai vairākiem darba devējiem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saņem algu &gt; 500 </a:t>
            </a:r>
            <a:r>
              <a:rPr lang="lv-LV" alt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mēnesī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lv-LV" sz="2800" b="1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269215-B39E-4FE5-806C-5C1FF370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372" y="4774106"/>
            <a:ext cx="9419771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Autors nav darba ņēmējs vai alga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&lt; 500 </a:t>
            </a:r>
            <a:r>
              <a:rPr lang="lv-LV" alt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mēnesī</a:t>
            </a:r>
          </a:p>
          <a:p>
            <a:pPr lvl="0">
              <a:spcBef>
                <a:spcPct val="20000"/>
              </a:spcBef>
            </a:pP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Maksā no</a:t>
            </a:r>
            <a:r>
              <a:rPr 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: brīvi izraudzītiem ienākumiem, bet 		 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vismaz no 500 </a:t>
            </a:r>
            <a:r>
              <a:rPr lang="lv-LV" alt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</a:t>
            </a:r>
            <a:r>
              <a:rPr lang="lv-LV" altLang="lv-LV" sz="2800" dirty="0">
                <a:solidFill>
                  <a:srgbClr val="000000"/>
                </a:solidFill>
                <a:latin typeface="Verdana" panose="020B0604030504040204" pitchFamily="34" charset="0"/>
              </a:rPr>
              <a:t>mēnesī</a:t>
            </a:r>
          </a:p>
          <a:p>
            <a:pPr lvl="0">
              <a:spcBef>
                <a:spcPct val="20000"/>
              </a:spcBef>
            </a:pPr>
            <a:r>
              <a:rPr lang="lv-LV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Likme: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31,07 %   </a:t>
            </a:r>
            <a:r>
              <a:rPr lang="lv-LV" sz="2000" i="1" dirty="0">
                <a:latin typeface="Verdana" panose="020B0604030504040204" pitchFamily="34" charset="0"/>
              </a:rPr>
              <a:t>(tātad vismaz 155,35 </a:t>
            </a:r>
            <a:r>
              <a:rPr lang="lv-LV" altLang="lv-LV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lv-LV" sz="2000" i="1" dirty="0">
                <a:latin typeface="Verdana" panose="020B0604030504040204" pitchFamily="34" charset="0"/>
              </a:rPr>
              <a:t>)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B7D037-BB54-4488-87BD-E06F6B83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952"/>
            <a:ext cx="2917371" cy="2385268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Minimālas sociālas </a:t>
            </a:r>
            <a:r>
              <a:rPr lang="lv-LV" alt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iemaksas neveic, ja:</a:t>
            </a: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5169ED2-2A38-4B0B-A0E3-D4EA6E732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74106"/>
            <a:ext cx="2917372" cy="1954381"/>
          </a:xfrm>
          <a:prstGeom prst="rect">
            <a:avLst/>
          </a:prstGeom>
          <a:solidFill>
            <a:srgbClr val="3F91D5">
              <a:alpha val="2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lv-LV" altLang="lv-LV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Iemaksas </a:t>
            </a:r>
            <a:r>
              <a:rPr lang="lv-LV" altLang="lv-LV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jāveic, ja</a:t>
            </a:r>
          </a:p>
          <a:p>
            <a:endParaRPr lang="lv-LV" alt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altLang="lv-LV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283B79-4DFD-4C6F-BD5E-9BD10152E394}"/>
              </a:ext>
            </a:extLst>
          </p:cNvPr>
          <p:cNvCxnSpPr>
            <a:cxnSpLocks/>
          </p:cNvCxnSpPr>
          <p:nvPr/>
        </p:nvCxnSpPr>
        <p:spPr>
          <a:xfrm>
            <a:off x="2917371" y="2190952"/>
            <a:ext cx="92746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979A3-2D36-4156-A186-EE89A40A6DB7}"/>
              </a:ext>
            </a:extLst>
          </p:cNvPr>
          <p:cNvCxnSpPr>
            <a:cxnSpLocks/>
          </p:cNvCxnSpPr>
          <p:nvPr/>
        </p:nvCxnSpPr>
        <p:spPr>
          <a:xfrm>
            <a:off x="2917371" y="4576220"/>
            <a:ext cx="92746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0B2864-1810-4711-98F4-05EB7386C4D7}"/>
              </a:ext>
            </a:extLst>
          </p:cNvPr>
          <p:cNvCxnSpPr>
            <a:cxnSpLocks/>
          </p:cNvCxnSpPr>
          <p:nvPr/>
        </p:nvCxnSpPr>
        <p:spPr>
          <a:xfrm>
            <a:off x="2917371" y="4774106"/>
            <a:ext cx="92746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91B91-B6A9-4EBC-83A3-67A7EB50657F}"/>
              </a:ext>
            </a:extLst>
          </p:cNvPr>
          <p:cNvCxnSpPr>
            <a:cxnSpLocks/>
          </p:cNvCxnSpPr>
          <p:nvPr/>
        </p:nvCxnSpPr>
        <p:spPr>
          <a:xfrm>
            <a:off x="2917371" y="6724963"/>
            <a:ext cx="927462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74BCF8F5-F44B-4200-BC6D-7A36CF4C548D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4210B32-6BB6-4B8F-8271-B10F9034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161" y="1019033"/>
            <a:ext cx="8666838" cy="58477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lv-LV" altLang="lv-LV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autors veic kā </a:t>
            </a:r>
            <a:r>
              <a:rPr lang="lv-LV" altLang="lv-LV" sz="3200" dirty="0" err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pašnodarbinātais</a:t>
            </a:r>
            <a:endParaRPr lang="lv-LV" altLang="lv-LV" sz="3200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6CC2-B403-48AC-94FE-D57014FC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9730"/>
            <a:ext cx="12192000" cy="1036642"/>
          </a:xfrm>
        </p:spPr>
        <p:txBody>
          <a:bodyPr>
            <a:normAutofit/>
          </a:bodyPr>
          <a:lstStyle/>
          <a:p>
            <a:pPr algn="ctr"/>
            <a:r>
              <a:rPr lang="lv-LV" sz="6000" b="0" dirty="0">
                <a:solidFill>
                  <a:schemeClr val="tx2"/>
                </a:solidFill>
              </a:rPr>
              <a:t>Piemērs</a:t>
            </a:r>
          </a:p>
        </p:txBody>
      </p:sp>
    </p:spTree>
    <p:extLst>
      <p:ext uri="{BB962C8B-B14F-4D97-AF65-F5344CB8AC3E}">
        <p14:creationId xmlns:p14="http://schemas.microsoft.com/office/powerpoint/2010/main" val="337356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85507-F615-4D4A-A6AC-8AE1CD9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61" y="24248"/>
            <a:ext cx="8666839" cy="60392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lv-LV" altLang="lv-LV" sz="2800" b="0" i="1" dirty="0"/>
              <a:t>Nodokļi autoram, kas nav darba ņēmējs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07976-FDD5-4E2A-B0B5-0F62B7E5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" y="3213038"/>
            <a:ext cx="3257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Līgumsumma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3200" b="1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800 €</a:t>
            </a:r>
          </a:p>
        </p:txBody>
      </p:sp>
      <p:pic>
        <p:nvPicPr>
          <p:cNvPr id="6" name="Graphic 5" descr="Line arrow Clockwise curve">
            <a:extLst>
              <a:ext uri="{FF2B5EF4-FFF2-40B4-BE49-F238E27FC236}">
                <a16:creationId xmlns:a16="http://schemas.microsoft.com/office/drawing/2014/main" id="{11601816-339C-4B8C-AD5F-6511E0B52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318087" y="2577213"/>
            <a:ext cx="615833" cy="116746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F4695F50-C43B-4902-8C2C-45D4B599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16" y="2256646"/>
            <a:ext cx="2372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pasūtītājs</a:t>
            </a:r>
            <a:endParaRPr lang="lv-LV" altLang="lv-LV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B012BD8-7AA7-4BB2-9FBA-B9A4E8AAD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935" y="4974235"/>
            <a:ext cx="2372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  <a:buSzPct val="120000"/>
            </a:pPr>
            <a:r>
              <a:rPr lang="lv-LV" alt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707E44-9D3F-4347-A1EB-09323DC20E7C}"/>
              </a:ext>
            </a:extLst>
          </p:cNvPr>
          <p:cNvGrpSpPr/>
          <p:nvPr/>
        </p:nvGrpSpPr>
        <p:grpSpPr>
          <a:xfrm>
            <a:off x="3151782" y="584367"/>
            <a:ext cx="2009365" cy="2921043"/>
            <a:chOff x="3151782" y="584367"/>
            <a:chExt cx="2009365" cy="29210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F5B569-CBD6-48B4-820F-9B7B14A5CBE7}"/>
                </a:ext>
              </a:extLst>
            </p:cNvPr>
            <p:cNvSpPr/>
            <p:nvPr/>
          </p:nvSpPr>
          <p:spPr>
            <a:xfrm>
              <a:off x="3209737" y="628168"/>
              <a:ext cx="1820159" cy="2877242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69CCAF72-96DB-47AF-B1EC-5FBEA782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782" y="2967335"/>
              <a:ext cx="19928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- 120 € </a:t>
              </a:r>
              <a:endParaRPr lang="lv-LV" alt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679C8D1F-A054-4BC3-BDF5-D87ED0B8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316" y="584367"/>
              <a:ext cx="199283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Samaksā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iedzīvotāju ienākuma nodokli: </a:t>
              </a:r>
              <a:r>
                <a:rPr lang="lv-LV" altLang="lv-LV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20% </a:t>
              </a:r>
              <a:r>
                <a:rPr lang="lv-LV" altLang="lv-LV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ienākuma</a:t>
              </a:r>
              <a:endParaRPr lang="lv-LV" alt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F6ABAB-151D-4D1A-A57C-258AE11FA1AA}"/>
              </a:ext>
            </a:extLst>
          </p:cNvPr>
          <p:cNvGrpSpPr/>
          <p:nvPr/>
        </p:nvGrpSpPr>
        <p:grpSpPr>
          <a:xfrm>
            <a:off x="3154425" y="3970679"/>
            <a:ext cx="2827665" cy="2877242"/>
            <a:chOff x="3154425" y="3970679"/>
            <a:chExt cx="2827665" cy="287724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FB4D36A-983E-45EF-943B-5EDE67316860}"/>
                </a:ext>
              </a:extLst>
            </p:cNvPr>
            <p:cNvSpPr/>
            <p:nvPr/>
          </p:nvSpPr>
          <p:spPr>
            <a:xfrm>
              <a:off x="3212811" y="3970679"/>
              <a:ext cx="2735317" cy="2877242"/>
            </a:xfrm>
            <a:prstGeom prst="rect">
              <a:avLst/>
            </a:prstGeom>
            <a:solidFill>
              <a:srgbClr val="CC99FF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FAAF772C-B97D-4D42-A910-19950F1C6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887" y="4152778"/>
              <a:ext cx="27752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- 200 = 600 €</a:t>
              </a: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65F956F4-9501-4926-A40F-8C9D3029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425" y="4782042"/>
              <a:ext cx="282766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Aprēķina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ienākumu: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atskaita izdevumus </a:t>
              </a:r>
              <a:r>
                <a:rPr lang="lv-LV" altLang="lv-LV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25% </a:t>
              </a:r>
              <a:r>
                <a:rPr lang="lv-LV" altLang="lv-LV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līgumsummas</a:t>
              </a:r>
              <a:endParaRPr lang="lv-LV" altLang="lv-LV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603D86-A46F-4346-9F3C-87899FF2E1F0}"/>
              </a:ext>
            </a:extLst>
          </p:cNvPr>
          <p:cNvGrpSpPr/>
          <p:nvPr/>
        </p:nvGrpSpPr>
        <p:grpSpPr>
          <a:xfrm>
            <a:off x="5948128" y="3980758"/>
            <a:ext cx="3235135" cy="2922408"/>
            <a:chOff x="5948128" y="3980758"/>
            <a:chExt cx="3235135" cy="29224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D07DC1-3350-44E1-A302-8D0CF2CDA299}"/>
                </a:ext>
              </a:extLst>
            </p:cNvPr>
            <p:cNvSpPr/>
            <p:nvPr/>
          </p:nvSpPr>
          <p:spPr>
            <a:xfrm>
              <a:off x="5948128" y="3980758"/>
              <a:ext cx="3201173" cy="2877242"/>
            </a:xfrm>
            <a:prstGeom prst="rect">
              <a:avLst/>
            </a:prstGeom>
            <a:solidFill>
              <a:srgbClr val="CC66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CBE96364-43E1-44AC-9EDE-8FFD274C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128" y="4779508"/>
              <a:ext cx="3235135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Samaksā</a:t>
              </a:r>
              <a:r>
                <a:rPr lang="lv-LV" altLang="lv-LV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obligātās iemaksas: </a:t>
              </a:r>
              <a:r>
                <a:rPr lang="lv-LV" altLang="lv-LV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31,07% </a:t>
              </a:r>
              <a:r>
                <a:rPr lang="lv-LV" altLang="lv-LV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vismaz 500 €,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0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ja ienākums &gt; 500 € mēnesī un nav algota darba 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F4ADC8F9-E899-493D-B4A3-14C0A7B1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128" y="4155193"/>
              <a:ext cx="32011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155,35 € </a:t>
              </a:r>
              <a:endParaRPr lang="lv-LV" alt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E21E77-14A5-43EC-87FB-1FD7641FFD77}"/>
              </a:ext>
            </a:extLst>
          </p:cNvPr>
          <p:cNvGrpSpPr/>
          <p:nvPr/>
        </p:nvGrpSpPr>
        <p:grpSpPr>
          <a:xfrm>
            <a:off x="6811499" y="628940"/>
            <a:ext cx="1867654" cy="2877242"/>
            <a:chOff x="6811499" y="628940"/>
            <a:chExt cx="1867654" cy="287724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E95C3-CD99-4637-9E00-CD730DB1CCA5}"/>
                </a:ext>
              </a:extLst>
            </p:cNvPr>
            <p:cNvSpPr/>
            <p:nvPr/>
          </p:nvSpPr>
          <p:spPr>
            <a:xfrm>
              <a:off x="6858994" y="628940"/>
              <a:ext cx="1820159" cy="287724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6561C50-B353-43BB-A96F-B6F860E98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499" y="2947909"/>
              <a:ext cx="18480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680 € </a:t>
              </a:r>
              <a:endParaRPr lang="lv-LV" altLang="lv-LV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61BD8ABE-D767-47A8-8E5A-D7ED67516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051" y="2029118"/>
              <a:ext cx="182940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Izmaksā </a:t>
              </a:r>
              <a:r>
                <a:rPr lang="lv-LV" altLang="lv-LV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autoram</a:t>
              </a:r>
              <a:endParaRPr lang="lv-LV" alt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4E90D546-FEAD-4EC9-B0E5-5A9A5E2D2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V="1">
            <a:off x="2318087" y="3984735"/>
            <a:ext cx="615833" cy="116746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7DC3923-1375-40E8-AFAD-3157A5FC66B4}"/>
              </a:ext>
            </a:extLst>
          </p:cNvPr>
          <p:cNvGrpSpPr/>
          <p:nvPr/>
        </p:nvGrpSpPr>
        <p:grpSpPr>
          <a:xfrm>
            <a:off x="9117951" y="2731545"/>
            <a:ext cx="3054367" cy="2784460"/>
            <a:chOff x="9117951" y="2731545"/>
            <a:chExt cx="3054367" cy="2784460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80CFEBD7-C018-4F91-804D-34D00F6CF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2586" y="3084570"/>
              <a:ext cx="2609732" cy="243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680 – 155,35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2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3200" b="1" dirty="0">
                  <a:solidFill>
                    <a:srgbClr val="FF006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524,65 €</a:t>
              </a:r>
            </a:p>
            <a:p>
              <a:pPr algn="ctr">
                <a:buClr>
                  <a:schemeClr val="accent3">
                    <a:lumMod val="75000"/>
                  </a:schemeClr>
                </a:buClr>
                <a:buSzPct val="120000"/>
              </a:pPr>
              <a:r>
                <a:rPr lang="lv-LV" altLang="lv-LV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paliek autoram</a:t>
              </a:r>
            </a:p>
          </p:txBody>
        </p:sp>
        <p:pic>
          <p:nvPicPr>
            <p:cNvPr id="24" name="Graphic 23" descr="Line arrow Clockwise curve">
              <a:extLst>
                <a:ext uri="{FF2B5EF4-FFF2-40B4-BE49-F238E27FC236}">
                  <a16:creationId xmlns:a16="http://schemas.microsoft.com/office/drawing/2014/main" id="{71438F22-E5FC-4093-A049-5ED8F4D0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7850778">
              <a:off x="9260599" y="2588897"/>
              <a:ext cx="471577" cy="756874"/>
            </a:xfrm>
            <a:prstGeom prst="rect">
              <a:avLst/>
            </a:prstGeom>
          </p:spPr>
        </p:pic>
        <p:pic>
          <p:nvPicPr>
            <p:cNvPr id="26" name="Graphic 25" descr="Line arrow Clockwise curve">
              <a:extLst>
                <a:ext uri="{FF2B5EF4-FFF2-40B4-BE49-F238E27FC236}">
                  <a16:creationId xmlns:a16="http://schemas.microsoft.com/office/drawing/2014/main" id="{74BE609F-704C-4D3F-9DDA-65E7D89F2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3749222" flipV="1">
              <a:off x="9266199" y="4341869"/>
              <a:ext cx="471578" cy="756876"/>
            </a:xfrm>
            <a:prstGeom prst="rect">
              <a:avLst/>
            </a:prstGeom>
          </p:spPr>
        </p:pic>
      </p:grpSp>
      <p:pic>
        <p:nvPicPr>
          <p:cNvPr id="30" name="Graphic 29" descr="Briefcase">
            <a:extLst>
              <a:ext uri="{FF2B5EF4-FFF2-40B4-BE49-F238E27FC236}">
                <a16:creationId xmlns:a16="http://schemas.microsoft.com/office/drawing/2014/main" id="{2114C23F-E856-480A-AE94-54CC0670B7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3300" y="2164484"/>
            <a:ext cx="695631" cy="695631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8529B021-2710-431B-A0B6-87B5E94CC644}"/>
              </a:ext>
            </a:extLst>
          </p:cNvPr>
          <p:cNvSpPr txBox="1">
            <a:spLocks/>
          </p:cNvSpPr>
          <p:nvPr/>
        </p:nvSpPr>
        <p:spPr>
          <a:xfrm>
            <a:off x="-12786" y="646878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līdz 30.06.2021.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E4B485-5D42-45D1-9805-42842E14707A}"/>
              </a:ext>
            </a:extLst>
          </p:cNvPr>
          <p:cNvGrpSpPr/>
          <p:nvPr/>
        </p:nvGrpSpPr>
        <p:grpSpPr>
          <a:xfrm>
            <a:off x="5029896" y="610667"/>
            <a:ext cx="7142422" cy="2894743"/>
            <a:chOff x="5029896" y="610667"/>
            <a:chExt cx="7142422" cy="289474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B7F077-2E54-4EF5-A2C2-AFD2B80FD181}"/>
                </a:ext>
              </a:extLst>
            </p:cNvPr>
            <p:cNvGrpSpPr/>
            <p:nvPr/>
          </p:nvGrpSpPr>
          <p:grpSpPr>
            <a:xfrm>
              <a:off x="5029896" y="610667"/>
              <a:ext cx="1835751" cy="2894743"/>
              <a:chOff x="5029896" y="610667"/>
              <a:chExt cx="1835751" cy="289474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2B519E-516E-4B7C-AD15-30123DE3EA95}"/>
                  </a:ext>
                </a:extLst>
              </p:cNvPr>
              <p:cNvSpPr/>
              <p:nvPr/>
            </p:nvSpPr>
            <p:spPr>
              <a:xfrm>
                <a:off x="5045488" y="628168"/>
                <a:ext cx="1820159" cy="28772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9C78FE5A-5200-4268-AA2E-04F58FFC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896" y="610667"/>
                <a:ext cx="1775532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accent3">
                      <a:lumMod val="75000"/>
                    </a:schemeClr>
                  </a:buClr>
                  <a:buSzPct val="120000"/>
                </a:pPr>
                <a:r>
                  <a:rPr lang="lv-LV" altLang="lv-LV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Samaksā</a:t>
                </a:r>
                <a:r>
                  <a:rPr lang="lv-LV" altLang="lv-LV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obligātās iemaksas: </a:t>
                </a:r>
                <a:r>
                  <a:rPr lang="lv-LV" altLang="lv-LV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5% </a:t>
                </a:r>
                <a:r>
                  <a:rPr lang="lv-LV" altLang="lv-LV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 līgum- summas</a:t>
                </a:r>
                <a:endParaRPr lang="lv-LV" altLang="lv-LV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9B31D2ED-4E0E-4C04-ABA6-AE4569A30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802" y="2937983"/>
                <a:ext cx="173810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accent3">
                      <a:lumMod val="75000"/>
                    </a:schemeClr>
                  </a:buClr>
                  <a:buSzPct val="120000"/>
                </a:pPr>
                <a:r>
                  <a:rPr lang="lv-LV" altLang="lv-LV" sz="2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(40 €)</a:t>
                </a:r>
                <a:r>
                  <a:rPr lang="lv-LV" altLang="lv-LV" sz="2000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75386A-241B-4E92-AF7B-0FA9646C5CC9}"/>
                </a:ext>
              </a:extLst>
            </p:cNvPr>
            <p:cNvSpPr txBox="1"/>
            <p:nvPr/>
          </p:nvSpPr>
          <p:spPr>
            <a:xfrm>
              <a:off x="8746239" y="628940"/>
              <a:ext cx="34260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20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* </a:t>
              </a:r>
              <a:r>
                <a:rPr lang="lv-LV" sz="2000" i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5 % pasūtītājs maksā</a:t>
              </a:r>
            </a:p>
            <a:p>
              <a:pPr algn="r"/>
              <a:r>
                <a:rPr lang="lv-LV" sz="2000" i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 saviem līdzekļiem, papildus līgumsummai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EFB4C1-BF2C-41B8-B79D-FDB6693CD1AA}"/>
              </a:ext>
            </a:extLst>
          </p:cNvPr>
          <p:cNvGrpSpPr/>
          <p:nvPr/>
        </p:nvGrpSpPr>
        <p:grpSpPr>
          <a:xfrm>
            <a:off x="1050200" y="4706561"/>
            <a:ext cx="922384" cy="828469"/>
            <a:chOff x="1050200" y="4706561"/>
            <a:chExt cx="922384" cy="828469"/>
          </a:xfrm>
        </p:grpSpPr>
        <p:pic>
          <p:nvPicPr>
            <p:cNvPr id="8" name="Graphic 7" descr="Books">
              <a:extLst>
                <a:ext uri="{FF2B5EF4-FFF2-40B4-BE49-F238E27FC236}">
                  <a16:creationId xmlns:a16="http://schemas.microsoft.com/office/drawing/2014/main" id="{3C019C11-2F6E-4D12-B10C-AA273FA18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0200" y="4706561"/>
              <a:ext cx="653736" cy="653736"/>
            </a:xfrm>
            <a:prstGeom prst="rect">
              <a:avLst/>
            </a:prstGeom>
          </p:spPr>
        </p:pic>
        <p:pic>
          <p:nvPicPr>
            <p:cNvPr id="23" name="Graphic 22" descr="Pencil">
              <a:extLst>
                <a:ext uri="{FF2B5EF4-FFF2-40B4-BE49-F238E27FC236}">
                  <a16:creationId xmlns:a16="http://schemas.microsoft.com/office/drawing/2014/main" id="{CC7F427D-7B54-4287-A810-6FEBFFD63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70983" y="5033429"/>
              <a:ext cx="501601" cy="501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48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74BCF8F5-F44B-4200-BC6D-7A36CF4C548D}"/>
              </a:ext>
            </a:extLst>
          </p:cNvPr>
          <p:cNvSpPr txBox="1">
            <a:spLocks/>
          </p:cNvSpPr>
          <p:nvPr/>
        </p:nvSpPr>
        <p:spPr>
          <a:xfrm>
            <a:off x="9463314" y="-13471"/>
            <a:ext cx="2728685" cy="46016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lv-LV" altLang="lv-LV" b="0" dirty="0">
                <a:solidFill>
                  <a:schemeClr val="tx2"/>
                </a:solidFill>
              </a:rPr>
              <a:t>no 01.01.2021.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5299CA0-4833-46CC-BC8C-52AA49801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8950"/>
            <a:ext cx="1219199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Neatkarīgi no izvēlētā nodokļu režīma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2021. gada </a:t>
            </a: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VID administrētie iekšzemes </a:t>
            </a:r>
          </a:p>
          <a:p>
            <a:pPr algn="ctr" defTabSz="685800">
              <a:lnSpc>
                <a:spcPct val="150000"/>
              </a:lnSpc>
              <a:spcBef>
                <a:spcPts val="750"/>
              </a:spcBef>
              <a:buClr>
                <a:srgbClr val="0BD0D9"/>
              </a:buClr>
            </a:pPr>
            <a:r>
              <a:rPr lang="lv-LV" sz="2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nodokļi jāmaksā</a:t>
            </a:r>
            <a:r>
              <a:rPr lang="lv-LV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vienā </a:t>
            </a:r>
            <a:r>
              <a:rPr lang="lv-LV" sz="2800" dirty="0">
                <a:solidFill>
                  <a:srgbClr val="3F9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vienotajā nodokļu kontā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Clr>
                <a:srgbClr val="0BD0D9"/>
              </a:buClr>
            </a:pPr>
            <a:endParaRPr lang="ru-RU" altLang="lv-LV" sz="2000" dirty="0">
              <a:solidFill>
                <a:prstClr val="black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00F2B-87AF-4511-9C69-A9BC90E72EEB}"/>
              </a:ext>
            </a:extLst>
          </p:cNvPr>
          <p:cNvSpPr/>
          <p:nvPr/>
        </p:nvSpPr>
        <p:spPr>
          <a:xfrm>
            <a:off x="3178388" y="6060530"/>
            <a:ext cx="6284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LV33TREL1060000300000</a:t>
            </a:r>
          </a:p>
        </p:txBody>
      </p:sp>
    </p:spTree>
    <p:extLst>
      <p:ext uri="{BB962C8B-B14F-4D97-AF65-F5344CB8AC3E}">
        <p14:creationId xmlns:p14="http://schemas.microsoft.com/office/powerpoint/2010/main" val="2615466123"/>
      </p:ext>
    </p:extLst>
  </p:cSld>
  <p:clrMapOvr>
    <a:masterClrMapping/>
  </p:clrMapOvr>
</p:sld>
</file>

<file path=ppt/theme/theme1.xml><?xml version="1.0" encoding="utf-8"?>
<a:theme xmlns:a="http://schemas.openxmlformats.org/drawingml/2006/main" name="VID-atskai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D-atskai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11293</TotalTime>
  <Words>2288</Words>
  <Application>Microsoft Office PowerPoint</Application>
  <PresentationFormat>Widescreen</PresentationFormat>
  <Paragraphs>565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Roboto Black</vt:lpstr>
      <vt:lpstr>Roboto Thin</vt:lpstr>
      <vt:lpstr>Times New Roman</vt:lpstr>
      <vt:lpstr>Verdana</vt:lpstr>
      <vt:lpstr>Verdana (body)</vt:lpstr>
      <vt:lpstr>Wingdings</vt:lpstr>
      <vt:lpstr>VID-atskaite</vt:lpstr>
      <vt:lpstr>1_VID-atskaite</vt:lpstr>
      <vt:lpstr> Izmaiņas autoriem</vt:lpstr>
      <vt:lpstr>PowerPoint Presentation</vt:lpstr>
      <vt:lpstr>Iedzīvotāju ienākuma nodoklis</vt:lpstr>
      <vt:lpstr>VSAOI</vt:lpstr>
      <vt:lpstr>VSAOI</vt:lpstr>
      <vt:lpstr>VSAOI</vt:lpstr>
      <vt:lpstr>Piemērs</vt:lpstr>
      <vt:lpstr>Nodokļi autoram, kas nav darba ņēmējs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Piemērs</vt:lpstr>
      <vt:lpstr>Nodokļi autoram, kas nav darba ņēmējs</vt:lpstr>
      <vt:lpstr>Deklarācijas iesniegšana  </vt:lpstr>
      <vt:lpstr>PowerPoint Presentation</vt:lpstr>
      <vt:lpstr>PowerPoint Presentation</vt:lpstr>
      <vt:lpstr>PowerPoint Presentation</vt:lpstr>
      <vt:lpstr>Piemērs</vt:lpstr>
      <vt:lpstr>Ja lieli ienākumi un vairāki pasūtītāji</vt:lpstr>
      <vt:lpstr>Ja lieli ienākumi un vairāki pasūtītāji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Piemērs sociālo iemaksu aprēķinam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Piemērs  ja autors saņem ceturksnī 3060 € dažādos režīmos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Sandra Podniece</cp:lastModifiedBy>
  <cp:revision>644</cp:revision>
  <cp:lastPrinted>2019-06-25T13:22:10Z</cp:lastPrinted>
  <dcterms:created xsi:type="dcterms:W3CDTF">2014-11-20T14:46:47Z</dcterms:created>
  <dcterms:modified xsi:type="dcterms:W3CDTF">2022-02-21T12:23:02Z</dcterms:modified>
</cp:coreProperties>
</file>