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543" r:id="rId3"/>
    <p:sldId id="549" r:id="rId4"/>
    <p:sldId id="264" r:id="rId5"/>
    <p:sldId id="272" r:id="rId6"/>
    <p:sldId id="265" r:id="rId7"/>
    <p:sldId id="550" r:id="rId8"/>
    <p:sldId id="551" r:id="rId9"/>
    <p:sldId id="266" r:id="rId10"/>
    <p:sldId id="552" r:id="rId11"/>
    <p:sldId id="553" r:id="rId12"/>
    <p:sldId id="554" r:id="rId13"/>
    <p:sldId id="555" r:id="rId14"/>
    <p:sldId id="556" r:id="rId15"/>
    <p:sldId id="557" r:id="rId16"/>
    <p:sldId id="558" r:id="rId17"/>
    <p:sldId id="559" r:id="rId18"/>
    <p:sldId id="560" r:id="rId19"/>
    <p:sldId id="561" r:id="rId20"/>
    <p:sldId id="562" r:id="rId21"/>
    <p:sldId id="563" r:id="rId22"/>
    <p:sldId id="564" r:id="rId23"/>
    <p:sldId id="565" r:id="rId24"/>
    <p:sldId id="566" r:id="rId25"/>
    <p:sldId id="567" r:id="rId26"/>
    <p:sldId id="568" r:id="rId27"/>
    <p:sldId id="569" r:id="rId28"/>
    <p:sldId id="570" r:id="rId29"/>
    <p:sldId id="571" r:id="rId30"/>
    <p:sldId id="262"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Verdana" panose="020B0604030504040204" pitchFamily="34" charset="0"/>
      <p:regular r:id="rId37"/>
      <p:bold r:id="rId38"/>
      <p:italic r:id="rId39"/>
      <p:boldItalic r:id="rId40"/>
    </p:embeddedFont>
  </p:embeddedFontLst>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5A4F18-23E5-7BD4-BADD-CC93DECFAEFE}" name="Renāte Vītiņa" initials="RV" userId="S::Renate.Vitina@vid.gov.lv::c49a3274-c42e-4937-be07-3bb659de62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CE8E"/>
    <a:srgbClr val="0033CC"/>
    <a:srgbClr val="9FA0A3"/>
    <a:srgbClr val="D8A20A"/>
    <a:srgbClr val="FFFFFF"/>
    <a:srgbClr val="8099E6"/>
    <a:srgbClr val="ADADAF"/>
    <a:srgbClr val="E6E6E6"/>
    <a:srgbClr val="013567"/>
    <a:srgbClr val="002D8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712" autoAdjust="0"/>
  </p:normalViewPr>
  <p:slideViewPr>
    <p:cSldViewPr snapToGrid="0">
      <p:cViewPr>
        <p:scale>
          <a:sx n="75" d="100"/>
          <a:sy n="75" d="100"/>
        </p:scale>
        <p:origin x="1872" y="7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1C2397-DDBD-4D55-9CB7-5FAB464C695B}" type="datetimeFigureOut">
              <a:rPr lang="lv-LV" smtClean="0"/>
              <a:t>22.09.2023</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6EA7CB-6419-486A-BD94-E7082E3CDA1E}" type="slidenum">
              <a:rPr lang="lv-LV" smtClean="0"/>
              <a:t>‹#›</a:t>
            </a:fld>
            <a:endParaRPr lang="lv-LV"/>
          </a:p>
        </p:txBody>
      </p:sp>
    </p:spTree>
    <p:extLst>
      <p:ext uri="{BB962C8B-B14F-4D97-AF65-F5344CB8AC3E}">
        <p14:creationId xmlns:p14="http://schemas.microsoft.com/office/powerpoint/2010/main" val="1498938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2A6EA7CB-6419-486A-BD94-E7082E3CDA1E}" type="slidenum">
              <a:rPr lang="lv-LV" smtClean="0"/>
              <a:t>14</a:t>
            </a:fld>
            <a:endParaRPr lang="lv-LV"/>
          </a:p>
        </p:txBody>
      </p:sp>
    </p:spTree>
    <p:extLst>
      <p:ext uri="{BB962C8B-B14F-4D97-AF65-F5344CB8AC3E}">
        <p14:creationId xmlns:p14="http://schemas.microsoft.com/office/powerpoint/2010/main" val="4254533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CC8C-EC47-49BE-B8E2-F30171272C03}"/>
              </a:ext>
            </a:extLst>
          </p:cNvPr>
          <p:cNvSpPr>
            <a:spLocks noGrp="1"/>
          </p:cNvSpPr>
          <p:nvPr>
            <p:ph type="title"/>
          </p:nvPr>
        </p:nvSpPr>
        <p:spPr>
          <a:xfrm>
            <a:off x="838200" y="365125"/>
            <a:ext cx="10515600" cy="1325563"/>
          </a:xfrm>
        </p:spPr>
        <p:txBody>
          <a:bodyPr/>
          <a:lstStyle/>
          <a:p>
            <a:r>
              <a:rPr lang="en-US" dirty="0"/>
              <a:t>Click to edit Master title style</a:t>
            </a:r>
            <a:endParaRPr lang="lv-LV" dirty="0"/>
          </a:p>
        </p:txBody>
      </p:sp>
      <p:sp>
        <p:nvSpPr>
          <p:cNvPr id="3" name="Content Placeholder 2">
            <a:extLst>
              <a:ext uri="{FF2B5EF4-FFF2-40B4-BE49-F238E27FC236}">
                <a16:creationId xmlns:a16="http://schemas.microsoft.com/office/drawing/2014/main" id="{8378D1F9-F595-4057-B8BC-3F95CC3E97F4}"/>
              </a:ext>
            </a:extLst>
          </p:cNvPr>
          <p:cNvSpPr>
            <a:spLocks noGrp="1"/>
          </p:cNvSpPr>
          <p:nvPr>
            <p:ph idx="1"/>
          </p:nvPr>
        </p:nvSpPr>
        <p:spPr>
          <a:xfrm>
            <a:off x="838200" y="1825625"/>
            <a:ext cx="10515600" cy="4351338"/>
          </a:xfrm>
        </p:spPr>
        <p:txBody>
          <a:bodyPr>
            <a:noAutofit/>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Slide Number Placeholder 5">
            <a:extLst>
              <a:ext uri="{FF2B5EF4-FFF2-40B4-BE49-F238E27FC236}">
                <a16:creationId xmlns:a16="http://schemas.microsoft.com/office/drawing/2014/main" id="{81905D80-564E-43CF-A4A4-C6B9BD730327}"/>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8" name="Picture 7">
            <a:extLst>
              <a:ext uri="{FF2B5EF4-FFF2-40B4-BE49-F238E27FC236}">
                <a16:creationId xmlns:a16="http://schemas.microsoft.com/office/drawing/2014/main" id="{53D32BE6-2135-4521-A546-2A8A8047C33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239061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2A514-7D5F-46F3-8ABB-1F556C0FE299}"/>
              </a:ext>
            </a:extLst>
          </p:cNvPr>
          <p:cNvSpPr>
            <a:spLocks noGrp="1"/>
          </p:cNvSpPr>
          <p:nvPr>
            <p:ph type="title"/>
          </p:nvPr>
        </p:nvSpPr>
        <p:spPr/>
        <p:txBody>
          <a:bodyPr/>
          <a:lstStyle/>
          <a:p>
            <a:r>
              <a:rPr lang="en-US" dirty="0"/>
              <a:t>Click to edit Master title style</a:t>
            </a:r>
            <a:endParaRPr lang="lv-LV" dirty="0"/>
          </a:p>
        </p:txBody>
      </p:sp>
      <p:sp>
        <p:nvSpPr>
          <p:cNvPr id="3" name="Vertical Text Placeholder 2">
            <a:extLst>
              <a:ext uri="{FF2B5EF4-FFF2-40B4-BE49-F238E27FC236}">
                <a16:creationId xmlns:a16="http://schemas.microsoft.com/office/drawing/2014/main" id="{DFB78F5D-A3E4-47D6-932B-BACAAA9E1F2A}"/>
              </a:ext>
            </a:extLst>
          </p:cNvPr>
          <p:cNvSpPr>
            <a:spLocks noGrp="1"/>
          </p:cNvSpPr>
          <p:nvPr>
            <p:ph type="body" orient="vert" idx="1"/>
          </p:nvPr>
        </p:nvSpPr>
        <p:spPr/>
        <p:txBody>
          <a:bodyPr vert="eaVert">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Slide Number Placeholder 5">
            <a:extLst>
              <a:ext uri="{FF2B5EF4-FFF2-40B4-BE49-F238E27FC236}">
                <a16:creationId xmlns:a16="http://schemas.microsoft.com/office/drawing/2014/main" id="{91E4A32C-C7E3-4BF1-8369-827DA95D515E}"/>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7" name="Picture 6">
            <a:extLst>
              <a:ext uri="{FF2B5EF4-FFF2-40B4-BE49-F238E27FC236}">
                <a16:creationId xmlns:a16="http://schemas.microsoft.com/office/drawing/2014/main" id="{410F77B0-4779-4852-9D3C-D97187C472D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2688880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9A507A-4F7D-462A-9E2C-AB43D7DE4E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6D7BBCC3-D83D-4D3D-9210-7EAFF5CDACCE}"/>
              </a:ext>
            </a:extLst>
          </p:cNvPr>
          <p:cNvSpPr>
            <a:spLocks noGrp="1"/>
          </p:cNvSpPr>
          <p:nvPr>
            <p:ph type="body" orient="vert" idx="1"/>
          </p:nvPr>
        </p:nvSpPr>
        <p:spPr>
          <a:xfrm>
            <a:off x="838200" y="365125"/>
            <a:ext cx="7734300" cy="5811838"/>
          </a:xfrm>
        </p:spPr>
        <p:txBody>
          <a:bodyPr vert="eaVert">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Slide Number Placeholder 5">
            <a:extLst>
              <a:ext uri="{FF2B5EF4-FFF2-40B4-BE49-F238E27FC236}">
                <a16:creationId xmlns:a16="http://schemas.microsoft.com/office/drawing/2014/main" id="{4618F318-0DC9-421B-8C4A-40668E7918BB}"/>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7" name="Picture 6">
            <a:extLst>
              <a:ext uri="{FF2B5EF4-FFF2-40B4-BE49-F238E27FC236}">
                <a16:creationId xmlns:a16="http://schemas.microsoft.com/office/drawing/2014/main" id="{BB87C497-BC9B-4409-A984-5C031FD3203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463905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6000"/>
            <a:duotone>
              <a:schemeClr val="accent5">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2AC163-1592-4550-A534-0D78A8C15D53}"/>
              </a:ext>
            </a:extLst>
          </p:cNvPr>
          <p:cNvSpPr/>
          <p:nvPr userDrawn="1"/>
        </p:nvSpPr>
        <p:spPr>
          <a:xfrm>
            <a:off x="838200" y="-1"/>
            <a:ext cx="4572000" cy="597217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Rectangle 7">
            <a:extLst>
              <a:ext uri="{FF2B5EF4-FFF2-40B4-BE49-F238E27FC236}">
                <a16:creationId xmlns:a16="http://schemas.microsoft.com/office/drawing/2014/main" id="{7AF62AEC-1197-4808-8061-8E0129FA2567}"/>
              </a:ext>
            </a:extLst>
          </p:cNvPr>
          <p:cNvSpPr/>
          <p:nvPr userDrawn="1"/>
        </p:nvSpPr>
        <p:spPr>
          <a:xfrm>
            <a:off x="838200" y="5730240"/>
            <a:ext cx="4572000" cy="33401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Text Placeholder 11">
            <a:extLst>
              <a:ext uri="{FF2B5EF4-FFF2-40B4-BE49-F238E27FC236}">
                <a16:creationId xmlns:a16="http://schemas.microsoft.com/office/drawing/2014/main" id="{8C41316E-45AE-47DE-B113-1284040F3987}"/>
              </a:ext>
            </a:extLst>
          </p:cNvPr>
          <p:cNvSpPr>
            <a:spLocks noGrp="1"/>
          </p:cNvSpPr>
          <p:nvPr>
            <p:ph type="body" sz="quarter" idx="13" hasCustomPrompt="1"/>
          </p:nvPr>
        </p:nvSpPr>
        <p:spPr>
          <a:xfrm>
            <a:off x="1224280" y="2035652"/>
            <a:ext cx="3799840" cy="2343308"/>
          </a:xfrm>
        </p:spPr>
        <p:txBody>
          <a:bodyPr>
            <a:noAutofit/>
          </a:bodyPr>
          <a:lstStyle>
            <a:lvl1pPr marL="0" indent="0">
              <a:buNone/>
              <a:defRPr sz="2800" b="1">
                <a:solidFill>
                  <a:srgbClr val="012269"/>
                </a:solidFill>
                <a:latin typeface="Verdana" panose="020B0604030504040204" pitchFamily="34" charset="0"/>
                <a:ea typeface="Verdana" panose="020B0604030504040204" pitchFamily="34" charset="0"/>
              </a:defRPr>
            </a:lvl1pPr>
          </a:lstStyle>
          <a:p>
            <a:pPr lvl="0"/>
            <a:r>
              <a:rPr lang="lv-LV" dirty="0"/>
              <a:t>Prezentācijas nosaukums</a:t>
            </a:r>
          </a:p>
        </p:txBody>
      </p:sp>
      <p:sp>
        <p:nvSpPr>
          <p:cNvPr id="13" name="Rectangle 12">
            <a:extLst>
              <a:ext uri="{FF2B5EF4-FFF2-40B4-BE49-F238E27FC236}">
                <a16:creationId xmlns:a16="http://schemas.microsoft.com/office/drawing/2014/main" id="{ED744D15-96F7-41A8-B739-3403873AE2BA}"/>
              </a:ext>
            </a:extLst>
          </p:cNvPr>
          <p:cNvSpPr/>
          <p:nvPr userDrawn="1"/>
        </p:nvSpPr>
        <p:spPr>
          <a:xfrm>
            <a:off x="1224280" y="5656739"/>
            <a:ext cx="3799840" cy="147002"/>
          </a:xfrm>
          <a:prstGeom prst="rect">
            <a:avLst/>
          </a:prstGeom>
          <a:solidFill>
            <a:srgbClr val="499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7" name="Picture 16">
            <a:extLst>
              <a:ext uri="{FF2B5EF4-FFF2-40B4-BE49-F238E27FC236}">
                <a16:creationId xmlns:a16="http://schemas.microsoft.com/office/drawing/2014/main" id="{8C0C7D0D-B8C5-4B44-A17F-644D9AEEAAA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76205" y="0"/>
            <a:ext cx="1895989" cy="1895989"/>
          </a:xfrm>
          <a:prstGeom prst="rect">
            <a:avLst/>
          </a:prstGeom>
        </p:spPr>
      </p:pic>
      <p:sp>
        <p:nvSpPr>
          <p:cNvPr id="18" name="Text Placeholder 11">
            <a:extLst>
              <a:ext uri="{FF2B5EF4-FFF2-40B4-BE49-F238E27FC236}">
                <a16:creationId xmlns:a16="http://schemas.microsoft.com/office/drawing/2014/main" id="{49B7456E-FF12-4B54-9863-B69E7260D682}"/>
              </a:ext>
            </a:extLst>
          </p:cNvPr>
          <p:cNvSpPr>
            <a:spLocks noGrp="1"/>
          </p:cNvSpPr>
          <p:nvPr>
            <p:ph type="body" sz="quarter" idx="14" hasCustomPrompt="1"/>
          </p:nvPr>
        </p:nvSpPr>
        <p:spPr>
          <a:xfrm>
            <a:off x="1224280" y="4558586"/>
            <a:ext cx="3799840" cy="562054"/>
          </a:xfrm>
        </p:spPr>
        <p:txBody>
          <a:bodyPr>
            <a:normAutofit/>
          </a:bodyPr>
          <a:lstStyle>
            <a:lvl1pPr marL="0" indent="0">
              <a:buNone/>
              <a:defRPr sz="1800" b="0">
                <a:solidFill>
                  <a:srgbClr val="000000"/>
                </a:solidFill>
                <a:latin typeface="Verdana" panose="020B0604030504040204" pitchFamily="34" charset="0"/>
                <a:ea typeface="Verdana" panose="020B0604030504040204" pitchFamily="34" charset="0"/>
              </a:defRPr>
            </a:lvl1pPr>
          </a:lstStyle>
          <a:p>
            <a:pPr lvl="0"/>
            <a:r>
              <a:rPr lang="lv-LV" dirty="0"/>
              <a:t>Autors</a:t>
            </a:r>
          </a:p>
        </p:txBody>
      </p:sp>
      <p:sp>
        <p:nvSpPr>
          <p:cNvPr id="19" name="Text Placeholder 11">
            <a:extLst>
              <a:ext uri="{FF2B5EF4-FFF2-40B4-BE49-F238E27FC236}">
                <a16:creationId xmlns:a16="http://schemas.microsoft.com/office/drawing/2014/main" id="{BC7344F2-54B3-48EE-AB97-91559A60BA7A}"/>
              </a:ext>
            </a:extLst>
          </p:cNvPr>
          <p:cNvSpPr>
            <a:spLocks noGrp="1"/>
          </p:cNvSpPr>
          <p:nvPr>
            <p:ph type="body" sz="quarter" idx="15" hasCustomPrompt="1"/>
          </p:nvPr>
        </p:nvSpPr>
        <p:spPr>
          <a:xfrm>
            <a:off x="1224280" y="5302725"/>
            <a:ext cx="3799840" cy="334011"/>
          </a:xfrm>
        </p:spPr>
        <p:txBody>
          <a:bodyPr>
            <a:normAutofit/>
          </a:bodyPr>
          <a:lstStyle>
            <a:lvl1pPr marL="0" indent="0">
              <a:buNone/>
              <a:defRPr sz="1600" b="0">
                <a:solidFill>
                  <a:srgbClr val="4990F9"/>
                </a:solidFill>
                <a:latin typeface="Verdana" panose="020B0604030504040204" pitchFamily="34" charset="0"/>
                <a:ea typeface="Verdana" panose="020B0604030504040204" pitchFamily="34" charset="0"/>
              </a:defRPr>
            </a:lvl1pPr>
          </a:lstStyle>
          <a:p>
            <a:pPr lvl="0"/>
            <a:r>
              <a:rPr lang="lv-LV" dirty="0"/>
              <a:t>Datums</a:t>
            </a:r>
          </a:p>
        </p:txBody>
      </p:sp>
    </p:spTree>
    <p:extLst>
      <p:ext uri="{BB962C8B-B14F-4D97-AF65-F5344CB8AC3E}">
        <p14:creationId xmlns:p14="http://schemas.microsoft.com/office/powerpoint/2010/main" val="2939042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22000"/>
            <a:duotone>
              <a:schemeClr val="accent5">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1D5B4-2213-44A9-9A55-19C46043CFFD}"/>
              </a:ext>
            </a:extLst>
          </p:cNvPr>
          <p:cNvSpPr>
            <a:spLocks noGrp="1"/>
          </p:cNvSpPr>
          <p:nvPr>
            <p:ph type="title" hasCustomPrompt="1"/>
          </p:nvPr>
        </p:nvSpPr>
        <p:spPr>
          <a:xfrm>
            <a:off x="838200" y="2394109"/>
            <a:ext cx="10515600" cy="2069782"/>
          </a:xfrm>
        </p:spPr>
        <p:txBody>
          <a:bodyPr anchor="ctr"/>
          <a:lstStyle>
            <a:lvl1pPr algn="ctr">
              <a:defRPr sz="3600"/>
            </a:lvl1pPr>
          </a:lstStyle>
          <a:p>
            <a:r>
              <a:rPr lang="lv-LV" dirty="0" err="1"/>
              <a:t>Starpvirsraksts</a:t>
            </a:r>
            <a:endParaRPr lang="lv-LV" dirty="0"/>
          </a:p>
        </p:txBody>
      </p:sp>
      <p:sp>
        <p:nvSpPr>
          <p:cNvPr id="6" name="Slide Number Placeholder 5">
            <a:extLst>
              <a:ext uri="{FF2B5EF4-FFF2-40B4-BE49-F238E27FC236}">
                <a16:creationId xmlns:a16="http://schemas.microsoft.com/office/drawing/2014/main" id="{F1D78CD9-5DDA-4EF6-90F2-D8846FFAA5C1}"/>
              </a:ext>
            </a:extLst>
          </p:cNvPr>
          <p:cNvSpPr>
            <a:spLocks noGrp="1"/>
          </p:cNvSpPr>
          <p:nvPr>
            <p:ph type="sldNum" sz="quarter" idx="12"/>
          </p:nvPr>
        </p:nvSpPr>
        <p:spPr/>
        <p:txBody>
          <a:bodyPr/>
          <a:lstStyle/>
          <a:p>
            <a:fld id="{7509A935-DFD3-462C-ABE8-08048DC21CC9}" type="slidenum">
              <a:rPr lang="lv-LV" smtClean="0"/>
              <a:t>‹#›</a:t>
            </a:fld>
            <a:endParaRPr lang="lv-LV"/>
          </a:p>
        </p:txBody>
      </p:sp>
      <p:sp>
        <p:nvSpPr>
          <p:cNvPr id="7" name="Rectangle 6">
            <a:extLst>
              <a:ext uri="{FF2B5EF4-FFF2-40B4-BE49-F238E27FC236}">
                <a16:creationId xmlns:a16="http://schemas.microsoft.com/office/drawing/2014/main" id="{2B1AAB59-7094-4C0E-98DA-20537FDC1853}"/>
              </a:ext>
            </a:extLst>
          </p:cNvPr>
          <p:cNvSpPr/>
          <p:nvPr userDrawn="1"/>
        </p:nvSpPr>
        <p:spPr>
          <a:xfrm>
            <a:off x="0" y="4296886"/>
            <a:ext cx="12192000" cy="33401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8" name="Rectangle 7">
            <a:extLst>
              <a:ext uri="{FF2B5EF4-FFF2-40B4-BE49-F238E27FC236}">
                <a16:creationId xmlns:a16="http://schemas.microsoft.com/office/drawing/2014/main" id="{D900D280-2E94-4324-BE41-9B702F61781A}"/>
              </a:ext>
            </a:extLst>
          </p:cNvPr>
          <p:cNvSpPr/>
          <p:nvPr userDrawn="1"/>
        </p:nvSpPr>
        <p:spPr>
          <a:xfrm>
            <a:off x="4196080" y="4223385"/>
            <a:ext cx="3799840" cy="147002"/>
          </a:xfrm>
          <a:prstGeom prst="rect">
            <a:avLst/>
          </a:prstGeom>
          <a:solidFill>
            <a:srgbClr val="499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 name="Picture 9">
            <a:extLst>
              <a:ext uri="{FF2B5EF4-FFF2-40B4-BE49-F238E27FC236}">
                <a16:creationId xmlns:a16="http://schemas.microsoft.com/office/drawing/2014/main" id="{C002F1BC-1ABB-4B3E-89F2-99AC86BF4EC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313749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BD8D-5F56-4199-B1F4-CBE326F063BE}"/>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62EB7197-C077-4DC1-AB05-B531574C9EF2}"/>
              </a:ext>
            </a:extLst>
          </p:cNvPr>
          <p:cNvSpPr>
            <a:spLocks noGrp="1"/>
          </p:cNvSpPr>
          <p:nvPr>
            <p:ph sz="half" idx="1"/>
          </p:nvPr>
        </p:nvSpPr>
        <p:spPr>
          <a:xfrm>
            <a:off x="838200" y="1825625"/>
            <a:ext cx="5181600" cy="4351338"/>
          </a:xfrm>
        </p:spPr>
        <p:txBody>
          <a:bodyPr>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Content Placeholder 3">
            <a:extLst>
              <a:ext uri="{FF2B5EF4-FFF2-40B4-BE49-F238E27FC236}">
                <a16:creationId xmlns:a16="http://schemas.microsoft.com/office/drawing/2014/main" id="{7BF2F0B7-2A0B-46B0-BC8A-F1715ECF1201}"/>
              </a:ext>
            </a:extLst>
          </p:cNvPr>
          <p:cNvSpPr>
            <a:spLocks noGrp="1"/>
          </p:cNvSpPr>
          <p:nvPr>
            <p:ph sz="half" idx="2"/>
          </p:nvPr>
        </p:nvSpPr>
        <p:spPr>
          <a:xfrm>
            <a:off x="6172200" y="1825625"/>
            <a:ext cx="5181600" cy="4351338"/>
          </a:xfrm>
        </p:spPr>
        <p:txBody>
          <a:bodyPr>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7" name="Slide Number Placeholder 6">
            <a:extLst>
              <a:ext uri="{FF2B5EF4-FFF2-40B4-BE49-F238E27FC236}">
                <a16:creationId xmlns:a16="http://schemas.microsoft.com/office/drawing/2014/main" id="{5C0C2CA2-11CA-4BAF-A216-D3F29AD478FD}"/>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8" name="Picture 7">
            <a:extLst>
              <a:ext uri="{FF2B5EF4-FFF2-40B4-BE49-F238E27FC236}">
                <a16:creationId xmlns:a16="http://schemas.microsoft.com/office/drawing/2014/main" id="{E207CF27-7ECF-4D5A-A1EF-E66DE4F3853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995656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E8688-3B5B-4AC2-87BF-45B3E6F68589}"/>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34577243-9132-4335-A24F-B34B1C1DD2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584CC9-273C-4C96-8E3E-2C5D9328B69A}"/>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5" name="Text Placeholder 4">
            <a:extLst>
              <a:ext uri="{FF2B5EF4-FFF2-40B4-BE49-F238E27FC236}">
                <a16:creationId xmlns:a16="http://schemas.microsoft.com/office/drawing/2014/main" id="{86CC2915-206E-40C8-BD98-9A5DAF5151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70C4B20-2A1F-4D6B-94F6-82F9E1EF018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9" name="Slide Number Placeholder 8">
            <a:extLst>
              <a:ext uri="{FF2B5EF4-FFF2-40B4-BE49-F238E27FC236}">
                <a16:creationId xmlns:a16="http://schemas.microsoft.com/office/drawing/2014/main" id="{AE0B74FE-A3EE-48F4-9BE2-FC644E49745F}"/>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10" name="Picture 9">
            <a:extLst>
              <a:ext uri="{FF2B5EF4-FFF2-40B4-BE49-F238E27FC236}">
                <a16:creationId xmlns:a16="http://schemas.microsoft.com/office/drawing/2014/main" id="{63EDFC0E-29E3-4366-B510-51972159497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1722362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00167-F6B7-4D11-BDC0-953BA0CC9D34}"/>
              </a:ext>
            </a:extLst>
          </p:cNvPr>
          <p:cNvSpPr>
            <a:spLocks noGrp="1"/>
          </p:cNvSpPr>
          <p:nvPr>
            <p:ph type="title"/>
          </p:nvPr>
        </p:nvSpPr>
        <p:spPr/>
        <p:txBody>
          <a:bodyPr/>
          <a:lstStyle/>
          <a:p>
            <a:r>
              <a:rPr lang="en-US"/>
              <a:t>Click to edit Master title style</a:t>
            </a:r>
            <a:endParaRPr lang="lv-LV"/>
          </a:p>
        </p:txBody>
      </p:sp>
      <p:sp>
        <p:nvSpPr>
          <p:cNvPr id="5" name="Slide Number Placeholder 4">
            <a:extLst>
              <a:ext uri="{FF2B5EF4-FFF2-40B4-BE49-F238E27FC236}">
                <a16:creationId xmlns:a16="http://schemas.microsoft.com/office/drawing/2014/main" id="{61356A26-A4B2-4A22-BA58-65339B5574A5}"/>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6" name="Picture 5">
            <a:extLst>
              <a:ext uri="{FF2B5EF4-FFF2-40B4-BE49-F238E27FC236}">
                <a16:creationId xmlns:a16="http://schemas.microsoft.com/office/drawing/2014/main" id="{ABACEECE-123F-4BFD-9C83-2935B55AB3A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5306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0EC5A6-8EFA-4F55-A95E-10DD890EF4C6}"/>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5" name="Picture 4">
            <a:extLst>
              <a:ext uri="{FF2B5EF4-FFF2-40B4-BE49-F238E27FC236}">
                <a16:creationId xmlns:a16="http://schemas.microsoft.com/office/drawing/2014/main" id="{FCD98F42-A103-41DD-A540-31082113BF5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78284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5C6C-EA29-44C3-AAB3-790546BE9954}"/>
              </a:ext>
            </a:extLst>
          </p:cNvPr>
          <p:cNvSpPr>
            <a:spLocks noGrp="1"/>
          </p:cNvSpPr>
          <p:nvPr>
            <p:ph type="title"/>
          </p:nvPr>
        </p:nvSpPr>
        <p:spPr>
          <a:xfrm>
            <a:off x="839788" y="457200"/>
            <a:ext cx="3932237" cy="1600200"/>
          </a:xfrm>
        </p:spPr>
        <p:txBody>
          <a:bodyPr anchor="b">
            <a:normAutofit/>
          </a:bodyPr>
          <a:lstStyle>
            <a:lvl1pPr>
              <a:defRPr sz="28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704A0E19-C616-490D-9E52-8FF5A459F2B5}"/>
              </a:ext>
            </a:extLst>
          </p:cNvPr>
          <p:cNvSpPr>
            <a:spLocks noGrp="1"/>
          </p:cNvSpPr>
          <p:nvPr>
            <p:ph idx="1"/>
          </p:nvPr>
        </p:nvSpPr>
        <p:spPr>
          <a:xfrm>
            <a:off x="5183188" y="987425"/>
            <a:ext cx="6172200" cy="4873625"/>
          </a:xfrm>
        </p:spPr>
        <p:txBody>
          <a:bodyPr>
            <a:no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Text Placeholder 3">
            <a:extLst>
              <a:ext uri="{FF2B5EF4-FFF2-40B4-BE49-F238E27FC236}">
                <a16:creationId xmlns:a16="http://schemas.microsoft.com/office/drawing/2014/main" id="{504F8C4F-48D1-4F31-B96E-D7EF6B06BE5E}"/>
              </a:ext>
            </a:extLst>
          </p:cNvPr>
          <p:cNvSpPr>
            <a:spLocks noGrp="1"/>
          </p:cNvSpPr>
          <p:nvPr>
            <p:ph type="body" sz="half" idx="2"/>
          </p:nvPr>
        </p:nvSpPr>
        <p:spPr>
          <a:xfrm>
            <a:off x="839788" y="2057400"/>
            <a:ext cx="3932237" cy="3811588"/>
          </a:xfr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00A7AAD8-C23A-405B-A7F5-D6049779D558}"/>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8" name="Picture 7">
            <a:extLst>
              <a:ext uri="{FF2B5EF4-FFF2-40B4-BE49-F238E27FC236}">
                <a16:creationId xmlns:a16="http://schemas.microsoft.com/office/drawing/2014/main" id="{5A2525B3-68B9-4B50-AE44-7AB6E63A2FB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49964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73D93-C454-4CFD-9EEA-B24A9B939B84}"/>
              </a:ext>
            </a:extLst>
          </p:cNvPr>
          <p:cNvSpPr>
            <a:spLocks noGrp="1"/>
          </p:cNvSpPr>
          <p:nvPr>
            <p:ph type="title"/>
          </p:nvPr>
        </p:nvSpPr>
        <p:spPr>
          <a:xfrm>
            <a:off x="839788" y="457200"/>
            <a:ext cx="3932237" cy="1600200"/>
          </a:xfrm>
        </p:spPr>
        <p:txBody>
          <a:bodyPr anchor="b">
            <a:normAutofit/>
          </a:bodyPr>
          <a:lstStyle>
            <a:lvl1pPr>
              <a:defRPr sz="28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EBF1524-C639-452B-A874-85EFC139E8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536ED39B-1F2C-4A7C-9531-E920F258B32E}"/>
              </a:ext>
            </a:extLst>
          </p:cNvPr>
          <p:cNvSpPr>
            <a:spLocks noGrp="1"/>
          </p:cNvSpPr>
          <p:nvPr>
            <p:ph type="body" sz="half" idx="2"/>
          </p:nvPr>
        </p:nvSpPr>
        <p:spPr>
          <a:xfrm>
            <a:off x="839788" y="2057400"/>
            <a:ext cx="3932237" cy="3811588"/>
          </a:xfr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26EB8B39-06CD-4AF9-AC35-4BAE6E194644}"/>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8" name="Picture 7">
            <a:extLst>
              <a:ext uri="{FF2B5EF4-FFF2-40B4-BE49-F238E27FC236}">
                <a16:creationId xmlns:a16="http://schemas.microsoft.com/office/drawing/2014/main" id="{415839EB-972E-4A95-AA60-DA507560F3B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1027173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B244A1-30DA-4F74-8A6C-85AB4271F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v-LV" dirty="0"/>
          </a:p>
        </p:txBody>
      </p:sp>
      <p:sp>
        <p:nvSpPr>
          <p:cNvPr id="3" name="Text Placeholder 2">
            <a:extLst>
              <a:ext uri="{FF2B5EF4-FFF2-40B4-BE49-F238E27FC236}">
                <a16:creationId xmlns:a16="http://schemas.microsoft.com/office/drawing/2014/main" id="{6860C033-96B1-455F-929A-ECF1A0B4948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Slide Number Placeholder 5">
            <a:extLst>
              <a:ext uri="{FF2B5EF4-FFF2-40B4-BE49-F238E27FC236}">
                <a16:creationId xmlns:a16="http://schemas.microsoft.com/office/drawing/2014/main" id="{A9984555-F84E-401A-9C72-719DD620F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9A935-DFD3-462C-ABE8-08048DC21CC9}" type="slidenum">
              <a:rPr lang="lv-LV" smtClean="0"/>
              <a:t>‹#›</a:t>
            </a:fld>
            <a:endParaRPr lang="lv-LV"/>
          </a:p>
        </p:txBody>
      </p:sp>
    </p:spTree>
    <p:extLst>
      <p:ext uri="{BB962C8B-B14F-4D97-AF65-F5344CB8AC3E}">
        <p14:creationId xmlns:p14="http://schemas.microsoft.com/office/powerpoint/2010/main" val="3945695741"/>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0000"/>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000000"/>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0000"/>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000000"/>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hyperlink" Target="http://ec.europa.eu/taxation_customs/dds2/taric/taric_consultation.jsp" TargetMode="External"/><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20.xml"/><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slide" Target="slide19.xml"/><Relationship Id="rId2" Type="http://schemas.openxmlformats.org/officeDocument/2006/relationships/slide" Target="slide3.xml"/><Relationship Id="rId16" Type="http://schemas.openxmlformats.org/officeDocument/2006/relationships/slide" Target="slide29.xml"/><Relationship Id="rId1" Type="http://schemas.openxmlformats.org/officeDocument/2006/relationships/slideLayout" Target="../slideLayouts/slideLayout7.xml"/><Relationship Id="rId6" Type="http://schemas.openxmlformats.org/officeDocument/2006/relationships/slide" Target="slide9.xml"/><Relationship Id="rId11" Type="http://schemas.openxmlformats.org/officeDocument/2006/relationships/slide" Target="slide16.xml"/><Relationship Id="rId5" Type="http://schemas.openxmlformats.org/officeDocument/2006/relationships/slide" Target="slide6.xml"/><Relationship Id="rId15" Type="http://schemas.openxmlformats.org/officeDocument/2006/relationships/slide" Target="slide23.xml"/><Relationship Id="rId10" Type="http://schemas.openxmlformats.org/officeDocument/2006/relationships/slide" Target="slide12.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slide" Target="slide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svg"/><Relationship Id="rId7"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sv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26.xml.rels><?xml version="1.0" encoding="UTF-8" standalone="yes"?>
<Relationships xmlns="http://schemas.openxmlformats.org/package/2006/relationships"><Relationship Id="rId3" Type="http://schemas.openxmlformats.org/officeDocument/2006/relationships/hyperlink" Target="https://likumi.lv/ta/id/316713-noteikumi-par-registretu-eksporta-vietu-un-kartibu-kada-informe-par-precu-izvesanu-no-vietas-kura-var-uzglabat-eksporta" TargetMode="Externa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eds.vid.gov.lv/customsdeclarationscheck" TargetMode="External"/><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hyperlink" Target="https://ec.europa.eu/taxation_customs/dds2/mrn/mrn_home.jsp?Lang=en" TargetMode="Externa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sv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hyperlink" Target="https://www.vid.gov.lv/lv/veidlapas" TargetMode="External"/><Relationship Id="rId4" Type="http://schemas.openxmlformats.org/officeDocument/2006/relationships/image" Target="../media/image6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latvija.lv/"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eds.vid.gov.lv/login/"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eds.vid.gov.lv/login/" TargetMode="External"/><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duotone>
              <a:schemeClr val="accent5">
                <a:shade val="45000"/>
                <a:satMod val="135000"/>
              </a:schemeClr>
              <a:prstClr val="white"/>
            </a:duotone>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F7A32-4602-4A20-AD03-01A3A65016A6}"/>
              </a:ext>
            </a:extLst>
          </p:cNvPr>
          <p:cNvSpPr>
            <a:spLocks noGrp="1"/>
          </p:cNvSpPr>
          <p:nvPr>
            <p:ph type="ctrTitle" idx="4294967295"/>
          </p:nvPr>
        </p:nvSpPr>
        <p:spPr>
          <a:xfrm>
            <a:off x="1361440" y="1960880"/>
            <a:ext cx="3586480" cy="2214880"/>
          </a:xfrm>
        </p:spPr>
        <p:txBody>
          <a:bodyPr/>
          <a:lstStyle/>
          <a:p>
            <a:r>
              <a:rPr lang="lv-LV" dirty="0"/>
              <a:t>Automatizētā eksporta sistēma</a:t>
            </a:r>
          </a:p>
        </p:txBody>
      </p:sp>
      <p:sp>
        <p:nvSpPr>
          <p:cNvPr id="3" name="Subtitle 2">
            <a:extLst>
              <a:ext uri="{FF2B5EF4-FFF2-40B4-BE49-F238E27FC236}">
                <a16:creationId xmlns:a16="http://schemas.microsoft.com/office/drawing/2014/main" id="{D020905B-67E1-489A-A3A9-AA829578017A}"/>
              </a:ext>
            </a:extLst>
          </p:cNvPr>
          <p:cNvSpPr>
            <a:spLocks noGrp="1"/>
          </p:cNvSpPr>
          <p:nvPr>
            <p:ph type="subTitle" idx="4294967295"/>
          </p:nvPr>
        </p:nvSpPr>
        <p:spPr>
          <a:xfrm>
            <a:off x="1361440" y="4272598"/>
            <a:ext cx="3586480" cy="1087120"/>
          </a:xfrm>
        </p:spPr>
        <p:txBody>
          <a:bodyPr>
            <a:normAutofit/>
          </a:bodyPr>
          <a:lstStyle/>
          <a:p>
            <a:r>
              <a:rPr lang="lv-LV" sz="1600" dirty="0">
                <a:solidFill>
                  <a:srgbClr val="353535"/>
                </a:solidFill>
              </a:rPr>
              <a:t>Lietotāju apmācība</a:t>
            </a:r>
          </a:p>
        </p:txBody>
      </p:sp>
      <p:sp>
        <p:nvSpPr>
          <p:cNvPr id="4" name="Subtitle 2">
            <a:extLst>
              <a:ext uri="{FF2B5EF4-FFF2-40B4-BE49-F238E27FC236}">
                <a16:creationId xmlns:a16="http://schemas.microsoft.com/office/drawing/2014/main" id="{756EF71C-C7CC-4EDF-8095-3AE685720D52}"/>
              </a:ext>
            </a:extLst>
          </p:cNvPr>
          <p:cNvSpPr txBox="1">
            <a:spLocks/>
          </p:cNvSpPr>
          <p:nvPr/>
        </p:nvSpPr>
        <p:spPr>
          <a:xfrm>
            <a:off x="1361440" y="5359718"/>
            <a:ext cx="3586480" cy="30956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dirty="0">
                <a:solidFill>
                  <a:srgbClr val="4990F9"/>
                </a:solidFill>
              </a:rPr>
              <a:t>2023. gads</a:t>
            </a:r>
          </a:p>
        </p:txBody>
      </p:sp>
    </p:spTree>
    <p:extLst>
      <p:ext uri="{BB962C8B-B14F-4D97-AF65-F5344CB8AC3E}">
        <p14:creationId xmlns:p14="http://schemas.microsoft.com/office/powerpoint/2010/main" val="1153456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Eksporta deklarācija </a:t>
            </a:r>
            <a:br>
              <a:rPr lang="lv-LV" dirty="0"/>
            </a:br>
            <a:r>
              <a:rPr lang="lv-LV" b="0" i="1" dirty="0"/>
              <a:t>Pamatnostādnes (1. līmenis)</a:t>
            </a:r>
          </a:p>
        </p:txBody>
      </p:sp>
      <p:grpSp>
        <p:nvGrpSpPr>
          <p:cNvPr id="41" name="Group 40">
            <a:extLst>
              <a:ext uri="{FF2B5EF4-FFF2-40B4-BE49-F238E27FC236}">
                <a16:creationId xmlns:a16="http://schemas.microsoft.com/office/drawing/2014/main" id="{497EF217-EC1E-3D94-A854-54830CCE96FE}"/>
              </a:ext>
            </a:extLst>
          </p:cNvPr>
          <p:cNvGrpSpPr/>
          <p:nvPr/>
        </p:nvGrpSpPr>
        <p:grpSpPr>
          <a:xfrm>
            <a:off x="838200" y="1820862"/>
            <a:ext cx="10903857" cy="4549948"/>
            <a:chOff x="838200" y="1820862"/>
            <a:chExt cx="10903857" cy="4549948"/>
          </a:xfrm>
        </p:grpSpPr>
        <p:grpSp>
          <p:nvGrpSpPr>
            <p:cNvPr id="40" name="Group 39">
              <a:extLst>
                <a:ext uri="{FF2B5EF4-FFF2-40B4-BE49-F238E27FC236}">
                  <a16:creationId xmlns:a16="http://schemas.microsoft.com/office/drawing/2014/main" id="{9053D422-1616-B60B-B121-E1D41CACF031}"/>
                </a:ext>
              </a:extLst>
            </p:cNvPr>
            <p:cNvGrpSpPr/>
            <p:nvPr/>
          </p:nvGrpSpPr>
          <p:grpSpPr>
            <a:xfrm>
              <a:off x="8323022" y="2277382"/>
              <a:ext cx="3419035" cy="4093428"/>
              <a:chOff x="8323022" y="2277382"/>
              <a:chExt cx="3419035" cy="4093428"/>
            </a:xfrm>
          </p:grpSpPr>
          <p:pic>
            <p:nvPicPr>
              <p:cNvPr id="35" name="Picture 34">
                <a:extLst>
                  <a:ext uri="{FF2B5EF4-FFF2-40B4-BE49-F238E27FC236}">
                    <a16:creationId xmlns:a16="http://schemas.microsoft.com/office/drawing/2014/main" id="{81CCE44A-9320-6F1C-D84B-4C6ECA25CF8F}"/>
                  </a:ext>
                </a:extLst>
              </p:cNvPr>
              <p:cNvPicPr>
                <a:picLocks noChangeAspect="1"/>
              </p:cNvPicPr>
              <p:nvPr/>
            </p:nvPicPr>
            <p:blipFill>
              <a:blip r:embed="rId2" cstate="screen">
                <a:alphaModFix amt="25000"/>
                <a:extLst>
                  <a:ext uri="{28A0092B-C50C-407E-A947-70E740481C1C}">
                    <a14:useLocalDpi xmlns:a14="http://schemas.microsoft.com/office/drawing/2010/main" val="0"/>
                  </a:ext>
                </a:extLst>
              </a:blip>
              <a:stretch>
                <a:fillRect/>
              </a:stretch>
            </p:blipFill>
            <p:spPr>
              <a:xfrm>
                <a:off x="8323022" y="4580878"/>
                <a:ext cx="434799" cy="434799"/>
              </a:xfrm>
              <a:prstGeom prst="rect">
                <a:avLst/>
              </a:prstGeom>
            </p:spPr>
          </p:pic>
          <p:sp>
            <p:nvSpPr>
              <p:cNvPr id="3" name="TextBox 2">
                <a:extLst>
                  <a:ext uri="{FF2B5EF4-FFF2-40B4-BE49-F238E27FC236}">
                    <a16:creationId xmlns:a16="http://schemas.microsoft.com/office/drawing/2014/main" id="{F82FDB76-FC95-1E17-CDF5-C7EF95494935}"/>
                  </a:ext>
                </a:extLst>
              </p:cNvPr>
              <p:cNvSpPr txBox="1"/>
              <p:nvPr/>
            </p:nvSpPr>
            <p:spPr>
              <a:xfrm>
                <a:off x="8487052" y="2277382"/>
                <a:ext cx="3255005" cy="4093428"/>
              </a:xfrm>
              <a:prstGeom prst="rect">
                <a:avLst/>
              </a:prstGeom>
              <a:noFill/>
            </p:spPr>
            <p:txBody>
              <a:bodyPr wrap="square">
                <a:spAutoFit/>
              </a:bodyPr>
              <a:lstStyle/>
              <a:p>
                <a:pPr>
                  <a:defRPr/>
                </a:pPr>
                <a:r>
                  <a:rPr lang="lv-LV" sz="2000" dirty="0">
                    <a:latin typeface="+mn-lt"/>
                  </a:rPr>
                  <a:t>Pamatnostādnēs norāda deklarācijas vispārīgo informāciju, izvēloties atbilstošo vērtību no klasifikatora</a:t>
                </a:r>
              </a:p>
              <a:p>
                <a:pPr>
                  <a:defRPr/>
                </a:pPr>
                <a:endParaRPr lang="lv-LV" sz="2000" dirty="0">
                  <a:latin typeface="+mn-lt"/>
                </a:endParaRPr>
              </a:p>
              <a:p>
                <a:pPr>
                  <a:defRPr/>
                </a:pPr>
                <a:endParaRPr lang="lv-LV" sz="2000" dirty="0">
                  <a:ea typeface="Calibri" panose="020F0502020204030204" pitchFamily="34" charset="0"/>
                  <a:cs typeface="Times New Roman" panose="02020603050405020304" pitchFamily="18" charset="0"/>
                </a:endParaRPr>
              </a:p>
              <a:p>
                <a:pPr>
                  <a:defRPr/>
                </a:pPr>
                <a:endParaRPr lang="lv-LV" sz="2000" dirty="0">
                  <a:ea typeface="Calibri" panose="020F0502020204030204" pitchFamily="34" charset="0"/>
                  <a:cs typeface="Times New Roman" panose="02020603050405020304" pitchFamily="18" charset="0"/>
                </a:endParaRPr>
              </a:p>
              <a:p>
                <a:pPr>
                  <a:defRPr/>
                </a:pPr>
                <a:r>
                  <a:rPr lang="lv-LV" sz="2000" dirty="0">
                    <a:ea typeface="Calibri" panose="020F0502020204030204" pitchFamily="34" charset="0"/>
                    <a:cs typeface="Times New Roman" panose="02020603050405020304" pitchFamily="18" charset="0"/>
                  </a:rPr>
                  <a:t>P</a:t>
                </a:r>
                <a:r>
                  <a:rPr lang="lv-LV" sz="2000" dirty="0">
                    <a:latin typeface="+mn-lt"/>
                    <a:ea typeface="Calibri" panose="020F0502020204030204" pitchFamily="34" charset="0"/>
                    <a:cs typeface="Times New Roman" panose="02020603050405020304" pitchFamily="18" charset="0"/>
                  </a:rPr>
                  <a:t>āriet uz nākamo sadaļu var tikai tad, kad norādīti visi nepieciešamie dati</a:t>
                </a:r>
              </a:p>
              <a:p>
                <a:pPr>
                  <a:defRPr/>
                </a:pPr>
                <a:endParaRPr lang="lv-LV" sz="2000" dirty="0">
                  <a:latin typeface="+mn-lt"/>
                  <a:ea typeface="Calibri" panose="020F0502020204030204" pitchFamily="34"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id="{BC3D4F29-C56B-1756-43C8-698FF4CDD9E6}"/>
                </a:ext>
              </a:extLst>
            </p:cNvPr>
            <p:cNvGrpSpPr/>
            <p:nvPr/>
          </p:nvGrpSpPr>
          <p:grpSpPr>
            <a:xfrm>
              <a:off x="838200" y="1820862"/>
              <a:ext cx="7648852" cy="4429352"/>
              <a:chOff x="838200" y="1820862"/>
              <a:chExt cx="7648852" cy="4429352"/>
            </a:xfrm>
          </p:grpSpPr>
          <p:pic>
            <p:nvPicPr>
              <p:cNvPr id="2" name="Picture 1">
                <a:extLst>
                  <a:ext uri="{FF2B5EF4-FFF2-40B4-BE49-F238E27FC236}">
                    <a16:creationId xmlns:a16="http://schemas.microsoft.com/office/drawing/2014/main" id="{6D401F63-6AE0-1036-31EB-213822355D19}"/>
                  </a:ext>
                </a:extLst>
              </p:cNvPr>
              <p:cNvPicPr>
                <a:picLocks noChangeAspect="1"/>
              </p:cNvPicPr>
              <p:nvPr/>
            </p:nvPicPr>
            <p:blipFill rotWithShape="1">
              <a:blip r:embed="rId3"/>
              <a:srcRect l="17552" t="16182" r="4286" b="9555"/>
              <a:stretch/>
            </p:blipFill>
            <p:spPr bwMode="auto">
              <a:xfrm>
                <a:off x="838200" y="1820862"/>
                <a:ext cx="7459420" cy="4429352"/>
              </a:xfrm>
              <a:prstGeom prst="rect">
                <a:avLst/>
              </a:prstGeom>
              <a:ln>
                <a:noFill/>
              </a:ln>
              <a:extLst>
                <a:ext uri="{53640926-AAD7-44D8-BBD7-CCE9431645EC}">
                  <a14:shadowObscured xmlns:a14="http://schemas.microsoft.com/office/drawing/2010/main"/>
                </a:ext>
              </a:extLst>
            </p:spPr>
          </p:pic>
          <p:cxnSp>
            <p:nvCxnSpPr>
              <p:cNvPr id="9" name="Connector: Elbow 8">
                <a:extLst>
                  <a:ext uri="{FF2B5EF4-FFF2-40B4-BE49-F238E27FC236}">
                    <a16:creationId xmlns:a16="http://schemas.microsoft.com/office/drawing/2014/main" id="{26B9D270-A33D-3DA6-742B-422F39CE1A2E}"/>
                  </a:ext>
                </a:extLst>
              </p:cNvPr>
              <p:cNvCxnSpPr>
                <a:cxnSpLocks/>
              </p:cNvCxnSpPr>
              <p:nvPr/>
            </p:nvCxnSpPr>
            <p:spPr>
              <a:xfrm>
                <a:off x="3372947" y="1907823"/>
                <a:ext cx="5114105" cy="604558"/>
              </a:xfrm>
              <a:prstGeom prst="bentConnector3">
                <a:avLst>
                  <a:gd name="adj1" fmla="val 97391"/>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F8021FE-F5C1-61AE-BFC3-0C40F8EC3E81}"/>
                  </a:ext>
                </a:extLst>
              </p:cNvPr>
              <p:cNvSpPr/>
              <p:nvPr/>
            </p:nvSpPr>
            <p:spPr>
              <a:xfrm>
                <a:off x="2622550" y="1822627"/>
                <a:ext cx="689769" cy="170391"/>
              </a:xfrm>
              <a:prstGeom prst="rect">
                <a:avLst/>
              </a:prstGeom>
              <a:solidFill>
                <a:srgbClr val="0033CC">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grpSp>
    </p:spTree>
    <p:extLst>
      <p:ext uri="{BB962C8B-B14F-4D97-AF65-F5344CB8AC3E}">
        <p14:creationId xmlns:p14="http://schemas.microsoft.com/office/powerpoint/2010/main" val="959365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Eksporta deklarācija </a:t>
            </a:r>
            <a:br>
              <a:rPr lang="lv-LV" dirty="0"/>
            </a:br>
            <a:r>
              <a:rPr lang="lv-LV" b="0" i="1" dirty="0"/>
              <a:t>Iesaistītās puses (1. līmenis)</a:t>
            </a:r>
          </a:p>
        </p:txBody>
      </p:sp>
      <p:grpSp>
        <p:nvGrpSpPr>
          <p:cNvPr id="30" name="Group 29">
            <a:extLst>
              <a:ext uri="{FF2B5EF4-FFF2-40B4-BE49-F238E27FC236}">
                <a16:creationId xmlns:a16="http://schemas.microsoft.com/office/drawing/2014/main" id="{57B4AFA9-E0D8-F979-5CF2-228D535755D8}"/>
              </a:ext>
            </a:extLst>
          </p:cNvPr>
          <p:cNvGrpSpPr/>
          <p:nvPr/>
        </p:nvGrpSpPr>
        <p:grpSpPr>
          <a:xfrm>
            <a:off x="838200" y="1707243"/>
            <a:ext cx="11036008" cy="4794409"/>
            <a:chOff x="838200" y="1707243"/>
            <a:chExt cx="11036008" cy="4794409"/>
          </a:xfrm>
        </p:grpSpPr>
        <p:sp>
          <p:nvSpPr>
            <p:cNvPr id="5" name="TextBox 4">
              <a:extLst>
                <a:ext uri="{FF2B5EF4-FFF2-40B4-BE49-F238E27FC236}">
                  <a16:creationId xmlns:a16="http://schemas.microsoft.com/office/drawing/2014/main" id="{9A5FF900-506A-1C28-9BE9-836249F6BEC5}"/>
                </a:ext>
              </a:extLst>
            </p:cNvPr>
            <p:cNvSpPr txBox="1"/>
            <p:nvPr/>
          </p:nvSpPr>
          <p:spPr>
            <a:xfrm>
              <a:off x="8537510" y="3111803"/>
              <a:ext cx="3336698" cy="3172407"/>
            </a:xfrm>
            <a:prstGeom prst="rect">
              <a:avLst/>
            </a:prstGeom>
            <a:noFill/>
          </p:spPr>
          <p:txBody>
            <a:bodyPr wrap="square">
              <a:spAutoFit/>
            </a:bodyPr>
            <a:lstStyle/>
            <a:p>
              <a:pPr>
                <a:lnSpc>
                  <a:spcPct val="107000"/>
                </a:lnSpc>
                <a:spcAft>
                  <a:spcPts val="800"/>
                </a:spcAft>
                <a:defRPr/>
              </a:pPr>
              <a:r>
                <a:rPr lang="lv-LV" sz="1600" dirty="0">
                  <a:solidFill>
                    <a:schemeClr val="tx2"/>
                  </a:solidFill>
                  <a:highlight>
                    <a:srgbClr val="A4CE8E"/>
                  </a:highlight>
                  <a:latin typeface="+mn-lt"/>
                </a:rPr>
                <a:t>Kontaktpersona</a:t>
              </a:r>
              <a:r>
                <a:rPr lang="lv-LV" sz="1600" dirty="0">
                  <a:latin typeface="+mn-lt"/>
                  <a:ea typeface="Calibri" panose="020F0502020204030204" pitchFamily="34" charset="0"/>
                  <a:cs typeface="Times New Roman" panose="02020603050405020304" pitchFamily="18" charset="0"/>
                </a:rPr>
                <a:t> </a:t>
              </a:r>
              <a:r>
                <a:rPr lang="lv-LV" sz="1600" dirty="0">
                  <a:ea typeface="Calibri" panose="020F0502020204030204" pitchFamily="34" charset="0"/>
                  <a:cs typeface="Times New Roman" panose="02020603050405020304" pitchFamily="18" charset="0"/>
                </a:rPr>
                <a:t>–</a:t>
              </a:r>
              <a:r>
                <a:rPr lang="lv-LV" sz="1600" dirty="0">
                  <a:latin typeface="+mn-lt"/>
                  <a:ea typeface="Calibri" panose="020F0502020204030204" pitchFamily="34" charset="0"/>
                  <a:cs typeface="Times New Roman" panose="02020603050405020304" pitchFamily="18" charset="0"/>
                </a:rPr>
                <a:t> norāda, ja nepieciešams, lai deklarācijas dati būtu pieejami kādai citai personai</a:t>
              </a:r>
            </a:p>
            <a:p>
              <a:pPr>
                <a:lnSpc>
                  <a:spcPct val="107000"/>
                </a:lnSpc>
                <a:spcAft>
                  <a:spcPts val="800"/>
                </a:spcAft>
                <a:defRPr/>
              </a:pPr>
              <a:r>
                <a:rPr lang="lv-LV" sz="1600" dirty="0">
                  <a:solidFill>
                    <a:schemeClr val="tx2"/>
                  </a:solidFill>
                  <a:highlight>
                    <a:srgbClr val="A4CE8E"/>
                  </a:highlight>
                  <a:latin typeface="+mn-lt"/>
                </a:rPr>
                <a:t>Eksportētājs</a:t>
              </a:r>
              <a:r>
                <a:rPr lang="lv-LV" sz="1600" dirty="0">
                  <a:latin typeface="+mn-lt"/>
                  <a:ea typeface="Calibri" panose="020F0502020204030204" pitchFamily="34" charset="0"/>
                  <a:cs typeface="Times New Roman" panose="02020603050405020304" pitchFamily="18" charset="0"/>
                </a:rPr>
                <a:t> – persona, kurai ir tiesības veikt un kura veic preču izvešanu</a:t>
              </a:r>
            </a:p>
            <a:p>
              <a:pPr>
                <a:lnSpc>
                  <a:spcPct val="107000"/>
                </a:lnSpc>
                <a:spcAft>
                  <a:spcPts val="800"/>
                </a:spcAft>
                <a:defRPr/>
              </a:pPr>
              <a:r>
                <a:rPr lang="lv-LV" sz="1600" dirty="0">
                  <a:solidFill>
                    <a:schemeClr val="tx2"/>
                  </a:solidFill>
                  <a:highlight>
                    <a:srgbClr val="A4CE8E"/>
                  </a:highlight>
                  <a:latin typeface="+mn-lt"/>
                </a:rPr>
                <a:t>Pārstāvis</a:t>
              </a:r>
              <a:r>
                <a:rPr lang="lv-LV" sz="1600" dirty="0">
                  <a:latin typeface="+mn-lt"/>
                  <a:ea typeface="Calibri" panose="020F0502020204030204" pitchFamily="34" charset="0"/>
                  <a:cs typeface="Times New Roman" panose="02020603050405020304" pitchFamily="18" charset="0"/>
                </a:rPr>
                <a:t> – dati tiek aizpildīti, ja pārstāvis ir cita persona nevis deklarētājs vai eksportētājs</a:t>
              </a:r>
            </a:p>
          </p:txBody>
        </p:sp>
        <p:grpSp>
          <p:nvGrpSpPr>
            <p:cNvPr id="29" name="Group 28">
              <a:extLst>
                <a:ext uri="{FF2B5EF4-FFF2-40B4-BE49-F238E27FC236}">
                  <a16:creationId xmlns:a16="http://schemas.microsoft.com/office/drawing/2014/main" id="{A09FF488-9D46-D56D-8C34-9E5D9B608C56}"/>
                </a:ext>
              </a:extLst>
            </p:cNvPr>
            <p:cNvGrpSpPr/>
            <p:nvPr/>
          </p:nvGrpSpPr>
          <p:grpSpPr>
            <a:xfrm>
              <a:off x="838200" y="1707243"/>
              <a:ext cx="7699310" cy="4794409"/>
              <a:chOff x="838200" y="1707243"/>
              <a:chExt cx="7699310" cy="4794409"/>
            </a:xfrm>
          </p:grpSpPr>
          <p:pic>
            <p:nvPicPr>
              <p:cNvPr id="4" name="Picture 3">
                <a:extLst>
                  <a:ext uri="{FF2B5EF4-FFF2-40B4-BE49-F238E27FC236}">
                    <a16:creationId xmlns:a16="http://schemas.microsoft.com/office/drawing/2014/main" id="{4A5A002C-0B09-31EE-A44B-EEA84D683E7B}"/>
                  </a:ext>
                </a:extLst>
              </p:cNvPr>
              <p:cNvPicPr>
                <a:picLocks noChangeAspect="1"/>
              </p:cNvPicPr>
              <p:nvPr/>
            </p:nvPicPr>
            <p:blipFill rotWithShape="1">
              <a:blip r:embed="rId2"/>
              <a:srcRect l="17517" t="16470" r="4287" b="3780"/>
              <a:stretch/>
            </p:blipFill>
            <p:spPr bwMode="auto">
              <a:xfrm>
                <a:off x="838200" y="1707243"/>
                <a:ext cx="7522029" cy="4794409"/>
              </a:xfrm>
              <a:prstGeom prst="rect">
                <a:avLst/>
              </a:prstGeom>
              <a:ln>
                <a:noFill/>
              </a:ln>
              <a:extLst>
                <a:ext uri="{53640926-AAD7-44D8-BBD7-CCE9431645EC}">
                  <a14:shadowObscured xmlns:a14="http://schemas.microsoft.com/office/drawing/2010/main"/>
                </a:ext>
              </a:extLst>
            </p:spPr>
          </p:pic>
          <p:cxnSp>
            <p:nvCxnSpPr>
              <p:cNvPr id="3" name="Connector: Elbow 2">
                <a:extLst>
                  <a:ext uri="{FF2B5EF4-FFF2-40B4-BE49-F238E27FC236}">
                    <a16:creationId xmlns:a16="http://schemas.microsoft.com/office/drawing/2014/main" id="{93120990-52D0-3877-F4DA-74CAE0148BD9}"/>
                  </a:ext>
                </a:extLst>
              </p:cNvPr>
              <p:cNvCxnSpPr>
                <a:cxnSpLocks/>
              </p:cNvCxnSpPr>
              <p:nvPr/>
            </p:nvCxnSpPr>
            <p:spPr>
              <a:xfrm flipV="1">
                <a:off x="7534275" y="3284376"/>
                <a:ext cx="1003235" cy="974183"/>
              </a:xfrm>
              <a:prstGeom prst="bentConnector3">
                <a:avLst>
                  <a:gd name="adj1" fmla="val 18669"/>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C90F8BC9-6D11-303B-28F7-510DEB7DF71A}"/>
                  </a:ext>
                </a:extLst>
              </p:cNvPr>
              <p:cNvCxnSpPr>
                <a:cxnSpLocks/>
              </p:cNvCxnSpPr>
              <p:nvPr/>
            </p:nvCxnSpPr>
            <p:spPr>
              <a:xfrm flipV="1">
                <a:off x="7534275" y="4425691"/>
                <a:ext cx="1003235" cy="620833"/>
              </a:xfrm>
              <a:prstGeom prst="bentConnector3">
                <a:avLst>
                  <a:gd name="adj1" fmla="val 20568"/>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BB4E667-EE0C-DEE6-AAE1-6D3017678F41}"/>
                  </a:ext>
                </a:extLst>
              </p:cNvPr>
              <p:cNvCxnSpPr>
                <a:cxnSpLocks/>
              </p:cNvCxnSpPr>
              <p:nvPr/>
            </p:nvCxnSpPr>
            <p:spPr>
              <a:xfrm flipV="1">
                <a:off x="4867275" y="5303110"/>
                <a:ext cx="3670235" cy="540795"/>
              </a:xfrm>
              <a:prstGeom prst="bentConnector3">
                <a:avLst>
                  <a:gd name="adj1" fmla="val 78236"/>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grpSp>
      <p:sp>
        <p:nvSpPr>
          <p:cNvPr id="31" name="TextBox 30">
            <a:extLst>
              <a:ext uri="{FF2B5EF4-FFF2-40B4-BE49-F238E27FC236}">
                <a16:creationId xmlns:a16="http://schemas.microsoft.com/office/drawing/2014/main" id="{C00E8BB1-57E1-CCD7-209C-772904D6F54B}"/>
              </a:ext>
            </a:extLst>
          </p:cNvPr>
          <p:cNvSpPr txBox="1"/>
          <p:nvPr/>
        </p:nvSpPr>
        <p:spPr>
          <a:xfrm>
            <a:off x="8442260" y="2168324"/>
            <a:ext cx="3336698" cy="859466"/>
          </a:xfrm>
          <a:prstGeom prst="rect">
            <a:avLst/>
          </a:prstGeom>
          <a:noFill/>
        </p:spPr>
        <p:txBody>
          <a:bodyPr wrap="square">
            <a:spAutoFit/>
          </a:bodyPr>
          <a:lstStyle/>
          <a:p>
            <a:pPr>
              <a:lnSpc>
                <a:spcPct val="107000"/>
              </a:lnSpc>
              <a:spcAft>
                <a:spcPts val="800"/>
              </a:spcAft>
              <a:defRPr/>
            </a:pPr>
            <a:r>
              <a:rPr lang="lv-LV" sz="1600" dirty="0">
                <a:latin typeface="+mn-lt"/>
                <a:ea typeface="Calibri" panose="020F0502020204030204" pitchFamily="34" charset="0"/>
                <a:cs typeface="Times New Roman" panose="02020603050405020304" pitchFamily="18" charset="0"/>
              </a:rPr>
              <a:t>Deklarētāja dati aizpildās automātiski ar datiem no deklarācijas iesniedzēja</a:t>
            </a:r>
          </a:p>
        </p:txBody>
      </p:sp>
    </p:spTree>
    <p:extLst>
      <p:ext uri="{BB962C8B-B14F-4D97-AF65-F5344CB8AC3E}">
        <p14:creationId xmlns:p14="http://schemas.microsoft.com/office/powerpoint/2010/main" val="2041466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Eksporta deklarācija </a:t>
            </a:r>
            <a:br>
              <a:rPr lang="lv-LV" dirty="0"/>
            </a:br>
            <a:r>
              <a:rPr lang="lv-LV" b="0" i="1" dirty="0"/>
              <a:t>Preču krava (2. līmenis)</a:t>
            </a:r>
          </a:p>
        </p:txBody>
      </p:sp>
      <p:grpSp>
        <p:nvGrpSpPr>
          <p:cNvPr id="10" name="Group 9">
            <a:extLst>
              <a:ext uri="{FF2B5EF4-FFF2-40B4-BE49-F238E27FC236}">
                <a16:creationId xmlns:a16="http://schemas.microsoft.com/office/drawing/2014/main" id="{424F71CD-90A6-B66B-957A-314B496529E9}"/>
              </a:ext>
            </a:extLst>
          </p:cNvPr>
          <p:cNvGrpSpPr/>
          <p:nvPr/>
        </p:nvGrpSpPr>
        <p:grpSpPr>
          <a:xfrm>
            <a:off x="955221" y="1825625"/>
            <a:ext cx="10525579" cy="4443413"/>
            <a:chOff x="955221" y="1825625"/>
            <a:chExt cx="10525579" cy="4443413"/>
          </a:xfrm>
        </p:grpSpPr>
        <p:pic>
          <p:nvPicPr>
            <p:cNvPr id="2" name="Picture 1">
              <a:extLst>
                <a:ext uri="{FF2B5EF4-FFF2-40B4-BE49-F238E27FC236}">
                  <a16:creationId xmlns:a16="http://schemas.microsoft.com/office/drawing/2014/main" id="{B4AF58F2-695F-638E-F279-B3233FF54FD1}"/>
                </a:ext>
              </a:extLst>
            </p:cNvPr>
            <p:cNvPicPr>
              <a:picLocks noChangeAspect="1"/>
            </p:cNvPicPr>
            <p:nvPr/>
          </p:nvPicPr>
          <p:blipFill rotWithShape="1">
            <a:blip r:embed="rId2"/>
            <a:srcRect l="17698" t="16089" r="4499" b="3776"/>
            <a:stretch/>
          </p:blipFill>
          <p:spPr bwMode="auto">
            <a:xfrm>
              <a:off x="955221" y="1825625"/>
              <a:ext cx="6902904" cy="4443413"/>
            </a:xfrm>
            <a:prstGeom prst="rect">
              <a:avLst/>
            </a:prstGeom>
            <a:ln>
              <a:noFill/>
            </a:ln>
            <a:extLst>
              <a:ext uri="{53640926-AAD7-44D8-BBD7-CCE9431645EC}">
                <a14:shadowObscured xmlns:a14="http://schemas.microsoft.com/office/drawing/2010/main"/>
              </a:ext>
            </a:extLst>
          </p:spPr>
        </p:pic>
        <p:grpSp>
          <p:nvGrpSpPr>
            <p:cNvPr id="9" name="Group 8">
              <a:extLst>
                <a:ext uri="{FF2B5EF4-FFF2-40B4-BE49-F238E27FC236}">
                  <a16:creationId xmlns:a16="http://schemas.microsoft.com/office/drawing/2014/main" id="{119AD1E1-DC19-9003-CDE6-F17D2A51667D}"/>
                </a:ext>
              </a:extLst>
            </p:cNvPr>
            <p:cNvGrpSpPr/>
            <p:nvPr/>
          </p:nvGrpSpPr>
          <p:grpSpPr>
            <a:xfrm>
              <a:off x="7975146" y="1884651"/>
              <a:ext cx="3505654" cy="4175489"/>
              <a:chOff x="7975146" y="1884651"/>
              <a:chExt cx="3505654" cy="4175489"/>
            </a:xfrm>
          </p:grpSpPr>
          <p:sp>
            <p:nvSpPr>
              <p:cNvPr id="3" name="TextBox 2">
                <a:extLst>
                  <a:ext uri="{FF2B5EF4-FFF2-40B4-BE49-F238E27FC236}">
                    <a16:creationId xmlns:a16="http://schemas.microsoft.com/office/drawing/2014/main" id="{83159CF2-9D3A-DA91-F492-AE65568B0E8C}"/>
                  </a:ext>
                </a:extLst>
              </p:cNvPr>
              <p:cNvSpPr txBox="1"/>
              <p:nvPr/>
            </p:nvSpPr>
            <p:spPr>
              <a:xfrm>
                <a:off x="8207375" y="2169267"/>
                <a:ext cx="3273425" cy="3890873"/>
              </a:xfrm>
              <a:prstGeom prst="rect">
                <a:avLst/>
              </a:prstGeom>
              <a:noFill/>
            </p:spPr>
            <p:txBody>
              <a:bodyPr wrap="square">
                <a:spAutoFit/>
              </a:bodyPr>
              <a:lstStyle/>
              <a:p>
                <a:pPr>
                  <a:lnSpc>
                    <a:spcPct val="107000"/>
                  </a:lnSpc>
                  <a:spcAft>
                    <a:spcPts val="800"/>
                  </a:spcAft>
                  <a:defRPr/>
                </a:pPr>
                <a:r>
                  <a:rPr lang="lv-LV" sz="2000" dirty="0">
                    <a:latin typeface="+mn-lt"/>
                    <a:ea typeface="Calibri" panose="020F0502020204030204" pitchFamily="34" charset="0"/>
                    <a:cs typeface="Times New Roman" panose="02020603050405020304" pitchFamily="18" charset="0"/>
                  </a:rPr>
                  <a:t>Dati par precēm tiek aizpildīti atbilstoši informācijai, kas norādīta pievienotajos pavaddokumentos (rēķins, pārvadājuma līgums u.c.)</a:t>
                </a:r>
              </a:p>
              <a:p>
                <a:pPr>
                  <a:lnSpc>
                    <a:spcPct val="107000"/>
                  </a:lnSpc>
                  <a:spcAft>
                    <a:spcPts val="800"/>
                  </a:spcAft>
                  <a:defRPr/>
                </a:pPr>
                <a:endParaRPr lang="lv-LV" sz="2000" dirty="0">
                  <a:latin typeface="+mn-lt"/>
                  <a:ea typeface="Calibri" panose="020F0502020204030204" pitchFamily="34" charset="0"/>
                  <a:cs typeface="Times New Roman" panose="02020603050405020304" pitchFamily="18" charset="0"/>
                </a:endParaRPr>
              </a:p>
              <a:p>
                <a:pPr>
                  <a:lnSpc>
                    <a:spcPct val="107000"/>
                  </a:lnSpc>
                  <a:spcAft>
                    <a:spcPts val="800"/>
                  </a:spcAft>
                  <a:defRPr/>
                </a:pPr>
                <a:r>
                  <a:rPr lang="lv-LV" sz="2000" dirty="0">
                    <a:latin typeface="+mn-lt"/>
                    <a:ea typeface="Calibri" panose="020F0502020204030204" pitchFamily="34" charset="0"/>
                    <a:cs typeface="Times New Roman" panose="02020603050405020304" pitchFamily="18" charset="0"/>
                  </a:rPr>
                  <a:t>No klasifikatoriem izvēlas atbilstošo vērtību</a:t>
                </a:r>
              </a:p>
            </p:txBody>
          </p:sp>
          <p:pic>
            <p:nvPicPr>
              <p:cNvPr id="7" name="Graphic 6">
                <a:extLst>
                  <a:ext uri="{FF2B5EF4-FFF2-40B4-BE49-F238E27FC236}">
                    <a16:creationId xmlns:a16="http://schemas.microsoft.com/office/drawing/2014/main" id="{1D2FF296-C05B-8829-0E0D-A33E1D24F1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5146" y="1884651"/>
                <a:ext cx="575240" cy="569232"/>
              </a:xfrm>
              <a:prstGeom prst="rect">
                <a:avLst/>
              </a:prstGeom>
            </p:spPr>
          </p:pic>
        </p:grpSp>
      </p:grpSp>
    </p:spTree>
    <p:extLst>
      <p:ext uri="{BB962C8B-B14F-4D97-AF65-F5344CB8AC3E}">
        <p14:creationId xmlns:p14="http://schemas.microsoft.com/office/powerpoint/2010/main" val="3236386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Eksporta deklarācija </a:t>
            </a:r>
            <a:br>
              <a:rPr lang="lv-LV" dirty="0"/>
            </a:br>
            <a:r>
              <a:rPr lang="lv-LV" b="0" i="1" dirty="0"/>
              <a:t>Preču krava. Dokumenti (2. līmenis)</a:t>
            </a:r>
          </a:p>
        </p:txBody>
      </p:sp>
      <p:pic>
        <p:nvPicPr>
          <p:cNvPr id="4" name="Picture 2">
            <a:extLst>
              <a:ext uri="{FF2B5EF4-FFF2-40B4-BE49-F238E27FC236}">
                <a16:creationId xmlns:a16="http://schemas.microsoft.com/office/drawing/2014/main" id="{2BA7A7F4-439A-2A42-3DE4-42F6D12FD76A}"/>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8200" y="1825625"/>
            <a:ext cx="6998098" cy="443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F348CAE-A13B-1BB1-CD52-3BAD39A734FD}"/>
              </a:ext>
            </a:extLst>
          </p:cNvPr>
          <p:cNvSpPr txBox="1"/>
          <p:nvPr/>
        </p:nvSpPr>
        <p:spPr>
          <a:xfrm>
            <a:off x="8163833" y="2037207"/>
            <a:ext cx="3737881" cy="4210512"/>
          </a:xfrm>
          <a:prstGeom prst="rect">
            <a:avLst/>
          </a:prstGeom>
          <a:noFill/>
        </p:spPr>
        <p:txBody>
          <a:bodyPr wrap="square">
            <a:spAutoFit/>
          </a:bodyPr>
          <a:lstStyle/>
          <a:p>
            <a:pPr>
              <a:defRPr/>
            </a:pPr>
            <a:r>
              <a:rPr lang="lv-LV" dirty="0">
                <a:solidFill>
                  <a:schemeClr val="tx2"/>
                </a:solidFill>
                <a:highlight>
                  <a:srgbClr val="A4CE8E"/>
                </a:highlight>
                <a:latin typeface="+mn-lt"/>
              </a:rPr>
              <a:t>Tiek pievienoti visi pavaddokumenti,</a:t>
            </a:r>
            <a:r>
              <a:rPr lang="lv-LV" dirty="0">
                <a:solidFill>
                  <a:srgbClr val="212529"/>
                </a:solidFill>
                <a:latin typeface="+mn-lt"/>
              </a:rPr>
              <a:t> pamatojoties uz kuriem tiek veikta procedūras formēšana (rēķins, pārvadājuma līgums u.c.)</a:t>
            </a:r>
          </a:p>
          <a:p>
            <a:pPr>
              <a:defRPr/>
            </a:pPr>
            <a:endParaRPr lang="lv-LV" dirty="0">
              <a:solidFill>
                <a:srgbClr val="212529"/>
              </a:solidFill>
              <a:latin typeface="+mn-lt"/>
            </a:endParaRPr>
          </a:p>
          <a:p>
            <a:pPr>
              <a:defRPr/>
            </a:pPr>
            <a:r>
              <a:rPr lang="lv-LV" dirty="0">
                <a:solidFill>
                  <a:srgbClr val="212529"/>
                </a:solidFill>
                <a:latin typeface="+mn-lt"/>
              </a:rPr>
              <a:t>Visi papildu pievienojamie  dokumenti, kas attiecas uz konkrēto preču muitošanu, ir norādīti </a:t>
            </a:r>
            <a:r>
              <a:rPr lang="lv-LV" u="sng" dirty="0">
                <a:solidFill>
                  <a:srgbClr val="212529"/>
                </a:solidFill>
                <a:latin typeface="+mn-lt"/>
                <a:hlinkClick r:id="rId3" tooltip="Saite uz tīmekļvietni ec.europa.eu"/>
              </a:rPr>
              <a:t>TARIC</a:t>
            </a:r>
            <a:r>
              <a:rPr lang="lv-LV" dirty="0">
                <a:solidFill>
                  <a:srgbClr val="212529"/>
                </a:solidFill>
                <a:latin typeface="+mn-lt"/>
              </a:rPr>
              <a:t> datu bāzē (atļaujas, licences, sertifikāti u.c.) pie attiecīgā preču koda un tā apraksta</a:t>
            </a:r>
          </a:p>
          <a:p>
            <a:pPr>
              <a:lnSpc>
                <a:spcPct val="107000"/>
              </a:lnSpc>
              <a:spcAft>
                <a:spcPts val="800"/>
              </a:spcAft>
              <a:defRPr/>
            </a:pPr>
            <a:endParaRPr lang="lv-LV" sz="1600" dirty="0">
              <a:latin typeface="+mn-lt"/>
            </a:endParaRPr>
          </a:p>
        </p:txBody>
      </p:sp>
    </p:spTree>
    <p:extLst>
      <p:ext uri="{BB962C8B-B14F-4D97-AF65-F5344CB8AC3E}">
        <p14:creationId xmlns:p14="http://schemas.microsoft.com/office/powerpoint/2010/main" val="644139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Eksporta deklarācija </a:t>
            </a:r>
            <a:br>
              <a:rPr lang="lv-LV" dirty="0"/>
            </a:br>
            <a:r>
              <a:rPr lang="lv-LV" b="0" i="1" dirty="0"/>
              <a:t>Pārvadātājs (2. līmenis)</a:t>
            </a:r>
          </a:p>
        </p:txBody>
      </p:sp>
      <p:grpSp>
        <p:nvGrpSpPr>
          <p:cNvPr id="42" name="Group 41">
            <a:extLst>
              <a:ext uri="{FF2B5EF4-FFF2-40B4-BE49-F238E27FC236}">
                <a16:creationId xmlns:a16="http://schemas.microsoft.com/office/drawing/2014/main" id="{932BF077-4936-E43C-531B-24D98B78D40F}"/>
              </a:ext>
            </a:extLst>
          </p:cNvPr>
          <p:cNvGrpSpPr/>
          <p:nvPr/>
        </p:nvGrpSpPr>
        <p:grpSpPr>
          <a:xfrm>
            <a:off x="920184" y="1690688"/>
            <a:ext cx="10871766" cy="4802187"/>
            <a:chOff x="920184" y="1690688"/>
            <a:chExt cx="10871766" cy="4802187"/>
          </a:xfrm>
        </p:grpSpPr>
        <p:sp>
          <p:nvSpPr>
            <p:cNvPr id="3" name="TextBox 2">
              <a:extLst>
                <a:ext uri="{FF2B5EF4-FFF2-40B4-BE49-F238E27FC236}">
                  <a16:creationId xmlns:a16="http://schemas.microsoft.com/office/drawing/2014/main" id="{D58FE69E-8FED-48CF-81B9-3833497DD2F9}"/>
                </a:ext>
              </a:extLst>
            </p:cNvPr>
            <p:cNvSpPr txBox="1"/>
            <p:nvPr/>
          </p:nvSpPr>
          <p:spPr>
            <a:xfrm>
              <a:off x="8629160" y="2084387"/>
              <a:ext cx="3162790" cy="4226285"/>
            </a:xfrm>
            <a:prstGeom prst="rect">
              <a:avLst/>
            </a:prstGeom>
            <a:noFill/>
          </p:spPr>
          <p:txBody>
            <a:bodyPr wrap="square">
              <a:spAutoFit/>
            </a:bodyPr>
            <a:lstStyle/>
            <a:p>
              <a:pPr>
                <a:lnSpc>
                  <a:spcPct val="107000"/>
                </a:lnSpc>
                <a:spcAft>
                  <a:spcPts val="800"/>
                </a:spcAft>
                <a:defRPr/>
              </a:pPr>
              <a:r>
                <a:rPr lang="lv-LV" sz="1600" dirty="0">
                  <a:latin typeface="+mn-lt"/>
                  <a:ea typeface="Calibri" panose="020F0502020204030204" pitchFamily="34" charset="0"/>
                  <a:cs typeface="Times New Roman" panose="02020603050405020304" pitchFamily="18" charset="0"/>
                </a:rPr>
                <a:t>Dati par pārvadātāju tiek aizpildīti atbilstoši  informācijai, kas norādīta pārvadājuma līgumā</a:t>
              </a:r>
            </a:p>
            <a:p>
              <a:pPr>
                <a:lnSpc>
                  <a:spcPct val="107000"/>
                </a:lnSpc>
                <a:spcAft>
                  <a:spcPts val="800"/>
                </a:spcAft>
                <a:defRPr/>
              </a:pPr>
              <a:r>
                <a:rPr lang="lv-LV" sz="1600" dirty="0">
                  <a:latin typeface="+mn-lt"/>
                  <a:ea typeface="Calibri" panose="020F0502020204030204" pitchFamily="34" charset="0"/>
                  <a:cs typeface="Times New Roman" panose="02020603050405020304" pitchFamily="18" charset="0"/>
                </a:rPr>
                <a:t>Dati par nosūtītāju tiek aizpildīti atbilstoši rēķinā norādītajai </a:t>
              </a:r>
              <a:r>
                <a:rPr lang="lv-LV" sz="1600" i="1" dirty="0">
                  <a:latin typeface="+mn-lt"/>
                  <a:ea typeface="Calibri" panose="020F0502020204030204" pitchFamily="34" charset="0"/>
                  <a:cs typeface="Times New Roman" panose="02020603050405020304" pitchFamily="18" charset="0"/>
                </a:rPr>
                <a:t>(</a:t>
              </a:r>
              <a:r>
                <a:rPr lang="lv-LV" sz="1600" i="1" dirty="0" err="1">
                  <a:latin typeface="+mn-lt"/>
                  <a:ea typeface="Calibri" panose="020F0502020204030204" pitchFamily="34" charset="0"/>
                  <a:cs typeface="Times New Roman" panose="02020603050405020304" pitchFamily="18" charset="0"/>
                </a:rPr>
                <a:t>Invoice</a:t>
              </a:r>
              <a:r>
                <a:rPr lang="lv-LV" sz="1600" i="1" dirty="0">
                  <a:latin typeface="+mn-lt"/>
                  <a:ea typeface="Calibri" panose="020F0502020204030204" pitchFamily="34" charset="0"/>
                  <a:cs typeface="Times New Roman" panose="02020603050405020304" pitchFamily="18" charset="0"/>
                </a:rPr>
                <a:t>) </a:t>
              </a:r>
              <a:r>
                <a:rPr lang="lv-LV" sz="1600" dirty="0">
                  <a:latin typeface="+mn-lt"/>
                  <a:ea typeface="Calibri" panose="020F0502020204030204" pitchFamily="34" charset="0"/>
                  <a:cs typeface="Times New Roman" panose="02020603050405020304" pitchFamily="18" charset="0"/>
                </a:rPr>
                <a:t>informācijai. </a:t>
              </a:r>
              <a:r>
                <a:rPr lang="lv-LV" sz="1600" dirty="0">
                  <a:ea typeface="Calibri" panose="020F0502020204030204" pitchFamily="34" charset="0"/>
                  <a:cs typeface="Times New Roman" panose="02020603050405020304" pitchFamily="18" charset="0"/>
                </a:rPr>
                <a:t>Ja nosūtītājs ir tā pati persona, kas eksportētājs, tad datus var neaizpildīt</a:t>
              </a:r>
            </a:p>
            <a:p>
              <a:pPr>
                <a:lnSpc>
                  <a:spcPct val="107000"/>
                </a:lnSpc>
                <a:spcAft>
                  <a:spcPts val="800"/>
                </a:spcAft>
                <a:defRPr/>
              </a:pPr>
              <a:r>
                <a:rPr lang="lv-LV" sz="1600" dirty="0">
                  <a:latin typeface="+mn-lt"/>
                  <a:ea typeface="Calibri" panose="020F0502020204030204" pitchFamily="34" charset="0"/>
                  <a:cs typeface="Times New Roman" panose="02020603050405020304" pitchFamily="18" charset="0"/>
                </a:rPr>
                <a:t>Dati par saņēmēju tiek aizpildīti atbilstoši rēķinā norādītajai </a:t>
              </a:r>
              <a:r>
                <a:rPr lang="lv-LV" sz="1600" i="1" dirty="0">
                  <a:latin typeface="+mn-lt"/>
                  <a:ea typeface="Calibri" panose="020F0502020204030204" pitchFamily="34" charset="0"/>
                  <a:cs typeface="Times New Roman" panose="02020603050405020304" pitchFamily="18" charset="0"/>
                </a:rPr>
                <a:t>(</a:t>
              </a:r>
              <a:r>
                <a:rPr lang="lv-LV" sz="1600" i="1" dirty="0" err="1">
                  <a:latin typeface="+mn-lt"/>
                  <a:ea typeface="Calibri" panose="020F0502020204030204" pitchFamily="34" charset="0"/>
                  <a:cs typeface="Times New Roman" panose="02020603050405020304" pitchFamily="18" charset="0"/>
                </a:rPr>
                <a:t>Invoice</a:t>
              </a:r>
              <a:r>
                <a:rPr lang="lv-LV" sz="1600" i="1" dirty="0">
                  <a:latin typeface="+mn-lt"/>
                  <a:ea typeface="Calibri" panose="020F0502020204030204" pitchFamily="34" charset="0"/>
                  <a:cs typeface="Times New Roman" panose="02020603050405020304" pitchFamily="18" charset="0"/>
                </a:rPr>
                <a:t>) </a:t>
              </a:r>
              <a:r>
                <a:rPr lang="lv-LV" sz="1600" dirty="0">
                  <a:latin typeface="+mn-lt"/>
                  <a:ea typeface="Calibri" panose="020F0502020204030204" pitchFamily="34" charset="0"/>
                  <a:cs typeface="Times New Roman" panose="02020603050405020304" pitchFamily="18" charset="0"/>
                </a:rPr>
                <a:t>informācijai</a:t>
              </a:r>
            </a:p>
          </p:txBody>
        </p:sp>
        <p:grpSp>
          <p:nvGrpSpPr>
            <p:cNvPr id="41" name="Group 40">
              <a:extLst>
                <a:ext uri="{FF2B5EF4-FFF2-40B4-BE49-F238E27FC236}">
                  <a16:creationId xmlns:a16="http://schemas.microsoft.com/office/drawing/2014/main" id="{9A7C34BA-2D4D-5C1E-2DAE-57335384F3AA}"/>
                </a:ext>
              </a:extLst>
            </p:cNvPr>
            <p:cNvGrpSpPr/>
            <p:nvPr/>
          </p:nvGrpSpPr>
          <p:grpSpPr>
            <a:xfrm>
              <a:off x="920184" y="1690688"/>
              <a:ext cx="7617327" cy="4802187"/>
              <a:chOff x="920184" y="1690688"/>
              <a:chExt cx="7617327" cy="4802187"/>
            </a:xfrm>
          </p:grpSpPr>
          <p:pic>
            <p:nvPicPr>
              <p:cNvPr id="2" name="Picture 1">
                <a:extLst>
                  <a:ext uri="{FF2B5EF4-FFF2-40B4-BE49-F238E27FC236}">
                    <a16:creationId xmlns:a16="http://schemas.microsoft.com/office/drawing/2014/main" id="{2F77389F-C205-BED4-DBBD-060AC09B2A4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20184" y="1690688"/>
                <a:ext cx="7514812"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ctor: Elbow 3">
                <a:extLst>
                  <a:ext uri="{FF2B5EF4-FFF2-40B4-BE49-F238E27FC236}">
                    <a16:creationId xmlns:a16="http://schemas.microsoft.com/office/drawing/2014/main" id="{5BD13D3F-DF6D-055B-FE4F-A16A8AC9222A}"/>
                  </a:ext>
                </a:extLst>
              </p:cNvPr>
              <p:cNvCxnSpPr>
                <a:cxnSpLocks/>
              </p:cNvCxnSpPr>
              <p:nvPr/>
            </p:nvCxnSpPr>
            <p:spPr>
              <a:xfrm rot="5400000" flipH="1" flipV="1">
                <a:off x="7340568" y="2546383"/>
                <a:ext cx="1466849" cy="927036"/>
              </a:xfrm>
              <a:prstGeom prst="bentConnector3">
                <a:avLst>
                  <a:gd name="adj1" fmla="val 50000"/>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7F8BD53F-141E-DE5F-03CC-A7F12DCD2F11}"/>
                  </a:ext>
                </a:extLst>
              </p:cNvPr>
              <p:cNvCxnSpPr>
                <a:cxnSpLocks/>
              </p:cNvCxnSpPr>
              <p:nvPr/>
            </p:nvCxnSpPr>
            <p:spPr>
              <a:xfrm rot="5400000" flipH="1" flipV="1">
                <a:off x="7474599" y="3521285"/>
                <a:ext cx="1178259" cy="906508"/>
              </a:xfrm>
              <a:prstGeom prst="bentConnector3">
                <a:avLst>
                  <a:gd name="adj1" fmla="val 50000"/>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98D6645E-7800-E4FC-D4F5-989C28DBBD2C}"/>
                  </a:ext>
                </a:extLst>
              </p:cNvPr>
              <p:cNvCxnSpPr>
                <a:cxnSpLocks/>
              </p:cNvCxnSpPr>
              <p:nvPr/>
            </p:nvCxnSpPr>
            <p:spPr>
              <a:xfrm flipV="1">
                <a:off x="7715250" y="5303110"/>
                <a:ext cx="822260" cy="146075"/>
              </a:xfrm>
              <a:prstGeom prst="bentConnector3">
                <a:avLst>
                  <a:gd name="adj1" fmla="val 50000"/>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74530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Eksporta deklarācija </a:t>
            </a:r>
            <a:br>
              <a:rPr lang="lv-LV" dirty="0"/>
            </a:br>
            <a:r>
              <a:rPr lang="lv-LV" b="0" i="1" dirty="0"/>
              <a:t>Preču krava. Preču atrašanās vieta (2. līmenis)</a:t>
            </a:r>
          </a:p>
        </p:txBody>
      </p:sp>
      <p:pic>
        <p:nvPicPr>
          <p:cNvPr id="4" name="Picture 2">
            <a:extLst>
              <a:ext uri="{FF2B5EF4-FFF2-40B4-BE49-F238E27FC236}">
                <a16:creationId xmlns:a16="http://schemas.microsoft.com/office/drawing/2014/main" id="{AEF284C0-C6FA-089A-F8D1-EE8AC90234C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91240" y="2372126"/>
            <a:ext cx="8032375" cy="356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4DA45704-89D0-FE28-8EAB-98F023349F6A}"/>
              </a:ext>
            </a:extLst>
          </p:cNvPr>
          <p:cNvGraphicFramePr>
            <a:graphicFrameLocks noGrp="1"/>
          </p:cNvGraphicFramePr>
          <p:nvPr>
            <p:extLst>
              <p:ext uri="{D42A27DB-BD31-4B8C-83A1-F6EECF244321}">
                <p14:modId xmlns:p14="http://schemas.microsoft.com/office/powerpoint/2010/main" val="1111699342"/>
              </p:ext>
            </p:extLst>
          </p:nvPr>
        </p:nvGraphicFramePr>
        <p:xfrm>
          <a:off x="7125890" y="1987009"/>
          <a:ext cx="3262361" cy="1239837"/>
        </p:xfrm>
        <a:graphic>
          <a:graphicData uri="http://schemas.openxmlformats.org/drawingml/2006/table">
            <a:tbl>
              <a:tblPr firstRow="1" firstCol="1" bandRow="1">
                <a:tableStyleId>{5C22544A-7EE6-4342-B048-85BDC9FD1C3A}</a:tableStyleId>
              </a:tblPr>
              <a:tblGrid>
                <a:gridCol w="388042">
                  <a:extLst>
                    <a:ext uri="{9D8B030D-6E8A-4147-A177-3AD203B41FA5}">
                      <a16:colId xmlns:a16="http://schemas.microsoft.com/office/drawing/2014/main" val="20000"/>
                    </a:ext>
                  </a:extLst>
                </a:gridCol>
                <a:gridCol w="1420334">
                  <a:extLst>
                    <a:ext uri="{9D8B030D-6E8A-4147-A177-3AD203B41FA5}">
                      <a16:colId xmlns:a16="http://schemas.microsoft.com/office/drawing/2014/main" val="20001"/>
                    </a:ext>
                  </a:extLst>
                </a:gridCol>
                <a:gridCol w="1453985">
                  <a:extLst>
                    <a:ext uri="{9D8B030D-6E8A-4147-A177-3AD203B41FA5}">
                      <a16:colId xmlns:a16="http://schemas.microsoft.com/office/drawing/2014/main" val="20002"/>
                    </a:ext>
                  </a:extLst>
                </a:gridCol>
              </a:tblGrid>
              <a:tr h="345216">
                <a:tc>
                  <a:txBody>
                    <a:bodyPr/>
                    <a:lstStyle/>
                    <a:p>
                      <a:pPr algn="ctr"/>
                      <a:r>
                        <a:rPr lang="lv-LV" sz="1000" dirty="0">
                          <a:effectLst/>
                        </a:rPr>
                        <a:t>A</a:t>
                      </a:r>
                      <a:endParaRPr lang="lv-LV" sz="1100" dirty="0">
                        <a:effectLst/>
                        <a:latin typeface="Calibri" panose="020F0502020204030204" pitchFamily="34" charset="0"/>
                        <a:ea typeface="Calibri" panose="020F0502020204030204" pitchFamily="34" charset="0"/>
                      </a:endParaRPr>
                    </a:p>
                  </a:txBody>
                  <a:tcPr marL="68576" marR="68576" marT="0" marB="0" anchor="ctr">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lv-LV" sz="1000" b="0" dirty="0">
                          <a:solidFill>
                            <a:srgbClr val="000000"/>
                          </a:solidFill>
                          <a:effectLst/>
                        </a:rPr>
                        <a:t>Noteiktā atrašanās vieta</a:t>
                      </a:r>
                      <a:endParaRPr lang="lv-LV" sz="1100" b="0" dirty="0">
                        <a:solidFill>
                          <a:srgbClr val="000000"/>
                        </a:solidFill>
                        <a:effectLst/>
                        <a:latin typeface="Calibri" panose="020F0502020204030204" pitchFamily="34" charset="0"/>
                        <a:ea typeface="Calibri" panose="020F0502020204030204" pitchFamily="34" charset="0"/>
                      </a:endParaRPr>
                    </a:p>
                  </a:txBody>
                  <a:tcPr marL="68576" marR="68576" marT="0" marB="0" anchor="ctr">
                    <a:lnL w="12700" cmpd="sng">
                      <a:noFill/>
                    </a:lnL>
                    <a:lnR w="190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7E7EA"/>
                    </a:solidFill>
                  </a:tcPr>
                </a:tc>
                <a:tc>
                  <a:txBody>
                    <a:bodyPr/>
                    <a:lstStyle/>
                    <a:p>
                      <a:r>
                        <a:rPr lang="lv-LV" sz="1000" b="0" dirty="0">
                          <a:solidFill>
                            <a:srgbClr val="000000"/>
                          </a:solidFill>
                          <a:effectLst/>
                        </a:rPr>
                        <a:t>MKP</a:t>
                      </a:r>
                      <a:endParaRPr lang="lv-LV" sz="1100" b="0" dirty="0">
                        <a:solidFill>
                          <a:srgbClr val="000000"/>
                        </a:solidFill>
                        <a:effectLst/>
                        <a:latin typeface="Calibri" panose="020F0502020204030204" pitchFamily="34" charset="0"/>
                        <a:ea typeface="Calibri" panose="020F0502020204030204" pitchFamily="34" charset="0"/>
                      </a:endParaRPr>
                    </a:p>
                  </a:txBody>
                  <a:tcPr marL="68576" marR="68576" marT="0" marB="0" anchor="ctr">
                    <a:lnL w="1905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E7E7EA"/>
                    </a:solidFill>
                  </a:tcPr>
                </a:tc>
                <a:extLst>
                  <a:ext uri="{0D108BD9-81ED-4DB2-BD59-A6C34878D82A}">
                    <a16:rowId xmlns:a16="http://schemas.microsoft.com/office/drawing/2014/main" val="10000"/>
                  </a:ext>
                </a:extLst>
              </a:tr>
              <a:tr h="345216">
                <a:tc>
                  <a:txBody>
                    <a:bodyPr/>
                    <a:lstStyle/>
                    <a:p>
                      <a:pPr algn="ctr"/>
                      <a:r>
                        <a:rPr lang="lv-LV" sz="1000" dirty="0">
                          <a:effectLst/>
                        </a:rPr>
                        <a:t>B</a:t>
                      </a:r>
                      <a:endParaRPr lang="lv-LV" sz="1100" dirty="0">
                        <a:effectLst/>
                        <a:latin typeface="Calibri" panose="020F0502020204030204" pitchFamily="34" charset="0"/>
                        <a:ea typeface="Calibri" panose="020F0502020204030204" pitchFamily="34" charset="0"/>
                      </a:endParaRPr>
                    </a:p>
                  </a:txBody>
                  <a:tcPr marL="68576" marR="68576" marT="0" marB="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lv-LV" sz="1000" dirty="0">
                          <a:effectLst/>
                        </a:rPr>
                        <a:t>Atzītā vieta</a:t>
                      </a:r>
                      <a:endParaRPr lang="lv-LV" sz="1100" dirty="0">
                        <a:effectLst/>
                        <a:latin typeface="Calibri" panose="020F0502020204030204" pitchFamily="34" charset="0"/>
                        <a:ea typeface="Calibri" panose="020F0502020204030204" pitchFamily="34" charset="0"/>
                      </a:endParaRPr>
                    </a:p>
                  </a:txBody>
                  <a:tcPr marL="68576" marR="68576" marT="0" marB="0" anchor="ctr">
                    <a:lnL w="12700" cmpd="sng">
                      <a:noFill/>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lv-LV" sz="1000" dirty="0">
                          <a:effectLst/>
                        </a:rPr>
                        <a:t>Noliktavas, BZ, citas atļaujas</a:t>
                      </a:r>
                      <a:endParaRPr lang="lv-LV" sz="1100" dirty="0">
                        <a:effectLst/>
                        <a:latin typeface="Calibri" panose="020F0502020204030204" pitchFamily="34" charset="0"/>
                        <a:ea typeface="Calibri" panose="020F0502020204030204" pitchFamily="34" charset="0"/>
                      </a:endParaRPr>
                    </a:p>
                  </a:txBody>
                  <a:tcPr marL="68576" marR="68576" marT="0" marB="0" anchor="ctr">
                    <a:lnL w="1905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2661">
                <a:tc>
                  <a:txBody>
                    <a:bodyPr/>
                    <a:lstStyle/>
                    <a:p>
                      <a:pPr algn="ctr"/>
                      <a:r>
                        <a:rPr lang="lv-LV" sz="1000" dirty="0">
                          <a:effectLst/>
                        </a:rPr>
                        <a:t>C</a:t>
                      </a:r>
                      <a:endParaRPr lang="lv-LV" sz="1100" dirty="0">
                        <a:effectLst/>
                        <a:latin typeface="Calibri" panose="020F0502020204030204" pitchFamily="34" charset="0"/>
                        <a:ea typeface="Calibri" panose="020F0502020204030204" pitchFamily="34" charset="0"/>
                      </a:endParaRPr>
                    </a:p>
                  </a:txBody>
                  <a:tcPr marL="68576" marR="68576" marT="0" marB="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lv-LV" sz="1000" dirty="0">
                          <a:effectLst/>
                        </a:rPr>
                        <a:t>Apstiprinātā vieta</a:t>
                      </a:r>
                      <a:endParaRPr lang="lv-LV" sz="1100" dirty="0">
                        <a:effectLst/>
                        <a:latin typeface="Calibri" panose="020F0502020204030204" pitchFamily="34" charset="0"/>
                        <a:ea typeface="Calibri" panose="020F0502020204030204" pitchFamily="34" charset="0"/>
                      </a:endParaRPr>
                    </a:p>
                  </a:txBody>
                  <a:tcPr marL="68576" marR="68576" marT="0" marB="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lv-LV" sz="1000" dirty="0">
                          <a:effectLst/>
                        </a:rPr>
                        <a:t>Komersanta vieta</a:t>
                      </a:r>
                      <a:endParaRPr lang="lv-LV" sz="1100" dirty="0">
                        <a:effectLst/>
                        <a:latin typeface="Calibri" panose="020F0502020204030204" pitchFamily="34" charset="0"/>
                        <a:ea typeface="Calibri" panose="020F0502020204030204" pitchFamily="34" charset="0"/>
                      </a:endParaRPr>
                    </a:p>
                  </a:txBody>
                  <a:tcPr marL="68576" marR="68576" marT="0" marB="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6744">
                <a:tc>
                  <a:txBody>
                    <a:bodyPr/>
                    <a:lstStyle/>
                    <a:p>
                      <a:pPr algn="ctr"/>
                      <a:r>
                        <a:rPr lang="lv-LV" sz="1000" dirty="0">
                          <a:effectLst/>
                        </a:rPr>
                        <a:t>D</a:t>
                      </a:r>
                      <a:endParaRPr lang="lv-LV" sz="1100" dirty="0">
                        <a:effectLst/>
                        <a:latin typeface="Calibri" panose="020F0502020204030204" pitchFamily="34" charset="0"/>
                        <a:ea typeface="Calibri" panose="020F0502020204030204" pitchFamily="34" charset="0"/>
                      </a:endParaRPr>
                    </a:p>
                  </a:txBody>
                  <a:tcPr marL="68576" marR="68576" marT="0" marB="0" anchor="ctr">
                    <a:lnL w="12700" cmpd="sng">
                      <a:noFill/>
                    </a:lnL>
                    <a:lnR w="12700" cmpd="sng">
                      <a:noFill/>
                    </a:lnR>
                    <a:lnT w="1905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lv-LV" sz="1000" dirty="0">
                          <a:effectLst/>
                        </a:rPr>
                        <a:t>Cits</a:t>
                      </a:r>
                      <a:endParaRPr lang="lv-LV" sz="1100" dirty="0">
                        <a:effectLst/>
                        <a:latin typeface="Calibri" panose="020F0502020204030204" pitchFamily="34" charset="0"/>
                        <a:ea typeface="Calibri" panose="020F0502020204030204" pitchFamily="34" charset="0"/>
                      </a:endParaRPr>
                    </a:p>
                  </a:txBody>
                  <a:tcPr marL="68576" marR="68576" marT="0" marB="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lv-LV" sz="1000" dirty="0">
                          <a:effectLst/>
                        </a:rPr>
                        <a:t>Cits (brīva adrese)</a:t>
                      </a:r>
                      <a:endParaRPr lang="lv-LV" sz="1100" dirty="0">
                        <a:effectLst/>
                        <a:latin typeface="Calibri" panose="020F0502020204030204" pitchFamily="34" charset="0"/>
                        <a:ea typeface="Calibri" panose="020F0502020204030204" pitchFamily="34" charset="0"/>
                      </a:endParaRPr>
                    </a:p>
                  </a:txBody>
                  <a:tcPr marL="68576" marR="68576" marT="0" marB="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67FBF883-0016-D24F-EE45-D469B527CC4F}"/>
              </a:ext>
            </a:extLst>
          </p:cNvPr>
          <p:cNvSpPr txBox="1"/>
          <p:nvPr/>
        </p:nvSpPr>
        <p:spPr>
          <a:xfrm>
            <a:off x="9152117" y="3429000"/>
            <a:ext cx="2858908" cy="1323439"/>
          </a:xfrm>
          <a:prstGeom prst="rect">
            <a:avLst/>
          </a:prstGeom>
          <a:noFill/>
        </p:spPr>
        <p:txBody>
          <a:bodyPr wrap="square">
            <a:spAutoFit/>
          </a:bodyPr>
          <a:lstStyle/>
          <a:p>
            <a:pPr>
              <a:defRPr/>
            </a:pPr>
            <a:r>
              <a:rPr lang="lv-LV" sz="2000" dirty="0">
                <a:latin typeface="+mn-lt"/>
              </a:rPr>
              <a:t>Aizpilda no klasifikatora, izvēloties atbilstošo vērtību  </a:t>
            </a:r>
          </a:p>
        </p:txBody>
      </p:sp>
      <p:grpSp>
        <p:nvGrpSpPr>
          <p:cNvPr id="18" name="Group 17">
            <a:extLst>
              <a:ext uri="{FF2B5EF4-FFF2-40B4-BE49-F238E27FC236}">
                <a16:creationId xmlns:a16="http://schemas.microsoft.com/office/drawing/2014/main" id="{5B972724-0D26-4F91-80FF-EEE8DDCD7120}"/>
              </a:ext>
            </a:extLst>
          </p:cNvPr>
          <p:cNvGrpSpPr/>
          <p:nvPr/>
        </p:nvGrpSpPr>
        <p:grpSpPr>
          <a:xfrm>
            <a:off x="3665181" y="1851615"/>
            <a:ext cx="3460709" cy="1352550"/>
            <a:chOff x="3665181" y="2085975"/>
            <a:chExt cx="3460709" cy="1352550"/>
          </a:xfrm>
        </p:grpSpPr>
        <p:grpSp>
          <p:nvGrpSpPr>
            <p:cNvPr id="11" name="Group 10">
              <a:extLst>
                <a:ext uri="{FF2B5EF4-FFF2-40B4-BE49-F238E27FC236}">
                  <a16:creationId xmlns:a16="http://schemas.microsoft.com/office/drawing/2014/main" id="{AFEEA9F9-38E3-0807-D5A0-423DFB89B355}"/>
                </a:ext>
              </a:extLst>
            </p:cNvPr>
            <p:cNvGrpSpPr/>
            <p:nvPr/>
          </p:nvGrpSpPr>
          <p:grpSpPr>
            <a:xfrm>
              <a:off x="3665181" y="2085975"/>
              <a:ext cx="2982892" cy="1352550"/>
              <a:chOff x="4753753" y="2085975"/>
              <a:chExt cx="2982892" cy="1352550"/>
            </a:xfrm>
          </p:grpSpPr>
          <p:pic>
            <p:nvPicPr>
              <p:cNvPr id="5" name="Picture 4">
                <a:extLst>
                  <a:ext uri="{FF2B5EF4-FFF2-40B4-BE49-F238E27FC236}">
                    <a16:creationId xmlns:a16="http://schemas.microsoft.com/office/drawing/2014/main" id="{5EC33B37-3DD8-07DC-4691-5660B4BBBF2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36320" y="2085975"/>
                <a:ext cx="2600325" cy="1352550"/>
              </a:xfrm>
              <a:prstGeom prst="rect">
                <a:avLst/>
              </a:prstGeom>
              <a:noFill/>
              <a:ln w="19050">
                <a:solidFill>
                  <a:srgbClr val="0033CC"/>
                </a:solidFill>
                <a:miter lim="800000"/>
                <a:headEnd/>
                <a:tailEnd/>
              </a:ln>
              <a:extLst>
                <a:ext uri="{909E8E84-426E-40DD-AFC4-6F175D3DCCD1}">
                  <a14:hiddenFill xmlns:a14="http://schemas.microsoft.com/office/drawing/2010/main">
                    <a:solidFill>
                      <a:srgbClr val="FFFFFF"/>
                    </a:solidFill>
                  </a14:hiddenFill>
                </a:ext>
              </a:extLst>
            </p:spPr>
          </p:pic>
          <p:cxnSp>
            <p:nvCxnSpPr>
              <p:cNvPr id="3" name="Connector: Elbow 2">
                <a:extLst>
                  <a:ext uri="{FF2B5EF4-FFF2-40B4-BE49-F238E27FC236}">
                    <a16:creationId xmlns:a16="http://schemas.microsoft.com/office/drawing/2014/main" id="{6BFA18B3-A77F-CF32-77B7-0BC6793FAD29}"/>
                  </a:ext>
                </a:extLst>
              </p:cNvPr>
              <p:cNvCxnSpPr>
                <a:cxnSpLocks/>
              </p:cNvCxnSpPr>
              <p:nvPr/>
            </p:nvCxnSpPr>
            <p:spPr>
              <a:xfrm rot="5400000" flipH="1" flipV="1">
                <a:off x="4657699" y="2858305"/>
                <a:ext cx="479425" cy="287317"/>
              </a:xfrm>
              <a:prstGeom prst="bentConnector2">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DD6F3582-5DBD-7A2A-C8BE-751A4CB7D41E}"/>
                </a:ext>
              </a:extLst>
            </p:cNvPr>
            <p:cNvCxnSpPr>
              <a:cxnSpLocks/>
            </p:cNvCxnSpPr>
            <p:nvPr/>
          </p:nvCxnSpPr>
          <p:spPr>
            <a:xfrm flipV="1">
              <a:off x="6648073" y="2841287"/>
              <a:ext cx="477817" cy="1"/>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0359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Eksporta deklarācija </a:t>
            </a:r>
            <a:br>
              <a:rPr lang="lv-LV" dirty="0"/>
            </a:br>
            <a:r>
              <a:rPr lang="lv-LV" b="0" i="1" dirty="0"/>
              <a:t>Preces (3.līmenis)</a:t>
            </a:r>
          </a:p>
        </p:txBody>
      </p:sp>
      <p:sp>
        <p:nvSpPr>
          <p:cNvPr id="3" name="TextBox 2">
            <a:extLst>
              <a:ext uri="{FF2B5EF4-FFF2-40B4-BE49-F238E27FC236}">
                <a16:creationId xmlns:a16="http://schemas.microsoft.com/office/drawing/2014/main" id="{897FC83C-038F-BB35-91BD-D94AA59DE89A}"/>
              </a:ext>
            </a:extLst>
          </p:cNvPr>
          <p:cNvSpPr txBox="1"/>
          <p:nvPr/>
        </p:nvSpPr>
        <p:spPr>
          <a:xfrm>
            <a:off x="8179967" y="2812309"/>
            <a:ext cx="3456541" cy="2770310"/>
          </a:xfrm>
          <a:prstGeom prst="rect">
            <a:avLst/>
          </a:prstGeom>
          <a:noFill/>
        </p:spPr>
        <p:txBody>
          <a:bodyPr wrap="square">
            <a:spAutoFit/>
          </a:bodyPr>
          <a:lstStyle/>
          <a:p>
            <a:pPr>
              <a:lnSpc>
                <a:spcPct val="107000"/>
              </a:lnSpc>
              <a:spcAft>
                <a:spcPts val="800"/>
              </a:spcAft>
              <a:defRPr/>
            </a:pPr>
            <a:r>
              <a:rPr lang="lv-LV" sz="2000" dirty="0">
                <a:latin typeface="+mn-lt"/>
                <a:ea typeface="Calibri" panose="020F0502020204030204" pitchFamily="34" charset="0"/>
                <a:cs typeface="Times New Roman" panose="02020603050405020304" pitchFamily="18" charset="0"/>
              </a:rPr>
              <a:t>Dati par precēm tiek aizpildīti atbilstoši  informācijai, kas norādīta pievienotajos pavaddokumentos, izvēloties atbilstošo vērtību no klasifikatora </a:t>
            </a:r>
          </a:p>
          <a:p>
            <a:pPr>
              <a:lnSpc>
                <a:spcPct val="107000"/>
              </a:lnSpc>
              <a:spcAft>
                <a:spcPts val="800"/>
              </a:spcAft>
              <a:defRPr/>
            </a:pPr>
            <a:endParaRPr lang="lv-LV" dirty="0">
              <a:latin typeface="+mn-lt"/>
            </a:endParaRPr>
          </a:p>
        </p:txBody>
      </p:sp>
      <p:grpSp>
        <p:nvGrpSpPr>
          <p:cNvPr id="36" name="Group 35">
            <a:extLst>
              <a:ext uri="{FF2B5EF4-FFF2-40B4-BE49-F238E27FC236}">
                <a16:creationId xmlns:a16="http://schemas.microsoft.com/office/drawing/2014/main" id="{CFE921E5-0D55-1D1E-61F2-CFF01057F987}"/>
              </a:ext>
            </a:extLst>
          </p:cNvPr>
          <p:cNvGrpSpPr/>
          <p:nvPr/>
        </p:nvGrpSpPr>
        <p:grpSpPr>
          <a:xfrm>
            <a:off x="906011" y="1758950"/>
            <a:ext cx="6851650" cy="4821401"/>
            <a:chOff x="906011" y="1758950"/>
            <a:chExt cx="6851650" cy="4821401"/>
          </a:xfrm>
        </p:grpSpPr>
        <p:pic>
          <p:nvPicPr>
            <p:cNvPr id="2" name="Picture 1">
              <a:extLst>
                <a:ext uri="{FF2B5EF4-FFF2-40B4-BE49-F238E27FC236}">
                  <a16:creationId xmlns:a16="http://schemas.microsoft.com/office/drawing/2014/main" id="{50904D8D-75FD-645B-BC21-E06DCCB2B3E7}"/>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06011" y="1884072"/>
              <a:ext cx="6096000" cy="469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33">
              <a:extLst>
                <a:ext uri="{FF2B5EF4-FFF2-40B4-BE49-F238E27FC236}">
                  <a16:creationId xmlns:a16="http://schemas.microsoft.com/office/drawing/2014/main" id="{AB62ACA4-1C7E-53A6-8E2B-11819BA6DECD}"/>
                </a:ext>
              </a:extLst>
            </p:cNvPr>
            <p:cNvGrpSpPr/>
            <p:nvPr/>
          </p:nvGrpSpPr>
          <p:grpSpPr>
            <a:xfrm>
              <a:off x="2188512" y="1758950"/>
              <a:ext cx="4813499" cy="1421711"/>
              <a:chOff x="2188512" y="1758950"/>
              <a:chExt cx="4813499" cy="1421711"/>
            </a:xfrm>
          </p:grpSpPr>
          <p:pic>
            <p:nvPicPr>
              <p:cNvPr id="9" name="Picture 5">
                <a:extLst>
                  <a:ext uri="{FF2B5EF4-FFF2-40B4-BE49-F238E27FC236}">
                    <a16:creationId xmlns:a16="http://schemas.microsoft.com/office/drawing/2014/main" id="{6F392ADA-0E75-1F93-BB84-7D68F6AF874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34786" y="1758950"/>
                <a:ext cx="4467225" cy="1370013"/>
              </a:xfrm>
              <a:prstGeom prst="rect">
                <a:avLst/>
              </a:prstGeom>
              <a:noFill/>
              <a:ln w="19050">
                <a:solidFill>
                  <a:srgbClr val="0033CC"/>
                </a:solidFill>
                <a:miter lim="800000"/>
                <a:headEnd/>
                <a:tailEnd/>
              </a:ln>
              <a:extLst>
                <a:ext uri="{909E8E84-426E-40DD-AFC4-6F175D3DCCD1}">
                  <a14:hiddenFill xmlns:a14="http://schemas.microsoft.com/office/drawing/2010/main">
                    <a:solidFill>
                      <a:srgbClr val="FFFFFF"/>
                    </a:solidFill>
                  </a14:hiddenFill>
                </a:ext>
              </a:extLst>
            </p:spPr>
          </p:pic>
          <p:cxnSp>
            <p:nvCxnSpPr>
              <p:cNvPr id="13" name="Connector: Elbow 12">
                <a:extLst>
                  <a:ext uri="{FF2B5EF4-FFF2-40B4-BE49-F238E27FC236}">
                    <a16:creationId xmlns:a16="http://schemas.microsoft.com/office/drawing/2014/main" id="{19BBAFFA-E82C-E5C9-DBE2-323679971670}"/>
                  </a:ext>
                </a:extLst>
              </p:cNvPr>
              <p:cNvCxnSpPr>
                <a:cxnSpLocks/>
              </p:cNvCxnSpPr>
              <p:nvPr/>
            </p:nvCxnSpPr>
            <p:spPr>
              <a:xfrm rot="5400000" flipH="1" flipV="1">
                <a:off x="1933123" y="2699346"/>
                <a:ext cx="736704" cy="225926"/>
              </a:xfrm>
              <a:prstGeom prst="bentConnector2">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F431F0AD-A784-C61D-99DE-B13FBA137AEA}"/>
                </a:ext>
              </a:extLst>
            </p:cNvPr>
            <p:cNvGrpSpPr/>
            <p:nvPr/>
          </p:nvGrpSpPr>
          <p:grpSpPr>
            <a:xfrm>
              <a:off x="2828561" y="3589046"/>
              <a:ext cx="4929100" cy="1771650"/>
              <a:chOff x="2828561" y="3589046"/>
              <a:chExt cx="4929100" cy="1771650"/>
            </a:xfrm>
          </p:grpSpPr>
          <p:pic>
            <p:nvPicPr>
              <p:cNvPr id="10" name="Picture 7">
                <a:extLst>
                  <a:ext uri="{FF2B5EF4-FFF2-40B4-BE49-F238E27FC236}">
                    <a16:creationId xmlns:a16="http://schemas.microsoft.com/office/drawing/2014/main" id="{51CFB160-1F12-EA73-7F7C-8B7813F69682}"/>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90436" y="3589046"/>
                <a:ext cx="4467225" cy="1771650"/>
              </a:xfrm>
              <a:prstGeom prst="rect">
                <a:avLst/>
              </a:prstGeom>
              <a:noFill/>
              <a:ln w="19050">
                <a:solidFill>
                  <a:srgbClr val="0033CC"/>
                </a:solidFill>
                <a:miter lim="800000"/>
                <a:headEnd/>
                <a:tailEnd/>
              </a:ln>
              <a:extLst>
                <a:ext uri="{909E8E84-426E-40DD-AFC4-6F175D3DCCD1}">
                  <a14:hiddenFill xmlns:a14="http://schemas.microsoft.com/office/drawing/2010/main">
                    <a:solidFill>
                      <a:srgbClr val="FFFFFF"/>
                    </a:solidFill>
                  </a14:hiddenFill>
                </a:ext>
              </a:extLst>
            </p:spPr>
          </p:pic>
          <p:cxnSp>
            <p:nvCxnSpPr>
              <p:cNvPr id="33" name="Connector: Elbow 32">
                <a:extLst>
                  <a:ext uri="{FF2B5EF4-FFF2-40B4-BE49-F238E27FC236}">
                    <a16:creationId xmlns:a16="http://schemas.microsoft.com/office/drawing/2014/main" id="{289F9CF0-FA29-45BA-3447-DF0E9F079279}"/>
                  </a:ext>
                </a:extLst>
              </p:cNvPr>
              <p:cNvCxnSpPr>
                <a:cxnSpLocks/>
              </p:cNvCxnSpPr>
              <p:nvPr/>
            </p:nvCxnSpPr>
            <p:spPr>
              <a:xfrm rot="16200000" flipH="1">
                <a:off x="2589102" y="3881186"/>
                <a:ext cx="833146" cy="354227"/>
              </a:xfrm>
              <a:prstGeom prst="bentConnector2">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55906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Eksporta deklarācija </a:t>
            </a:r>
            <a:br>
              <a:rPr lang="lv-LV" dirty="0"/>
            </a:br>
            <a:r>
              <a:rPr lang="lv-LV" b="0" i="1" dirty="0"/>
              <a:t>Preces. Preču HS kods (3. līmenis)</a:t>
            </a:r>
          </a:p>
        </p:txBody>
      </p:sp>
      <p:pic>
        <p:nvPicPr>
          <p:cNvPr id="4" name="Picture 2">
            <a:extLst>
              <a:ext uri="{FF2B5EF4-FFF2-40B4-BE49-F238E27FC236}">
                <a16:creationId xmlns:a16="http://schemas.microsoft.com/office/drawing/2014/main" id="{9B0B3FF8-A8F6-C28C-738B-ADAAD9DFADBA}"/>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77672" y="2010161"/>
            <a:ext cx="7641171"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0D19FB-AEC6-BE6C-7FD1-AEEFEF594B9E}"/>
              </a:ext>
            </a:extLst>
          </p:cNvPr>
          <p:cNvSpPr txBox="1"/>
          <p:nvPr/>
        </p:nvSpPr>
        <p:spPr>
          <a:xfrm>
            <a:off x="9066211" y="2099061"/>
            <a:ext cx="2840443" cy="4124014"/>
          </a:xfrm>
          <a:prstGeom prst="rect">
            <a:avLst/>
          </a:prstGeom>
          <a:noFill/>
        </p:spPr>
        <p:txBody>
          <a:bodyPr wrap="square">
            <a:spAutoFit/>
          </a:bodyPr>
          <a:lstStyle/>
          <a:p>
            <a:pPr>
              <a:lnSpc>
                <a:spcPct val="107000"/>
              </a:lnSpc>
              <a:spcAft>
                <a:spcPts val="800"/>
              </a:spcAft>
              <a:defRPr/>
            </a:pPr>
            <a:r>
              <a:rPr lang="lv-LV" dirty="0">
                <a:latin typeface="+mn-lt"/>
                <a:ea typeface="Calibri" panose="020F0502020204030204" pitchFamily="34" charset="0"/>
                <a:cs typeface="Times New Roman" panose="02020603050405020304" pitchFamily="18" charset="0"/>
              </a:rPr>
              <a:t>Dati par precēm tiek aizpildīti atbilstoši  informācijai, kas norādīta pievienotajos pavaddokumentos (rēķinā, pārvadājuma līgumā u.c.),  kods tiek ņemts no ITVS</a:t>
            </a:r>
          </a:p>
          <a:p>
            <a:pPr>
              <a:lnSpc>
                <a:spcPct val="107000"/>
              </a:lnSpc>
              <a:spcAft>
                <a:spcPts val="800"/>
              </a:spcAft>
              <a:defRPr/>
            </a:pPr>
            <a:endParaRPr lang="lv-LV" dirty="0">
              <a:latin typeface="+mn-lt"/>
              <a:ea typeface="Calibri" panose="020F0502020204030204" pitchFamily="34" charset="0"/>
              <a:cs typeface="Times New Roman" panose="02020603050405020304" pitchFamily="18" charset="0"/>
            </a:endParaRPr>
          </a:p>
          <a:p>
            <a:pPr>
              <a:lnSpc>
                <a:spcPct val="107000"/>
              </a:lnSpc>
              <a:spcAft>
                <a:spcPts val="800"/>
              </a:spcAft>
              <a:defRPr/>
            </a:pPr>
            <a:r>
              <a:rPr lang="lv-LV" dirty="0">
                <a:ea typeface="Calibri" panose="020F0502020204030204" pitchFamily="34" charset="0"/>
                <a:cs typeface="Times New Roman" panose="02020603050405020304" pitchFamily="18" charset="0"/>
              </a:rPr>
              <a:t>Ja n</a:t>
            </a:r>
            <a:r>
              <a:rPr lang="lv-LV" dirty="0">
                <a:latin typeface="+mn-lt"/>
                <a:ea typeface="Calibri" panose="020F0502020204030204" pitchFamily="34" charset="0"/>
                <a:cs typeface="Times New Roman" panose="02020603050405020304" pitchFamily="18" charset="0"/>
              </a:rPr>
              <a:t>epieciešams, tiek veikta ievedamās preces TARIC nosacījumu pārbaude</a:t>
            </a:r>
          </a:p>
        </p:txBody>
      </p:sp>
    </p:spTree>
    <p:extLst>
      <p:ext uri="{BB962C8B-B14F-4D97-AF65-F5344CB8AC3E}">
        <p14:creationId xmlns:p14="http://schemas.microsoft.com/office/powerpoint/2010/main" val="4156159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Eksporta deklarācija </a:t>
            </a:r>
            <a:br>
              <a:rPr lang="lv-LV" dirty="0"/>
            </a:br>
            <a:r>
              <a:rPr lang="lv-LV" b="0" i="1" dirty="0"/>
              <a:t>Pārvadājuma informācija. Transports (3. līmenis)</a:t>
            </a:r>
          </a:p>
        </p:txBody>
      </p:sp>
      <p:pic>
        <p:nvPicPr>
          <p:cNvPr id="2" name="Picture 1">
            <a:extLst>
              <a:ext uri="{FF2B5EF4-FFF2-40B4-BE49-F238E27FC236}">
                <a16:creationId xmlns:a16="http://schemas.microsoft.com/office/drawing/2014/main" id="{DEBA7284-E0D1-977A-8A45-036732D1CC8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8200" y="1849437"/>
            <a:ext cx="7282543" cy="479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9CC5CFA-C18E-D544-1E48-8BFC4A66A007}"/>
              </a:ext>
            </a:extLst>
          </p:cNvPr>
          <p:cNvSpPr txBox="1"/>
          <p:nvPr/>
        </p:nvSpPr>
        <p:spPr>
          <a:xfrm>
            <a:off x="8550275" y="2930299"/>
            <a:ext cx="3113768" cy="2440989"/>
          </a:xfrm>
          <a:prstGeom prst="rect">
            <a:avLst/>
          </a:prstGeom>
          <a:noFill/>
        </p:spPr>
        <p:txBody>
          <a:bodyPr wrap="square">
            <a:spAutoFit/>
          </a:bodyPr>
          <a:lstStyle/>
          <a:p>
            <a:pPr>
              <a:lnSpc>
                <a:spcPct val="107000"/>
              </a:lnSpc>
              <a:spcAft>
                <a:spcPts val="800"/>
              </a:spcAft>
              <a:defRPr/>
            </a:pPr>
            <a:r>
              <a:rPr lang="lv-LV" sz="2000" dirty="0">
                <a:latin typeface="+mn-lt"/>
                <a:ea typeface="Calibri" panose="020F0502020204030204" pitchFamily="34" charset="0"/>
                <a:cs typeface="Times New Roman" panose="02020603050405020304" pitchFamily="18" charset="0"/>
              </a:rPr>
              <a:t>Dati par transportu tiek aizpildīti atbilstoši transportēšanas veidam, izvēloties atbilstošo vērtību no klasifikatora</a:t>
            </a:r>
          </a:p>
          <a:p>
            <a:pPr>
              <a:lnSpc>
                <a:spcPct val="107000"/>
              </a:lnSpc>
              <a:spcAft>
                <a:spcPts val="800"/>
              </a:spcAft>
              <a:defRPr/>
            </a:pPr>
            <a:endParaRPr lang="lv-LV" dirty="0">
              <a:latin typeface="+mn-lt"/>
            </a:endParaRPr>
          </a:p>
        </p:txBody>
      </p:sp>
      <p:grpSp>
        <p:nvGrpSpPr>
          <p:cNvPr id="23" name="Group 22">
            <a:extLst>
              <a:ext uri="{FF2B5EF4-FFF2-40B4-BE49-F238E27FC236}">
                <a16:creationId xmlns:a16="http://schemas.microsoft.com/office/drawing/2014/main" id="{B3B5A286-9933-823B-DBB6-59C5028CF764}"/>
              </a:ext>
            </a:extLst>
          </p:cNvPr>
          <p:cNvGrpSpPr/>
          <p:nvPr/>
        </p:nvGrpSpPr>
        <p:grpSpPr>
          <a:xfrm>
            <a:off x="2678266" y="2116841"/>
            <a:ext cx="3025167" cy="1466850"/>
            <a:chOff x="2678266" y="2116841"/>
            <a:chExt cx="3025167" cy="1466850"/>
          </a:xfrm>
        </p:grpSpPr>
        <p:pic>
          <p:nvPicPr>
            <p:cNvPr id="6" name="Picture 3">
              <a:extLst>
                <a:ext uri="{FF2B5EF4-FFF2-40B4-BE49-F238E27FC236}">
                  <a16:creationId xmlns:a16="http://schemas.microsoft.com/office/drawing/2014/main" id="{A06E2E96-2914-5058-8279-6E934D96C558}"/>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255508" y="2116841"/>
              <a:ext cx="2447925" cy="1466850"/>
            </a:xfrm>
            <a:prstGeom prst="rect">
              <a:avLst/>
            </a:prstGeom>
            <a:noFill/>
            <a:ln w="19050">
              <a:solidFill>
                <a:srgbClr val="0033CC"/>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Connector: Elbow 9">
              <a:extLst>
                <a:ext uri="{FF2B5EF4-FFF2-40B4-BE49-F238E27FC236}">
                  <a16:creationId xmlns:a16="http://schemas.microsoft.com/office/drawing/2014/main" id="{F005A699-5EB2-DA01-6AAC-3A1A7D57322F}"/>
                </a:ext>
              </a:extLst>
            </p:cNvPr>
            <p:cNvCxnSpPr>
              <a:cxnSpLocks/>
            </p:cNvCxnSpPr>
            <p:nvPr/>
          </p:nvCxnSpPr>
          <p:spPr>
            <a:xfrm rot="10800000">
              <a:off x="2678266" y="2468526"/>
              <a:ext cx="435269" cy="381740"/>
            </a:xfrm>
            <a:prstGeom prst="bentConnector3">
              <a:avLst>
                <a:gd name="adj1" fmla="val 103029"/>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C46628AF-0F7D-D291-73F0-8FFC57AC3A6E}"/>
              </a:ext>
            </a:extLst>
          </p:cNvPr>
          <p:cNvGrpSpPr/>
          <p:nvPr/>
        </p:nvGrpSpPr>
        <p:grpSpPr>
          <a:xfrm>
            <a:off x="3611716" y="3748654"/>
            <a:ext cx="3079143" cy="1466850"/>
            <a:chOff x="3611716" y="3748654"/>
            <a:chExt cx="3079143" cy="1466850"/>
          </a:xfrm>
        </p:grpSpPr>
        <p:pic>
          <p:nvPicPr>
            <p:cNvPr id="7" name="Picture 4">
              <a:extLst>
                <a:ext uri="{FF2B5EF4-FFF2-40B4-BE49-F238E27FC236}">
                  <a16:creationId xmlns:a16="http://schemas.microsoft.com/office/drawing/2014/main" id="{6FD77340-6CE0-B564-4393-063E68AAC28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57209" y="3748654"/>
              <a:ext cx="2533650" cy="1466850"/>
            </a:xfrm>
            <a:prstGeom prst="rect">
              <a:avLst/>
            </a:prstGeom>
            <a:noFill/>
            <a:ln w="19050">
              <a:solidFill>
                <a:srgbClr val="0033CC"/>
              </a:solidFill>
              <a:miter lim="800000"/>
              <a:headEnd/>
              <a:tailEnd/>
            </a:ln>
            <a:extLst>
              <a:ext uri="{909E8E84-426E-40DD-AFC4-6F175D3DCCD1}">
                <a14:hiddenFill xmlns:a14="http://schemas.microsoft.com/office/drawing/2010/main">
                  <a:solidFill>
                    <a:srgbClr val="FFFFFF"/>
                  </a:solidFill>
                </a14:hiddenFill>
              </a:ext>
            </a:extLst>
          </p:spPr>
        </p:pic>
        <p:cxnSp>
          <p:nvCxnSpPr>
            <p:cNvPr id="4" name="Connector: Elbow 3">
              <a:extLst>
                <a:ext uri="{FF2B5EF4-FFF2-40B4-BE49-F238E27FC236}">
                  <a16:creationId xmlns:a16="http://schemas.microsoft.com/office/drawing/2014/main" id="{A7CFB7D8-DF21-A6BC-4811-8CD125817AC7}"/>
                </a:ext>
              </a:extLst>
            </p:cNvPr>
            <p:cNvCxnSpPr>
              <a:cxnSpLocks/>
            </p:cNvCxnSpPr>
            <p:nvPr/>
          </p:nvCxnSpPr>
          <p:spPr>
            <a:xfrm rot="10800000">
              <a:off x="3611716" y="4049313"/>
              <a:ext cx="435269" cy="381740"/>
            </a:xfrm>
            <a:prstGeom prst="bentConnector3">
              <a:avLst>
                <a:gd name="adj1" fmla="val 103029"/>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6704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Eksporta deklarācija </a:t>
            </a:r>
            <a:br>
              <a:rPr lang="lv-LV" dirty="0"/>
            </a:br>
            <a:r>
              <a:rPr lang="lv-LV" b="0" i="1" dirty="0"/>
              <a:t>Pārvadājuma informācija. Transports (3. līmenis)</a:t>
            </a:r>
          </a:p>
        </p:txBody>
      </p:sp>
      <p:pic>
        <p:nvPicPr>
          <p:cNvPr id="4" name="Picture 3">
            <a:extLst>
              <a:ext uri="{FF2B5EF4-FFF2-40B4-BE49-F238E27FC236}">
                <a16:creationId xmlns:a16="http://schemas.microsoft.com/office/drawing/2014/main" id="{B67EDE92-89B3-C0E5-D0BA-ECF08DCE994A}"/>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6814093" y="3809170"/>
            <a:ext cx="4057650" cy="1048994"/>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42863CB-A38D-0493-677A-F629BBDD73C1}"/>
              </a:ext>
            </a:extLst>
          </p:cNvPr>
          <p:cNvGrpSpPr/>
          <p:nvPr/>
        </p:nvGrpSpPr>
        <p:grpSpPr>
          <a:xfrm>
            <a:off x="921365" y="3160571"/>
            <a:ext cx="7108033" cy="2271058"/>
            <a:chOff x="876300" y="1319145"/>
            <a:chExt cx="7108033" cy="2271058"/>
          </a:xfrm>
        </p:grpSpPr>
        <p:sp>
          <p:nvSpPr>
            <p:cNvPr id="11" name="Rectangle 10">
              <a:extLst>
                <a:ext uri="{FF2B5EF4-FFF2-40B4-BE49-F238E27FC236}">
                  <a16:creationId xmlns:a16="http://schemas.microsoft.com/office/drawing/2014/main" id="{581E6466-CEC3-B113-F630-A5FEF712FFF5}"/>
                </a:ext>
              </a:extLst>
            </p:cNvPr>
            <p:cNvSpPr/>
            <p:nvPr/>
          </p:nvSpPr>
          <p:spPr>
            <a:xfrm>
              <a:off x="876300" y="1319145"/>
              <a:ext cx="7108033" cy="89604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lv-LV" dirty="0"/>
                <a:t>Informācija par kļūdām, tiek norādīta «Paziņojumos», izmantojot krāsu apzīmējumus: </a:t>
              </a:r>
            </a:p>
          </p:txBody>
        </p:sp>
        <p:grpSp>
          <p:nvGrpSpPr>
            <p:cNvPr id="12" name="Group 11">
              <a:extLst>
                <a:ext uri="{FF2B5EF4-FFF2-40B4-BE49-F238E27FC236}">
                  <a16:creationId xmlns:a16="http://schemas.microsoft.com/office/drawing/2014/main" id="{52DC836D-3FDA-07F3-3277-180FD986EE23}"/>
                </a:ext>
              </a:extLst>
            </p:cNvPr>
            <p:cNvGrpSpPr/>
            <p:nvPr/>
          </p:nvGrpSpPr>
          <p:grpSpPr>
            <a:xfrm>
              <a:off x="984249" y="2203963"/>
              <a:ext cx="6445252" cy="1386240"/>
              <a:chOff x="514302" y="5181661"/>
              <a:chExt cx="6445252" cy="1386240"/>
            </a:xfrm>
          </p:grpSpPr>
          <p:grpSp>
            <p:nvGrpSpPr>
              <p:cNvPr id="13" name="Group 12">
                <a:extLst>
                  <a:ext uri="{FF2B5EF4-FFF2-40B4-BE49-F238E27FC236}">
                    <a16:creationId xmlns:a16="http://schemas.microsoft.com/office/drawing/2014/main" id="{270F61EA-8EBC-49A2-EC59-46F20ECE2CE3}"/>
                  </a:ext>
                </a:extLst>
              </p:cNvPr>
              <p:cNvGrpSpPr/>
              <p:nvPr/>
            </p:nvGrpSpPr>
            <p:grpSpPr>
              <a:xfrm>
                <a:off x="514303" y="5181661"/>
                <a:ext cx="4348594" cy="760495"/>
                <a:chOff x="514303" y="3590355"/>
                <a:chExt cx="4348594" cy="760495"/>
              </a:xfrm>
            </p:grpSpPr>
            <p:sp>
              <p:nvSpPr>
                <p:cNvPr id="20" name="Rectangle 19">
                  <a:extLst>
                    <a:ext uri="{FF2B5EF4-FFF2-40B4-BE49-F238E27FC236}">
                      <a16:creationId xmlns:a16="http://schemas.microsoft.com/office/drawing/2014/main" id="{6D264B84-7629-040F-A88C-E1319FDB47E3}"/>
                    </a:ext>
                  </a:extLst>
                </p:cNvPr>
                <p:cNvSpPr/>
                <p:nvPr/>
              </p:nvSpPr>
              <p:spPr>
                <a:xfrm>
                  <a:off x="514303" y="3590356"/>
                  <a:ext cx="142921" cy="760494"/>
                </a:xfrm>
                <a:prstGeom prst="rect">
                  <a:avLst/>
                </a:prstGeom>
                <a:solidFill>
                  <a:srgbClr val="F0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21" name="Rectangle 20">
                  <a:extLst>
                    <a:ext uri="{FF2B5EF4-FFF2-40B4-BE49-F238E27FC236}">
                      <a16:creationId xmlns:a16="http://schemas.microsoft.com/office/drawing/2014/main" id="{17553175-9BCD-265C-8967-536D2CB5A9AF}"/>
                    </a:ext>
                  </a:extLst>
                </p:cNvPr>
                <p:cNvSpPr/>
                <p:nvPr/>
              </p:nvSpPr>
              <p:spPr>
                <a:xfrm>
                  <a:off x="756852" y="3590355"/>
                  <a:ext cx="4106045" cy="2777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lv-LV" dirty="0">
                      <a:solidFill>
                        <a:srgbClr val="F05455"/>
                      </a:solidFill>
                    </a:rPr>
                    <a:t>Informācija par kļūdām</a:t>
                  </a:r>
                </a:p>
              </p:txBody>
            </p:sp>
          </p:grpSp>
          <p:grpSp>
            <p:nvGrpSpPr>
              <p:cNvPr id="14" name="Group 13">
                <a:extLst>
                  <a:ext uri="{FF2B5EF4-FFF2-40B4-BE49-F238E27FC236}">
                    <a16:creationId xmlns:a16="http://schemas.microsoft.com/office/drawing/2014/main" id="{CF4C4929-F336-C8C0-EB90-D7E636B09E6D}"/>
                  </a:ext>
                </a:extLst>
              </p:cNvPr>
              <p:cNvGrpSpPr/>
              <p:nvPr/>
            </p:nvGrpSpPr>
            <p:grpSpPr>
              <a:xfrm>
                <a:off x="514303" y="5590439"/>
                <a:ext cx="6445251" cy="639300"/>
                <a:chOff x="514303" y="4063145"/>
                <a:chExt cx="6445251" cy="639300"/>
              </a:xfrm>
            </p:grpSpPr>
            <p:sp>
              <p:nvSpPr>
                <p:cNvPr id="18" name="Rectangle 17">
                  <a:extLst>
                    <a:ext uri="{FF2B5EF4-FFF2-40B4-BE49-F238E27FC236}">
                      <a16:creationId xmlns:a16="http://schemas.microsoft.com/office/drawing/2014/main" id="{CF7BD6E8-61BF-5BFD-48DD-62ADFC6DFAE1}"/>
                    </a:ext>
                  </a:extLst>
                </p:cNvPr>
                <p:cNvSpPr/>
                <p:nvPr/>
              </p:nvSpPr>
              <p:spPr>
                <a:xfrm>
                  <a:off x="514303" y="4063145"/>
                  <a:ext cx="142922" cy="639300"/>
                </a:xfrm>
                <a:prstGeom prst="rect">
                  <a:avLst/>
                </a:prstGeom>
                <a:solidFill>
                  <a:srgbClr val="F68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9" name="Rectangle 18">
                  <a:extLst>
                    <a:ext uri="{FF2B5EF4-FFF2-40B4-BE49-F238E27FC236}">
                      <a16:creationId xmlns:a16="http://schemas.microsoft.com/office/drawing/2014/main" id="{F37DF4DB-AA3D-EA7C-0835-5C31123875D7}"/>
                    </a:ext>
                  </a:extLst>
                </p:cNvPr>
                <p:cNvSpPr/>
                <p:nvPr/>
              </p:nvSpPr>
              <p:spPr>
                <a:xfrm>
                  <a:off x="756852" y="4065305"/>
                  <a:ext cx="6202702" cy="2434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lv-LV" dirty="0">
                      <a:solidFill>
                        <a:srgbClr val="F68C1F"/>
                      </a:solidFill>
                    </a:rPr>
                    <a:t>Informatīvi brīdinošs paziņojums</a:t>
                  </a:r>
                </a:p>
              </p:txBody>
            </p:sp>
          </p:grpSp>
          <p:grpSp>
            <p:nvGrpSpPr>
              <p:cNvPr id="15" name="Group 14">
                <a:extLst>
                  <a:ext uri="{FF2B5EF4-FFF2-40B4-BE49-F238E27FC236}">
                    <a16:creationId xmlns:a16="http://schemas.microsoft.com/office/drawing/2014/main" id="{17F8366E-1303-B9AB-2F97-4069743391A7}"/>
                  </a:ext>
                </a:extLst>
              </p:cNvPr>
              <p:cNvGrpSpPr/>
              <p:nvPr/>
            </p:nvGrpSpPr>
            <p:grpSpPr>
              <a:xfrm>
                <a:off x="514302" y="5973127"/>
                <a:ext cx="6433131" cy="594774"/>
                <a:chOff x="514302" y="4642650"/>
                <a:chExt cx="6433131" cy="594774"/>
              </a:xfrm>
            </p:grpSpPr>
            <p:sp>
              <p:nvSpPr>
                <p:cNvPr id="16" name="Rectangle 15">
                  <a:extLst>
                    <a:ext uri="{FF2B5EF4-FFF2-40B4-BE49-F238E27FC236}">
                      <a16:creationId xmlns:a16="http://schemas.microsoft.com/office/drawing/2014/main" id="{EEEC2ED2-337B-8101-0A89-3F135177014A}"/>
                    </a:ext>
                  </a:extLst>
                </p:cNvPr>
                <p:cNvSpPr/>
                <p:nvPr/>
              </p:nvSpPr>
              <p:spPr>
                <a:xfrm>
                  <a:off x="514302" y="4642650"/>
                  <a:ext cx="142921" cy="594774"/>
                </a:xfrm>
                <a:prstGeom prst="rect">
                  <a:avLst/>
                </a:prstGeom>
                <a:solidFill>
                  <a:srgbClr val="48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Rectangle 16">
                  <a:extLst>
                    <a:ext uri="{FF2B5EF4-FFF2-40B4-BE49-F238E27FC236}">
                      <a16:creationId xmlns:a16="http://schemas.microsoft.com/office/drawing/2014/main" id="{4D5273D8-E425-37B2-F8BD-378CE604B81D}"/>
                    </a:ext>
                  </a:extLst>
                </p:cNvPr>
                <p:cNvSpPr/>
                <p:nvPr/>
              </p:nvSpPr>
              <p:spPr>
                <a:xfrm>
                  <a:off x="756852" y="4685930"/>
                  <a:ext cx="6190581" cy="43817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lv-LV" dirty="0">
                      <a:solidFill>
                        <a:srgbClr val="488FCC"/>
                      </a:solidFill>
                    </a:rPr>
                    <a:t>Informatīvs paziņojums </a:t>
                  </a:r>
                  <a:r>
                    <a:rPr lang="lv-LV" dirty="0" err="1">
                      <a:solidFill>
                        <a:srgbClr val="488FCC"/>
                      </a:solidFill>
                    </a:rPr>
                    <a:t>paziņojums</a:t>
                  </a:r>
                  <a:r>
                    <a:rPr lang="lv-LV" dirty="0">
                      <a:solidFill>
                        <a:srgbClr val="488FCC"/>
                      </a:solidFill>
                    </a:rPr>
                    <a:t> par veiksmīgām datu pārbaudēm</a:t>
                  </a:r>
                </a:p>
              </p:txBody>
            </p:sp>
          </p:grpSp>
        </p:grpSp>
      </p:grpSp>
      <p:sp>
        <p:nvSpPr>
          <p:cNvPr id="22" name="TextBox 21">
            <a:extLst>
              <a:ext uri="{FF2B5EF4-FFF2-40B4-BE49-F238E27FC236}">
                <a16:creationId xmlns:a16="http://schemas.microsoft.com/office/drawing/2014/main" id="{0EDB8709-56A1-51EA-82D2-07B20773CE87}"/>
              </a:ext>
            </a:extLst>
          </p:cNvPr>
          <p:cNvSpPr txBox="1"/>
          <p:nvPr/>
        </p:nvSpPr>
        <p:spPr>
          <a:xfrm>
            <a:off x="838200" y="6081369"/>
            <a:ext cx="11027570" cy="1045286"/>
          </a:xfrm>
          <a:prstGeom prst="rect">
            <a:avLst/>
          </a:prstGeom>
          <a:noFill/>
        </p:spPr>
        <p:txBody>
          <a:bodyPr wrap="square">
            <a:spAutoFit/>
          </a:bodyPr>
          <a:lstStyle/>
          <a:p>
            <a:pPr>
              <a:lnSpc>
                <a:spcPct val="107000"/>
              </a:lnSpc>
              <a:spcAft>
                <a:spcPts val="800"/>
              </a:spcAft>
              <a:defRPr/>
            </a:pPr>
            <a:r>
              <a:rPr lang="lv-LV" dirty="0">
                <a:latin typeface="+mn-lt"/>
                <a:ea typeface="Calibri" panose="020F0502020204030204" pitchFamily="34" charset="0"/>
                <a:cs typeface="Times New Roman" panose="02020603050405020304" pitchFamily="18" charset="0"/>
              </a:rPr>
              <a:t>Kad deklarācija ir veiksmīgi iesniegta, </a:t>
            </a:r>
            <a:r>
              <a:rPr lang="lv-LV" u="sng" dirty="0">
                <a:latin typeface="+mn-lt"/>
                <a:ea typeface="Calibri" panose="020F0502020204030204" pitchFamily="34" charset="0"/>
                <a:cs typeface="Times New Roman" panose="02020603050405020304" pitchFamily="18" charset="0"/>
              </a:rPr>
              <a:t>turpmāk jāseko līdzi deklarācijas statusam</a:t>
            </a:r>
          </a:p>
          <a:p>
            <a:pPr>
              <a:defRPr/>
            </a:pPr>
            <a:endParaRPr lang="lv-LV" dirty="0">
              <a:latin typeface="+mn-lt"/>
            </a:endParaRPr>
          </a:p>
          <a:p>
            <a:pPr>
              <a:defRPr/>
            </a:pPr>
            <a:endParaRPr lang="lv-LV" dirty="0"/>
          </a:p>
        </p:txBody>
      </p:sp>
      <p:grpSp>
        <p:nvGrpSpPr>
          <p:cNvPr id="35" name="Group 34">
            <a:extLst>
              <a:ext uri="{FF2B5EF4-FFF2-40B4-BE49-F238E27FC236}">
                <a16:creationId xmlns:a16="http://schemas.microsoft.com/office/drawing/2014/main" id="{E4D03CFB-113B-B464-281B-D555AA195873}"/>
              </a:ext>
            </a:extLst>
          </p:cNvPr>
          <p:cNvGrpSpPr/>
          <p:nvPr/>
        </p:nvGrpSpPr>
        <p:grpSpPr>
          <a:xfrm>
            <a:off x="6587882" y="2163699"/>
            <a:ext cx="5011696" cy="788414"/>
            <a:chOff x="7377995" y="2163699"/>
            <a:chExt cx="5011696" cy="788414"/>
          </a:xfrm>
        </p:grpSpPr>
        <p:sp>
          <p:nvSpPr>
            <p:cNvPr id="24" name="TextBox 23">
              <a:extLst>
                <a:ext uri="{FF2B5EF4-FFF2-40B4-BE49-F238E27FC236}">
                  <a16:creationId xmlns:a16="http://schemas.microsoft.com/office/drawing/2014/main" id="{B5D27154-3D46-4F27-47E8-67C47F2F7295}"/>
                </a:ext>
              </a:extLst>
            </p:cNvPr>
            <p:cNvSpPr txBox="1"/>
            <p:nvPr/>
          </p:nvSpPr>
          <p:spPr>
            <a:xfrm>
              <a:off x="8089155" y="2254718"/>
              <a:ext cx="4300536" cy="646331"/>
            </a:xfrm>
            <a:prstGeom prst="rect">
              <a:avLst/>
            </a:prstGeom>
            <a:noFill/>
          </p:spPr>
          <p:txBody>
            <a:bodyPr wrap="square">
              <a:spAutoFit/>
            </a:bodyPr>
            <a:lstStyle/>
            <a:p>
              <a:pPr>
                <a:defRPr/>
              </a:pPr>
              <a:r>
                <a:rPr lang="lv-LV" dirty="0">
                  <a:latin typeface="+mn-lt"/>
                </a:rPr>
                <a:t>Dati tiek pārbaudīti asinhroni</a:t>
              </a:r>
            </a:p>
            <a:p>
              <a:pPr>
                <a:defRPr/>
              </a:pPr>
              <a:endParaRPr lang="lv-LV" dirty="0"/>
            </a:p>
          </p:txBody>
        </p:sp>
        <p:pic>
          <p:nvPicPr>
            <p:cNvPr id="31" name="Graphic 30">
              <a:extLst>
                <a:ext uri="{FF2B5EF4-FFF2-40B4-BE49-F238E27FC236}">
                  <a16:creationId xmlns:a16="http://schemas.microsoft.com/office/drawing/2014/main" id="{6861E5D4-62D5-72A4-F4B9-3B5257365F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7995" y="2163699"/>
              <a:ext cx="788414" cy="788414"/>
            </a:xfrm>
            <a:prstGeom prst="rect">
              <a:avLst/>
            </a:prstGeom>
          </p:spPr>
        </p:pic>
      </p:grpSp>
      <p:grpSp>
        <p:nvGrpSpPr>
          <p:cNvPr id="34" name="Group 33">
            <a:extLst>
              <a:ext uri="{FF2B5EF4-FFF2-40B4-BE49-F238E27FC236}">
                <a16:creationId xmlns:a16="http://schemas.microsoft.com/office/drawing/2014/main" id="{AA366955-BAE9-A73E-DC99-6027BF739ECF}"/>
              </a:ext>
            </a:extLst>
          </p:cNvPr>
          <p:cNvGrpSpPr/>
          <p:nvPr/>
        </p:nvGrpSpPr>
        <p:grpSpPr>
          <a:xfrm>
            <a:off x="985259" y="2152233"/>
            <a:ext cx="5854378" cy="684221"/>
            <a:chOff x="1156022" y="2152233"/>
            <a:chExt cx="5854378" cy="684221"/>
          </a:xfrm>
        </p:grpSpPr>
        <p:sp>
          <p:nvSpPr>
            <p:cNvPr id="5" name="TextBox 4">
              <a:extLst>
                <a:ext uri="{FF2B5EF4-FFF2-40B4-BE49-F238E27FC236}">
                  <a16:creationId xmlns:a16="http://schemas.microsoft.com/office/drawing/2014/main" id="{91751DAD-6954-F8CC-A06D-2D970568DF8C}"/>
                </a:ext>
              </a:extLst>
            </p:cNvPr>
            <p:cNvSpPr txBox="1"/>
            <p:nvPr/>
          </p:nvSpPr>
          <p:spPr>
            <a:xfrm>
              <a:off x="1952577" y="2190123"/>
              <a:ext cx="5057823" cy="646331"/>
            </a:xfrm>
            <a:prstGeom prst="rect">
              <a:avLst/>
            </a:prstGeom>
            <a:noFill/>
          </p:spPr>
          <p:txBody>
            <a:bodyPr wrap="square">
              <a:spAutoFit/>
            </a:bodyPr>
            <a:lstStyle/>
            <a:p>
              <a:pPr>
                <a:defRPr/>
              </a:pPr>
              <a:r>
                <a:rPr lang="lv-LV" dirty="0">
                  <a:latin typeface="+mn-lt"/>
                </a:rPr>
                <a:t>Deklarācijas pārbaude var ilgt pāris sekundes</a:t>
              </a:r>
            </a:p>
          </p:txBody>
        </p:sp>
        <p:pic>
          <p:nvPicPr>
            <p:cNvPr id="33" name="Graphic 32">
              <a:extLst>
                <a:ext uri="{FF2B5EF4-FFF2-40B4-BE49-F238E27FC236}">
                  <a16:creationId xmlns:a16="http://schemas.microsoft.com/office/drawing/2014/main" id="{DE2DCE5E-A747-CE17-BBA8-2708A17E70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6022" y="2152233"/>
              <a:ext cx="676610" cy="672755"/>
            </a:xfrm>
            <a:prstGeom prst="rect">
              <a:avLst/>
            </a:prstGeom>
          </p:spPr>
        </p:pic>
      </p:grpSp>
      <p:pic>
        <p:nvPicPr>
          <p:cNvPr id="36" name="Graphic 35">
            <a:extLst>
              <a:ext uri="{FF2B5EF4-FFF2-40B4-BE49-F238E27FC236}">
                <a16:creationId xmlns:a16="http://schemas.microsoft.com/office/drawing/2014/main" id="{97AF8417-2C2A-D747-B195-371E6B93F0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10581469" y="5853552"/>
            <a:ext cx="772331" cy="772331"/>
          </a:xfrm>
          <a:prstGeom prst="rect">
            <a:avLst/>
          </a:prstGeom>
        </p:spPr>
      </p:pic>
    </p:spTree>
    <p:extLst>
      <p:ext uri="{BB962C8B-B14F-4D97-AF65-F5344CB8AC3E}">
        <p14:creationId xmlns:p14="http://schemas.microsoft.com/office/powerpoint/2010/main" val="2787243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4F4C5210-F4C1-4EFF-8FC2-5CCDAAECD99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r>
              <a:rPr lang="lv-LV" dirty="0"/>
              <a:t>Saturs</a:t>
            </a:r>
          </a:p>
        </p:txBody>
      </p:sp>
      <p:grpSp>
        <p:nvGrpSpPr>
          <p:cNvPr id="5" name="Group 4">
            <a:extLst>
              <a:ext uri="{FF2B5EF4-FFF2-40B4-BE49-F238E27FC236}">
                <a16:creationId xmlns:a16="http://schemas.microsoft.com/office/drawing/2014/main" id="{BE4A7F6B-D311-B2B3-7DCA-B03EF93827D9}"/>
              </a:ext>
            </a:extLst>
          </p:cNvPr>
          <p:cNvGrpSpPr/>
          <p:nvPr/>
        </p:nvGrpSpPr>
        <p:grpSpPr>
          <a:xfrm>
            <a:off x="838200" y="1825658"/>
            <a:ext cx="8469673" cy="4916488"/>
            <a:chOff x="1254898" y="1433773"/>
            <a:chExt cx="8469673" cy="4916488"/>
          </a:xfrm>
        </p:grpSpPr>
        <p:sp>
          <p:nvSpPr>
            <p:cNvPr id="2" name="Content Placeholder 2">
              <a:extLst>
                <a:ext uri="{FF2B5EF4-FFF2-40B4-BE49-F238E27FC236}">
                  <a16:creationId xmlns:a16="http://schemas.microsoft.com/office/drawing/2014/main" id="{7DBE4BA2-C781-3F03-F21D-B1C6282A4360}"/>
                </a:ext>
              </a:extLst>
            </p:cNvPr>
            <p:cNvSpPr txBox="1">
              <a:spLocks/>
            </p:cNvSpPr>
            <p:nvPr/>
          </p:nvSpPr>
          <p:spPr>
            <a:xfrm>
              <a:off x="1254898" y="1433774"/>
              <a:ext cx="5291046" cy="491648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0000"/>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000000"/>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0000"/>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000000"/>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lv-LV" sz="1800" dirty="0">
                  <a:solidFill>
                    <a:schemeClr val="tx1"/>
                  </a:solidFill>
                  <a:hlinkClick r:id="rId2" action="ppaction://hlinksldjump"/>
                </a:rPr>
                <a:t>Ievads</a:t>
              </a:r>
              <a:endParaRPr lang="lv-LV" sz="1800" dirty="0">
                <a:solidFill>
                  <a:schemeClr val="tx1"/>
                </a:solidFill>
              </a:endParaRPr>
            </a:p>
            <a:p>
              <a:pPr marL="342900" indent="-342900">
                <a:buFont typeface="Wingdings" panose="05000000000000000000" pitchFamily="2" charset="2"/>
                <a:buChar char="Ø"/>
              </a:pPr>
              <a:r>
                <a:rPr lang="lv-LV" sz="1800" dirty="0">
                  <a:solidFill>
                    <a:schemeClr val="tx1"/>
                  </a:solidFill>
                  <a:hlinkClick r:id="rId3" action="ppaction://hlinksldjump"/>
                </a:rPr>
                <a:t>Izmaiņas</a:t>
              </a:r>
              <a:endParaRPr lang="lv-LV" sz="1800" dirty="0">
                <a:solidFill>
                  <a:schemeClr val="tx1"/>
                </a:solidFill>
              </a:endParaRPr>
            </a:p>
            <a:p>
              <a:pPr marL="342900" indent="-342900">
                <a:buFont typeface="Wingdings" panose="05000000000000000000" pitchFamily="2" charset="2"/>
                <a:buChar char="Ø"/>
              </a:pPr>
              <a:r>
                <a:rPr lang="lv-LV" sz="1800" dirty="0">
                  <a:solidFill>
                    <a:schemeClr val="tx1"/>
                  </a:solidFill>
                  <a:hlinkClick r:id="rId4" action="ppaction://hlinksldjump"/>
                </a:rPr>
                <a:t>Pieslēgšanās</a:t>
              </a:r>
              <a:endParaRPr lang="lv-LV" sz="1800" dirty="0">
                <a:solidFill>
                  <a:schemeClr val="tx1"/>
                </a:solidFill>
              </a:endParaRPr>
            </a:p>
            <a:p>
              <a:pPr marL="342900" indent="-342900">
                <a:buFont typeface="Wingdings" panose="05000000000000000000" pitchFamily="2" charset="2"/>
                <a:buChar char="Ø"/>
              </a:pPr>
              <a:r>
                <a:rPr lang="lv-LV" sz="1800" dirty="0">
                  <a:solidFill>
                    <a:schemeClr val="tx1"/>
                  </a:solidFill>
                  <a:hlinkClick r:id="rId5" action="ppaction://hlinksldjump"/>
                </a:rPr>
                <a:t>Atzīmes EDS</a:t>
              </a:r>
              <a:endParaRPr lang="lv-LV" sz="1800" dirty="0">
                <a:solidFill>
                  <a:schemeClr val="tx1"/>
                </a:solidFill>
              </a:endParaRPr>
            </a:p>
            <a:p>
              <a:pPr marL="342900" indent="-342900">
                <a:buFont typeface="Wingdings" panose="05000000000000000000" pitchFamily="2" charset="2"/>
                <a:buChar char="Ø"/>
              </a:pPr>
              <a:r>
                <a:rPr lang="lv-LV" sz="1800" dirty="0">
                  <a:solidFill>
                    <a:schemeClr val="tx1"/>
                  </a:solidFill>
                  <a:hlinkClick r:id="rId6" action="ppaction://hlinksldjump"/>
                </a:rPr>
                <a:t>Eksporta deklarācijas sagatavošana</a:t>
              </a:r>
              <a:endParaRPr lang="lv-LV" sz="1800" dirty="0">
                <a:solidFill>
                  <a:schemeClr val="tx1"/>
                </a:solidFill>
              </a:endParaRPr>
            </a:p>
            <a:p>
              <a:pPr marL="342900" indent="-342900">
                <a:buFont typeface="Wingdings" panose="05000000000000000000" pitchFamily="2" charset="2"/>
                <a:buChar char="Ø"/>
              </a:pPr>
              <a:r>
                <a:rPr lang="lv-LV" sz="1800" dirty="0">
                  <a:solidFill>
                    <a:schemeClr val="tx1"/>
                  </a:solidFill>
                  <a:hlinkClick r:id="rId7" action="ppaction://hlinksldjump"/>
                </a:rPr>
                <a:t>Darbs ar dokumentiem</a:t>
              </a:r>
              <a:endParaRPr lang="lv-LV" sz="1800" dirty="0">
                <a:solidFill>
                  <a:schemeClr val="tx1"/>
                </a:solidFill>
              </a:endParaRPr>
            </a:p>
            <a:p>
              <a:pPr marL="342900" indent="-342900">
                <a:buFont typeface="Wingdings" panose="05000000000000000000" pitchFamily="2" charset="2"/>
                <a:buChar char="Ø"/>
              </a:pPr>
              <a:r>
                <a:rPr lang="lv-LV" sz="1800" dirty="0">
                  <a:solidFill>
                    <a:schemeClr val="tx1"/>
                  </a:solidFill>
                  <a:hlinkClick r:id="rId6" action="ppaction://hlinksldjump"/>
                </a:rPr>
                <a:t>Izveidot muitas dokumentu</a:t>
              </a:r>
              <a:endParaRPr lang="lv-LV" sz="1800" dirty="0">
                <a:solidFill>
                  <a:schemeClr val="tx1"/>
                </a:solidFill>
              </a:endParaRPr>
            </a:p>
            <a:p>
              <a:pPr marL="800100" lvl="1" indent="-342900">
                <a:buFont typeface="Arial" panose="020B0604020202020204" pitchFamily="34" charset="0"/>
                <a:buChar char="•"/>
              </a:pPr>
              <a:r>
                <a:rPr lang="lv-LV" sz="1800" dirty="0">
                  <a:solidFill>
                    <a:schemeClr val="tx1"/>
                  </a:solidFill>
                  <a:hlinkClick r:id="rId8" action="ppaction://hlinksldjump"/>
                </a:rPr>
                <a:t>Pamatnostādnes</a:t>
              </a:r>
              <a:endParaRPr lang="lv-LV" sz="1800" dirty="0">
                <a:solidFill>
                  <a:schemeClr val="tx1"/>
                </a:solidFill>
              </a:endParaRPr>
            </a:p>
            <a:p>
              <a:pPr marL="800100" lvl="1" indent="-342900">
                <a:buFont typeface="Arial" panose="020B0604020202020204" pitchFamily="34" charset="0"/>
                <a:buChar char="•"/>
              </a:pPr>
              <a:r>
                <a:rPr lang="lv-LV" sz="1800" dirty="0">
                  <a:solidFill>
                    <a:schemeClr val="tx1"/>
                  </a:solidFill>
                  <a:hlinkClick r:id="rId9" action="ppaction://hlinksldjump"/>
                </a:rPr>
                <a:t>Iesaistītās puses</a:t>
              </a:r>
              <a:endParaRPr lang="lv-LV" sz="1800" dirty="0">
                <a:solidFill>
                  <a:schemeClr val="tx1"/>
                </a:solidFill>
              </a:endParaRPr>
            </a:p>
            <a:p>
              <a:pPr marL="800100" lvl="1" indent="-342900">
                <a:buFont typeface="Arial" panose="020B0604020202020204" pitchFamily="34" charset="0"/>
                <a:buChar char="•"/>
              </a:pPr>
              <a:r>
                <a:rPr lang="lv-LV" sz="1800" dirty="0">
                  <a:solidFill>
                    <a:schemeClr val="tx1"/>
                  </a:solidFill>
                  <a:hlinkClick r:id="rId10" action="ppaction://hlinksldjump"/>
                </a:rPr>
                <a:t>Preču krava</a:t>
              </a:r>
              <a:endParaRPr lang="lv-LV" sz="1800" dirty="0">
                <a:solidFill>
                  <a:schemeClr val="tx1"/>
                </a:solidFill>
              </a:endParaRPr>
            </a:p>
            <a:p>
              <a:pPr marL="800100" lvl="1" indent="-342900">
                <a:buFont typeface="Arial" panose="020B0604020202020204" pitchFamily="34" charset="0"/>
                <a:buChar char="•"/>
              </a:pPr>
              <a:r>
                <a:rPr lang="lv-LV" sz="1800" dirty="0">
                  <a:solidFill>
                    <a:schemeClr val="tx1"/>
                  </a:solidFill>
                  <a:hlinkClick r:id="rId11" action="ppaction://hlinksldjump"/>
                </a:rPr>
                <a:t>Preces</a:t>
              </a:r>
              <a:endParaRPr lang="lv-LV" sz="1800" dirty="0">
                <a:solidFill>
                  <a:schemeClr val="tx2"/>
                </a:solidFill>
                <a:highlight>
                  <a:srgbClr val="FFFF00"/>
                </a:highlight>
              </a:endParaRPr>
            </a:p>
            <a:p>
              <a:pPr marL="285750" indent="-285750">
                <a:buFont typeface="Wingdings" panose="05000000000000000000" pitchFamily="2" charset="2"/>
                <a:buChar char="Ø"/>
              </a:pPr>
              <a:r>
                <a:rPr lang="lv-LV" sz="1800" dirty="0">
                  <a:solidFill>
                    <a:schemeClr val="tx1"/>
                  </a:solidFill>
                  <a:hlinkClick r:id="rId12" action="ppaction://hlinksldjump"/>
                </a:rPr>
                <a:t>Eksporta deklarācijas pārbaude un iesniegšana</a:t>
              </a:r>
              <a:endParaRPr lang="lv-LV" sz="1800" dirty="0">
                <a:solidFill>
                  <a:schemeClr val="tx1"/>
                </a:solidFill>
              </a:endParaRPr>
            </a:p>
          </p:txBody>
        </p:sp>
        <p:sp>
          <p:nvSpPr>
            <p:cNvPr id="3" name="Content Placeholder 2">
              <a:extLst>
                <a:ext uri="{FF2B5EF4-FFF2-40B4-BE49-F238E27FC236}">
                  <a16:creationId xmlns:a16="http://schemas.microsoft.com/office/drawing/2014/main" id="{E3A2EC40-1B14-6636-9121-A5B95EA3D8A9}"/>
                </a:ext>
              </a:extLst>
            </p:cNvPr>
            <p:cNvSpPr txBox="1">
              <a:spLocks/>
            </p:cNvSpPr>
            <p:nvPr/>
          </p:nvSpPr>
          <p:spPr>
            <a:xfrm>
              <a:off x="6692404" y="1433773"/>
              <a:ext cx="3032167" cy="491648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0000"/>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000000"/>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0000"/>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000000"/>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lv-LV" sz="1800" dirty="0">
                  <a:solidFill>
                    <a:schemeClr val="tx1"/>
                  </a:solidFill>
                  <a:hlinkClick r:id="rId13" action="ppaction://hlinksldjump"/>
                </a:rPr>
                <a:t>Deklarāciju statusi</a:t>
              </a:r>
              <a:endParaRPr lang="lv-LV" sz="1800" dirty="0">
                <a:solidFill>
                  <a:schemeClr val="tx1"/>
                </a:solidFill>
              </a:endParaRPr>
            </a:p>
            <a:p>
              <a:pPr marL="285750" indent="-285750">
                <a:buFont typeface="Wingdings" panose="05000000000000000000" pitchFamily="2" charset="2"/>
                <a:buChar char="Ø"/>
              </a:pPr>
              <a:r>
                <a:rPr lang="lv-LV" sz="1800" dirty="0">
                  <a:solidFill>
                    <a:schemeClr val="tx1"/>
                  </a:solidFill>
                  <a:hlinkClick r:id="rId14" action="ppaction://hlinksldjump"/>
                </a:rPr>
                <a:t>Pēcmuitošana</a:t>
              </a:r>
              <a:endParaRPr lang="lv-LV" sz="1800" dirty="0">
                <a:solidFill>
                  <a:schemeClr val="tx1"/>
                </a:solidFill>
              </a:endParaRPr>
            </a:p>
            <a:p>
              <a:pPr marL="285750" indent="-285750">
                <a:buFont typeface="Wingdings" panose="05000000000000000000" pitchFamily="2" charset="2"/>
                <a:buChar char="Ø"/>
              </a:pPr>
              <a:r>
                <a:rPr lang="lv-LV" sz="1800" dirty="0">
                  <a:solidFill>
                    <a:schemeClr val="tx1"/>
                  </a:solidFill>
                  <a:hlinkClick r:id="rId15" action="ppaction://hlinksldjump"/>
                </a:rPr>
                <a:t>Izvešana</a:t>
              </a:r>
              <a:endParaRPr lang="lv-LV" sz="1800" dirty="0">
                <a:solidFill>
                  <a:schemeClr val="tx1"/>
                </a:solidFill>
              </a:endParaRPr>
            </a:p>
            <a:p>
              <a:pPr marL="342900" indent="-342900">
                <a:buFont typeface="Wingdings" panose="05000000000000000000" pitchFamily="2" charset="2"/>
                <a:buChar char="Ø"/>
              </a:pPr>
              <a:r>
                <a:rPr lang="lv-LV" sz="1800" dirty="0">
                  <a:solidFill>
                    <a:schemeClr val="tx1"/>
                  </a:solidFill>
                  <a:hlinkClick r:id="rId16" action="ppaction://hlinksldjump"/>
                </a:rPr>
                <a:t>Atkāpšanās režīms</a:t>
              </a:r>
              <a:endParaRPr lang="lv-LV" sz="1800" dirty="0">
                <a:solidFill>
                  <a:schemeClr val="tx1"/>
                </a:solidFill>
              </a:endParaRPr>
            </a:p>
          </p:txBody>
        </p:sp>
      </p:grpSp>
    </p:spTree>
    <p:extLst>
      <p:ext uri="{BB962C8B-B14F-4D97-AF65-F5344CB8AC3E}">
        <p14:creationId xmlns:p14="http://schemas.microsoft.com/office/powerpoint/2010/main" val="1023541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68934F0-8470-B87C-B5EA-8D9AAEE2A1D1}"/>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r>
              <a:rPr lang="lv-LV" dirty="0"/>
              <a:t>Eksporta deklarācijas statusi</a:t>
            </a:r>
          </a:p>
        </p:txBody>
      </p:sp>
      <p:sp>
        <p:nvSpPr>
          <p:cNvPr id="7" name="TextBox 6">
            <a:extLst>
              <a:ext uri="{FF2B5EF4-FFF2-40B4-BE49-F238E27FC236}">
                <a16:creationId xmlns:a16="http://schemas.microsoft.com/office/drawing/2014/main" id="{19F35FFB-575C-3DA5-B0B3-15857249E92C}"/>
              </a:ext>
            </a:extLst>
          </p:cNvPr>
          <p:cNvSpPr txBox="1"/>
          <p:nvPr/>
        </p:nvSpPr>
        <p:spPr>
          <a:xfrm>
            <a:off x="838200" y="2940371"/>
            <a:ext cx="4089399" cy="967957"/>
          </a:xfrm>
          <a:prstGeom prst="rect">
            <a:avLst/>
          </a:prstGeom>
          <a:noFill/>
        </p:spPr>
        <p:txBody>
          <a:bodyPr wrap="square">
            <a:spAutoFit/>
          </a:bodyPr>
          <a:lstStyle/>
          <a:p>
            <a:pPr>
              <a:lnSpc>
                <a:spcPct val="107000"/>
              </a:lnSpc>
              <a:spcAft>
                <a:spcPts val="800"/>
              </a:spcAft>
              <a:defRPr/>
            </a:pPr>
            <a:r>
              <a:rPr lang="lv-LV" sz="1200" b="1" dirty="0">
                <a:latin typeface="+mn-lt"/>
                <a:ea typeface="Calibri" panose="020F0502020204030204" pitchFamily="34" charset="0"/>
                <a:cs typeface="Times New Roman" panose="02020603050405020304" pitchFamily="18" charset="0"/>
              </a:rPr>
              <a:t>Statuss «Iesniegta»</a:t>
            </a:r>
          </a:p>
          <a:p>
            <a:pPr>
              <a:lnSpc>
                <a:spcPct val="107000"/>
              </a:lnSpc>
              <a:spcAft>
                <a:spcPts val="800"/>
              </a:spcAft>
              <a:defRPr/>
            </a:pPr>
            <a:r>
              <a:rPr lang="lv-LV" sz="1200" dirty="0">
                <a:latin typeface="+mn-lt"/>
                <a:ea typeface="Calibri" panose="020F0502020204030204" pitchFamily="34" charset="0"/>
                <a:cs typeface="Times New Roman" panose="02020603050405020304" pitchFamily="18" charset="0"/>
              </a:rPr>
              <a:t>Pēc veiksmīgas deklarācijas pārbaudes, tā ir gatava iesniegšanai</a:t>
            </a:r>
            <a:r>
              <a:rPr lang="lv-LV" sz="1200" dirty="0">
                <a:ea typeface="Calibri" panose="020F0502020204030204" pitchFamily="34" charset="0"/>
                <a:cs typeface="Times New Roman" panose="02020603050405020304" pitchFamily="18" charset="0"/>
              </a:rPr>
              <a:t>. S</a:t>
            </a:r>
            <a:r>
              <a:rPr lang="lv-LV" sz="1200" dirty="0">
                <a:latin typeface="+mn-lt"/>
                <a:ea typeface="Calibri" panose="020F0502020204030204" pitchFamily="34" charset="0"/>
                <a:cs typeface="Times New Roman" panose="02020603050405020304" pitchFamily="18" charset="0"/>
              </a:rPr>
              <a:t>tatuss «Iesniegta» </a:t>
            </a:r>
            <a:r>
              <a:rPr lang="lv-LV" sz="1200" dirty="0">
                <a:ea typeface="Calibri" panose="020F0502020204030204" pitchFamily="34" charset="0"/>
                <a:cs typeface="Times New Roman" panose="02020603050405020304" pitchFamily="18" charset="0"/>
              </a:rPr>
              <a:t>ir </a:t>
            </a:r>
            <a:r>
              <a:rPr lang="lv-LV" sz="1200" dirty="0">
                <a:latin typeface="+mn-lt"/>
                <a:ea typeface="Calibri" panose="020F0502020204030204" pitchFamily="34" charset="0"/>
                <a:cs typeface="Times New Roman" panose="02020603050405020304" pitchFamily="18" charset="0"/>
              </a:rPr>
              <a:t>redzams pēc pogas «Iesniegt» nospiešanas. </a:t>
            </a:r>
          </a:p>
        </p:txBody>
      </p:sp>
      <p:sp>
        <p:nvSpPr>
          <p:cNvPr id="10" name="TextBox 9">
            <a:extLst>
              <a:ext uri="{FF2B5EF4-FFF2-40B4-BE49-F238E27FC236}">
                <a16:creationId xmlns:a16="http://schemas.microsoft.com/office/drawing/2014/main" id="{69921F10-DBF2-D7D8-0BB5-5489694D8588}"/>
              </a:ext>
            </a:extLst>
          </p:cNvPr>
          <p:cNvSpPr txBox="1"/>
          <p:nvPr/>
        </p:nvSpPr>
        <p:spPr>
          <a:xfrm>
            <a:off x="838200" y="1360134"/>
            <a:ext cx="4251030" cy="1363194"/>
          </a:xfrm>
          <a:prstGeom prst="rect">
            <a:avLst/>
          </a:prstGeom>
          <a:noFill/>
        </p:spPr>
        <p:txBody>
          <a:bodyPr wrap="square">
            <a:spAutoFit/>
          </a:bodyPr>
          <a:lstStyle/>
          <a:p>
            <a:pPr>
              <a:lnSpc>
                <a:spcPct val="107000"/>
              </a:lnSpc>
              <a:spcAft>
                <a:spcPts val="800"/>
              </a:spcAft>
              <a:defRPr/>
            </a:pPr>
            <a:r>
              <a:rPr lang="lv-LV" sz="1200" b="1" dirty="0">
                <a:latin typeface="+mn-lt"/>
                <a:ea typeface="Calibri" panose="020F0502020204030204" pitchFamily="34" charset="0"/>
                <a:cs typeface="Times New Roman" panose="02020603050405020304" pitchFamily="18" charset="0"/>
              </a:rPr>
              <a:t>Statuss  «Jauna» </a:t>
            </a:r>
          </a:p>
          <a:p>
            <a:pPr>
              <a:lnSpc>
                <a:spcPct val="107000"/>
              </a:lnSpc>
              <a:spcAft>
                <a:spcPts val="800"/>
              </a:spcAft>
              <a:defRPr/>
            </a:pPr>
            <a:r>
              <a:rPr lang="lv-LV" sz="1200" dirty="0">
                <a:latin typeface="+mn-lt"/>
                <a:ea typeface="Calibri" panose="020F0502020204030204" pitchFamily="34" charset="0"/>
                <a:cs typeface="Times New Roman" panose="02020603050405020304" pitchFamily="18" charset="0"/>
              </a:rPr>
              <a:t>AES lietotājs ir uzsācis aizpildīt deklarācijas datus, bet vēl nav to iesniedzis. Deklarācija ir redzama lietotājiem atkarībā no piešķirtajām tiesībām darbam ar sistēmu. Šāda statusa deklarācijas muitas amatpersonām nav pieejamas.</a:t>
            </a:r>
          </a:p>
        </p:txBody>
      </p:sp>
      <p:sp>
        <p:nvSpPr>
          <p:cNvPr id="23" name="TextBox 22">
            <a:extLst>
              <a:ext uri="{FF2B5EF4-FFF2-40B4-BE49-F238E27FC236}">
                <a16:creationId xmlns:a16="http://schemas.microsoft.com/office/drawing/2014/main" id="{55A01EA1-0E74-E26C-E06A-A36A3B537479}"/>
              </a:ext>
            </a:extLst>
          </p:cNvPr>
          <p:cNvSpPr txBox="1"/>
          <p:nvPr/>
        </p:nvSpPr>
        <p:spPr>
          <a:xfrm>
            <a:off x="838200" y="4069976"/>
            <a:ext cx="4251030" cy="2864246"/>
          </a:xfrm>
          <a:prstGeom prst="rect">
            <a:avLst/>
          </a:prstGeom>
          <a:noFill/>
        </p:spPr>
        <p:txBody>
          <a:bodyPr wrap="square">
            <a:spAutoFit/>
          </a:bodyPr>
          <a:lstStyle/>
          <a:p>
            <a:pPr>
              <a:lnSpc>
                <a:spcPct val="107000"/>
              </a:lnSpc>
              <a:spcAft>
                <a:spcPts val="800"/>
              </a:spcAft>
              <a:defRPr/>
            </a:pPr>
            <a:r>
              <a:rPr lang="lv-LV" sz="1200" b="1" dirty="0">
                <a:latin typeface="+mn-lt"/>
                <a:ea typeface="Calibri" panose="020F0502020204030204" pitchFamily="34" charset="0"/>
                <a:cs typeface="Times New Roman" panose="02020603050405020304" pitchFamily="18" charset="0"/>
              </a:rPr>
              <a:t>Statuss «Pieņemta»</a:t>
            </a:r>
          </a:p>
          <a:p>
            <a:pPr>
              <a:lnSpc>
                <a:spcPct val="107000"/>
              </a:lnSpc>
              <a:spcAft>
                <a:spcPts val="800"/>
              </a:spcAft>
              <a:defRPr/>
            </a:pPr>
            <a:r>
              <a:rPr lang="lv-LV" sz="1200" dirty="0">
                <a:latin typeface="+mn-lt"/>
                <a:ea typeface="Calibri" panose="020F0502020204030204" pitchFamily="34" charset="0"/>
                <a:cs typeface="Times New Roman" panose="02020603050405020304" pitchFamily="18" charset="0"/>
              </a:rPr>
              <a:t>Iesniedzot deklarāciju, tiek veiktas ITVS un citu saistīto sistēmu pārbaudes un tā nonāk statusā «Pieņemta» </a:t>
            </a:r>
          </a:p>
          <a:p>
            <a:pPr>
              <a:lnSpc>
                <a:spcPct val="107000"/>
              </a:lnSpc>
              <a:spcAft>
                <a:spcPts val="800"/>
              </a:spcAft>
              <a:defRPr/>
            </a:pPr>
            <a:r>
              <a:rPr lang="lv-LV" sz="1200" dirty="0">
                <a:latin typeface="+mn-lt"/>
                <a:ea typeface="Calibri" panose="020F0502020204030204" pitchFamily="34" charset="0"/>
                <a:cs typeface="Times New Roman" panose="02020603050405020304" pitchFamily="18" charset="0"/>
              </a:rPr>
              <a:t>Deklarācijas, kurām nav specifisku ITVS paziņojumu, nav nepieciešama papildu informācija</a:t>
            </a:r>
          </a:p>
          <a:p>
            <a:pPr>
              <a:lnSpc>
                <a:spcPct val="107000"/>
              </a:lnSpc>
              <a:spcAft>
                <a:spcPts val="800"/>
              </a:spcAft>
              <a:defRPr/>
            </a:pPr>
            <a:r>
              <a:rPr lang="lv-LV" sz="1200" dirty="0">
                <a:latin typeface="+mn-lt"/>
                <a:ea typeface="Calibri" panose="020F0502020204030204" pitchFamily="34" charset="0"/>
                <a:cs typeface="Times New Roman" panose="02020603050405020304" pitchFamily="18" charset="0"/>
              </a:rPr>
              <a:t>un kuras nav novirzītas kontrolei,</a:t>
            </a:r>
          </a:p>
          <a:p>
            <a:pPr>
              <a:lnSpc>
                <a:spcPct val="107000"/>
              </a:lnSpc>
              <a:spcAft>
                <a:spcPts val="800"/>
              </a:spcAft>
              <a:defRPr/>
            </a:pPr>
            <a:r>
              <a:rPr lang="lv-LV" sz="1200" dirty="0">
                <a:latin typeface="+mn-lt"/>
                <a:ea typeface="Calibri" panose="020F0502020204030204" pitchFamily="34" charset="0"/>
                <a:cs typeface="Times New Roman" panose="02020603050405020304" pitchFamily="18" charset="0"/>
              </a:rPr>
              <a:t>5 min. laikā tiek «Izlaistas eksportam» </a:t>
            </a:r>
            <a:endParaRPr lang="lv-LV" sz="1200" dirty="0">
              <a:ea typeface="Calibri" panose="020F0502020204030204" pitchFamily="34" charset="0"/>
              <a:cs typeface="Times New Roman" panose="02020603050405020304" pitchFamily="18" charset="0"/>
            </a:endParaRPr>
          </a:p>
          <a:p>
            <a:pPr>
              <a:lnSpc>
                <a:spcPct val="107000"/>
              </a:lnSpc>
              <a:spcAft>
                <a:spcPts val="800"/>
              </a:spcAft>
              <a:defRPr/>
            </a:pPr>
            <a:r>
              <a:rPr lang="lv-LV" sz="1200" dirty="0">
                <a:ea typeface="Calibri" panose="020F0502020204030204" pitchFamily="34" charset="0"/>
                <a:cs typeface="Times New Roman" panose="02020603050405020304" pitchFamily="18" charset="0"/>
              </a:rPr>
              <a:t>P</a:t>
            </a:r>
            <a:r>
              <a:rPr lang="lv-LV" sz="1200" dirty="0">
                <a:latin typeface="+mn-lt"/>
                <a:ea typeface="Calibri" panose="020F0502020204030204" pitchFamily="34" charset="0"/>
                <a:cs typeface="Times New Roman" panose="02020603050405020304" pitchFamily="18" charset="0"/>
              </a:rPr>
              <a:t>ārējās gaida rindā muitas amatpersonas manuālai apstrādei</a:t>
            </a:r>
          </a:p>
          <a:p>
            <a:pPr>
              <a:lnSpc>
                <a:spcPct val="107000"/>
              </a:lnSpc>
              <a:spcAft>
                <a:spcPts val="800"/>
              </a:spcAft>
              <a:defRPr/>
            </a:pPr>
            <a:endParaRPr lang="lv-LV" sz="1200" dirty="0">
              <a:latin typeface="+mn-lt"/>
            </a:endParaRPr>
          </a:p>
        </p:txBody>
      </p:sp>
      <p:sp>
        <p:nvSpPr>
          <p:cNvPr id="25" name="TextBox 24">
            <a:extLst>
              <a:ext uri="{FF2B5EF4-FFF2-40B4-BE49-F238E27FC236}">
                <a16:creationId xmlns:a16="http://schemas.microsoft.com/office/drawing/2014/main" id="{DE3AED70-F157-2A62-81D3-9FA18909B84B}"/>
              </a:ext>
            </a:extLst>
          </p:cNvPr>
          <p:cNvSpPr txBox="1"/>
          <p:nvPr/>
        </p:nvSpPr>
        <p:spPr>
          <a:xfrm>
            <a:off x="5241124" y="5843878"/>
            <a:ext cx="2996903" cy="470129"/>
          </a:xfrm>
          <a:prstGeom prst="rect">
            <a:avLst/>
          </a:prstGeom>
          <a:noFill/>
          <a:ln w="19050">
            <a:solidFill>
              <a:srgbClr val="00B050"/>
            </a:solidFill>
          </a:ln>
        </p:spPr>
        <p:txBody>
          <a:bodyPr wrap="square">
            <a:spAutoFit/>
          </a:bodyPr>
          <a:lstStyle/>
          <a:p>
            <a:pPr>
              <a:lnSpc>
                <a:spcPct val="107000"/>
              </a:lnSpc>
              <a:spcAft>
                <a:spcPts val="800"/>
              </a:spcAft>
              <a:defRPr/>
            </a:pPr>
            <a:r>
              <a:rPr lang="lv-LV" sz="1200" dirty="0">
                <a:latin typeface="+mn-lt"/>
                <a:ea typeface="Calibri" panose="020F0502020204030204" pitchFamily="34" charset="0"/>
                <a:cs typeface="Times New Roman" panose="02020603050405020304" pitchFamily="18" charset="0"/>
              </a:rPr>
              <a:t>Statuss </a:t>
            </a:r>
            <a:r>
              <a:rPr lang="lv-LV" sz="1200" b="1" dirty="0">
                <a:solidFill>
                  <a:srgbClr val="00B050"/>
                </a:solidFill>
                <a:latin typeface="+mn-lt"/>
                <a:ea typeface="Calibri" panose="020F0502020204030204" pitchFamily="34" charset="0"/>
                <a:cs typeface="Times New Roman" panose="02020603050405020304" pitchFamily="18" charset="0"/>
              </a:rPr>
              <a:t>«Izlaista eksportam» </a:t>
            </a:r>
            <a:r>
              <a:rPr lang="lv-LV" sz="1200" dirty="0">
                <a:latin typeface="+mn-lt"/>
                <a:ea typeface="Calibri" panose="020F0502020204030204" pitchFamily="34" charset="0"/>
                <a:cs typeface="Times New Roman" panose="02020603050405020304" pitchFamily="18" charset="0"/>
              </a:rPr>
              <a:t>– gala statuss</a:t>
            </a:r>
          </a:p>
        </p:txBody>
      </p:sp>
      <p:sp>
        <p:nvSpPr>
          <p:cNvPr id="26" name="TextBox 25">
            <a:extLst>
              <a:ext uri="{FF2B5EF4-FFF2-40B4-BE49-F238E27FC236}">
                <a16:creationId xmlns:a16="http://schemas.microsoft.com/office/drawing/2014/main" id="{B4779975-AD2B-F06D-CB2D-47EAE921528E}"/>
              </a:ext>
            </a:extLst>
          </p:cNvPr>
          <p:cNvSpPr txBox="1"/>
          <p:nvPr/>
        </p:nvSpPr>
        <p:spPr>
          <a:xfrm>
            <a:off x="5357715" y="1822760"/>
            <a:ext cx="3139870" cy="3149324"/>
          </a:xfrm>
          <a:prstGeom prst="rect">
            <a:avLst/>
          </a:prstGeom>
          <a:noFill/>
          <a:ln w="19050">
            <a:solidFill>
              <a:srgbClr val="D8A20A"/>
            </a:solidFill>
          </a:ln>
        </p:spPr>
        <p:txBody>
          <a:bodyPr wrap="square">
            <a:spAutoFit/>
          </a:bodyPr>
          <a:lstStyle/>
          <a:p>
            <a:pPr>
              <a:lnSpc>
                <a:spcPct val="107000"/>
              </a:lnSpc>
              <a:spcAft>
                <a:spcPts val="800"/>
              </a:spcAft>
              <a:defRPr/>
            </a:pPr>
            <a:r>
              <a:rPr lang="lv-LV" sz="1200" b="1" dirty="0">
                <a:latin typeface="+mn-lt"/>
                <a:ea typeface="Calibri" panose="020F0502020204030204" pitchFamily="34" charset="0"/>
                <a:cs typeface="Times New Roman" panose="02020603050405020304" pitchFamily="18" charset="0"/>
              </a:rPr>
              <a:t>Statuss </a:t>
            </a:r>
            <a:r>
              <a:rPr lang="lv-LV" sz="1200" b="1" dirty="0">
                <a:solidFill>
                  <a:srgbClr val="D8A20A"/>
                </a:solidFill>
                <a:latin typeface="+mn-lt"/>
                <a:ea typeface="Calibri" panose="020F0502020204030204" pitchFamily="34" charset="0"/>
                <a:cs typeface="Times New Roman" panose="02020603050405020304" pitchFamily="18" charset="0"/>
              </a:rPr>
              <a:t>«Izmaiņas pieprasītas»</a:t>
            </a:r>
          </a:p>
          <a:p>
            <a:pPr>
              <a:lnSpc>
                <a:spcPct val="107000"/>
              </a:lnSpc>
              <a:spcAft>
                <a:spcPts val="800"/>
              </a:spcAft>
              <a:defRPr/>
            </a:pPr>
            <a:r>
              <a:rPr lang="lv-LV" sz="1200" dirty="0">
                <a:latin typeface="+mn-lt"/>
                <a:ea typeface="Calibri" panose="020F0502020204030204" pitchFamily="34" charset="0"/>
                <a:cs typeface="Times New Roman" panose="02020603050405020304" pitchFamily="18" charset="0"/>
              </a:rPr>
              <a:t>Deklarācijas, kurām muitas amatpersona ir pieprasījusi papildu informāciju, statuss „Pieņemta” mainās uz „Izmaiņas pieprasītas” </a:t>
            </a:r>
          </a:p>
          <a:p>
            <a:pPr>
              <a:lnSpc>
                <a:spcPct val="107000"/>
              </a:lnSpc>
              <a:spcAft>
                <a:spcPts val="800"/>
              </a:spcAft>
              <a:defRPr/>
            </a:pPr>
            <a:r>
              <a:rPr lang="lv-LV" sz="1200" b="1" dirty="0">
                <a:latin typeface="+mn-lt"/>
                <a:ea typeface="Calibri" panose="020F0502020204030204" pitchFamily="34" charset="0"/>
                <a:cs typeface="Times New Roman" panose="02020603050405020304" pitchFamily="18" charset="0"/>
              </a:rPr>
              <a:t>Statuss </a:t>
            </a:r>
            <a:r>
              <a:rPr lang="lv-LV" sz="1200" b="1" dirty="0">
                <a:solidFill>
                  <a:srgbClr val="D8A20A"/>
                </a:solidFill>
                <a:latin typeface="+mn-lt"/>
                <a:ea typeface="Calibri" panose="020F0502020204030204" pitchFamily="34" charset="0"/>
                <a:cs typeface="Times New Roman" panose="02020603050405020304" pitchFamily="18" charset="0"/>
              </a:rPr>
              <a:t>«Izmaiņas iesniegtas» </a:t>
            </a:r>
          </a:p>
          <a:p>
            <a:pPr>
              <a:lnSpc>
                <a:spcPct val="107000"/>
              </a:lnSpc>
              <a:spcAft>
                <a:spcPts val="800"/>
              </a:spcAft>
              <a:defRPr/>
            </a:pPr>
            <a:r>
              <a:rPr lang="lv-LV" sz="1200" dirty="0">
                <a:latin typeface="+mn-lt"/>
                <a:ea typeface="Calibri" panose="020F0502020204030204" pitchFamily="34" charset="0"/>
                <a:cs typeface="Times New Roman" panose="02020603050405020304" pitchFamily="18" charset="0"/>
              </a:rPr>
              <a:t>Komersants veic pieprasītās izmaiņas un iesniedz labojumus. Muitas amatpersona veic atkārtotu izskatīšanu un tās pieņem. Deklarācijai tiek izveidota jauna versija, kas satur labojumus un tiek pārcelta statusā „Pieņemta” un «Izlaista eksportam»</a:t>
            </a:r>
          </a:p>
        </p:txBody>
      </p:sp>
      <p:sp>
        <p:nvSpPr>
          <p:cNvPr id="27" name="TextBox 26">
            <a:extLst>
              <a:ext uri="{FF2B5EF4-FFF2-40B4-BE49-F238E27FC236}">
                <a16:creationId xmlns:a16="http://schemas.microsoft.com/office/drawing/2014/main" id="{314E2115-5732-47B5-E97D-FD33572FBEC8}"/>
              </a:ext>
            </a:extLst>
          </p:cNvPr>
          <p:cNvSpPr txBox="1"/>
          <p:nvPr/>
        </p:nvSpPr>
        <p:spPr>
          <a:xfrm>
            <a:off x="8766070" y="3651074"/>
            <a:ext cx="3139870" cy="2849113"/>
          </a:xfrm>
          <a:prstGeom prst="rect">
            <a:avLst/>
          </a:prstGeom>
          <a:noFill/>
          <a:ln w="19050">
            <a:solidFill>
              <a:srgbClr val="FF0000"/>
            </a:solidFill>
          </a:ln>
        </p:spPr>
        <p:txBody>
          <a:bodyPr wrap="square">
            <a:spAutoFit/>
          </a:bodyPr>
          <a:lstStyle/>
          <a:p>
            <a:pPr>
              <a:lnSpc>
                <a:spcPct val="107000"/>
              </a:lnSpc>
              <a:spcAft>
                <a:spcPts val="800"/>
              </a:spcAft>
            </a:pPr>
            <a:r>
              <a:rPr lang="lv-LV" altLang="lv-LV" sz="1200" b="1" dirty="0">
                <a:cs typeface="Times New Roman" panose="02020603050405020304" pitchFamily="18" charset="0"/>
              </a:rPr>
              <a:t>Statusā</a:t>
            </a:r>
            <a:r>
              <a:rPr lang="lv-LV" altLang="lv-LV" sz="1200" b="1" dirty="0">
                <a:ln>
                  <a:solidFill>
                    <a:srgbClr val="FF0000"/>
                  </a:solidFill>
                </a:ln>
                <a:solidFill>
                  <a:srgbClr val="FF0000"/>
                </a:solidFill>
                <a:ea typeface="Verdana" panose="020B0604030504040204" pitchFamily="34" charset="0"/>
                <a:cs typeface="Times New Roman" panose="02020603050405020304" pitchFamily="18" charset="0"/>
              </a:rPr>
              <a:t> </a:t>
            </a:r>
            <a:r>
              <a:rPr lang="lv-LV" altLang="lv-LV" sz="1200" b="1" dirty="0">
                <a:solidFill>
                  <a:srgbClr val="FF0000"/>
                </a:solidFill>
                <a:cs typeface="Times New Roman" panose="02020603050405020304" pitchFamily="18" charset="0"/>
              </a:rPr>
              <a:t>«Kontrole»</a:t>
            </a:r>
            <a:r>
              <a:rPr lang="lv-LV" altLang="lv-LV" sz="1200" dirty="0">
                <a:ea typeface="Verdana" panose="020B0604030504040204" pitchFamily="34" charset="0"/>
                <a:cs typeface="Times New Roman" panose="02020603050405020304" pitchFamily="18" charset="0"/>
              </a:rPr>
              <a:t>  deklarācija nonāk, ja tā tiek novirzīta kravas fiziskajai kontrolei</a:t>
            </a:r>
          </a:p>
          <a:p>
            <a:pPr>
              <a:lnSpc>
                <a:spcPct val="107000"/>
              </a:lnSpc>
              <a:spcAft>
                <a:spcPts val="800"/>
              </a:spcAft>
            </a:pPr>
            <a:r>
              <a:rPr lang="lv-LV" altLang="lv-LV" sz="1200" dirty="0">
                <a:ea typeface="Verdana" panose="020B0604030504040204" pitchFamily="34" charset="0"/>
                <a:cs typeface="Times New Roman" panose="02020603050405020304" pitchFamily="18" charset="0"/>
              </a:rPr>
              <a:t>Informācija par kontroli ir norādīta  «Paziņojumā par kravas fizisko kontroli»</a:t>
            </a:r>
          </a:p>
          <a:p>
            <a:pPr>
              <a:lnSpc>
                <a:spcPct val="107000"/>
              </a:lnSpc>
              <a:spcAft>
                <a:spcPts val="800"/>
              </a:spcAft>
            </a:pPr>
            <a:r>
              <a:rPr lang="lv-LV" altLang="lv-LV" sz="1200" dirty="0">
                <a:ea typeface="Verdana" panose="020B0604030504040204" pitchFamily="34" charset="0"/>
                <a:cs typeface="Times New Roman" panose="02020603050405020304" pitchFamily="18" charset="0"/>
              </a:rPr>
              <a:t>Fiziskās kontroles gadījumā deklarācija gala statusā «Izlaists eksportam» nonāk tikai pēc tam, kad muitas amatpersona ir veikusi visas atbilstošās kontroles darbības un attiecīgo kontroles rezultātu norādījusi «Muitas kontroles blokā» </a:t>
            </a:r>
          </a:p>
        </p:txBody>
      </p:sp>
      <p:cxnSp>
        <p:nvCxnSpPr>
          <p:cNvPr id="28" name="Straight Arrow Connector 27">
            <a:extLst>
              <a:ext uri="{FF2B5EF4-FFF2-40B4-BE49-F238E27FC236}">
                <a16:creationId xmlns:a16="http://schemas.microsoft.com/office/drawing/2014/main" id="{702E09B2-C6B5-573D-4806-0A402C5E4A38}"/>
              </a:ext>
            </a:extLst>
          </p:cNvPr>
          <p:cNvCxnSpPr>
            <a:cxnSpLocks/>
          </p:cNvCxnSpPr>
          <p:nvPr/>
        </p:nvCxnSpPr>
        <p:spPr>
          <a:xfrm>
            <a:off x="766515" y="1690688"/>
            <a:ext cx="0" cy="13051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78E35AB-C0EF-7D00-02FE-74B0B8FD89A9}"/>
              </a:ext>
            </a:extLst>
          </p:cNvPr>
          <p:cNvCxnSpPr>
            <a:cxnSpLocks/>
          </p:cNvCxnSpPr>
          <p:nvPr/>
        </p:nvCxnSpPr>
        <p:spPr>
          <a:xfrm>
            <a:off x="766515" y="3324225"/>
            <a:ext cx="0" cy="8057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46340A8-EA42-049D-3E2C-08E0F0983D5F}"/>
              </a:ext>
            </a:extLst>
          </p:cNvPr>
          <p:cNvCxnSpPr>
            <a:cxnSpLocks/>
            <a:endCxn id="26" idx="1"/>
          </p:cNvCxnSpPr>
          <p:nvPr/>
        </p:nvCxnSpPr>
        <p:spPr>
          <a:xfrm flipV="1">
            <a:off x="4796748" y="3397422"/>
            <a:ext cx="560967" cy="2790314"/>
          </a:xfrm>
          <a:prstGeom prst="straightConnector1">
            <a:avLst/>
          </a:prstGeom>
          <a:ln w="19050">
            <a:solidFill>
              <a:srgbClr val="D8A20A"/>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93464A6-147F-44D6-8A6B-9E1ADFF2CF3B}"/>
              </a:ext>
            </a:extLst>
          </p:cNvPr>
          <p:cNvCxnSpPr>
            <a:cxnSpLocks/>
            <a:endCxn id="25" idx="0"/>
          </p:cNvCxnSpPr>
          <p:nvPr/>
        </p:nvCxnSpPr>
        <p:spPr>
          <a:xfrm>
            <a:off x="6739575" y="4972084"/>
            <a:ext cx="1" cy="87179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A208F7F-7631-DB82-B510-99E20D0035FD}"/>
              </a:ext>
            </a:extLst>
          </p:cNvPr>
          <p:cNvCxnSpPr>
            <a:cxnSpLocks/>
          </p:cNvCxnSpPr>
          <p:nvPr/>
        </p:nvCxnSpPr>
        <p:spPr>
          <a:xfrm flipV="1">
            <a:off x="3542190" y="5648497"/>
            <a:ext cx="5223880" cy="118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558EA9D-07DE-819F-6969-2C3C4B35F730}"/>
              </a:ext>
            </a:extLst>
          </p:cNvPr>
          <p:cNvCxnSpPr>
            <a:cxnSpLocks/>
          </p:cNvCxnSpPr>
          <p:nvPr/>
        </p:nvCxnSpPr>
        <p:spPr>
          <a:xfrm flipH="1">
            <a:off x="8238027" y="5961791"/>
            <a:ext cx="528043"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B2D37C3-7DB1-BD53-9CEA-14D6C5DCB681}"/>
              </a:ext>
            </a:extLst>
          </p:cNvPr>
          <p:cNvCxnSpPr>
            <a:cxnSpLocks/>
          </p:cNvCxnSpPr>
          <p:nvPr/>
        </p:nvCxnSpPr>
        <p:spPr>
          <a:xfrm>
            <a:off x="4021584" y="5962683"/>
            <a:ext cx="1219540"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036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68934F0-8470-B87C-B5EA-8D9AAEE2A1D1}"/>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br>
              <a:rPr lang="lv-LV" dirty="0"/>
            </a:br>
            <a:r>
              <a:rPr lang="lv-LV" dirty="0"/>
              <a:t>Citi eksporta deklarācijas statusi</a:t>
            </a:r>
            <a:br>
              <a:rPr lang="lv-LV" dirty="0"/>
            </a:br>
            <a:endParaRPr lang="lv-LV" dirty="0"/>
          </a:p>
        </p:txBody>
      </p:sp>
      <p:grpSp>
        <p:nvGrpSpPr>
          <p:cNvPr id="51" name="Group 50">
            <a:extLst>
              <a:ext uri="{FF2B5EF4-FFF2-40B4-BE49-F238E27FC236}">
                <a16:creationId xmlns:a16="http://schemas.microsoft.com/office/drawing/2014/main" id="{BF6F2ED8-A7F7-2152-EF28-17C56095341B}"/>
              </a:ext>
            </a:extLst>
          </p:cNvPr>
          <p:cNvGrpSpPr/>
          <p:nvPr/>
        </p:nvGrpSpPr>
        <p:grpSpPr>
          <a:xfrm>
            <a:off x="906630" y="1640282"/>
            <a:ext cx="10986468" cy="2014618"/>
            <a:chOff x="906630" y="1640282"/>
            <a:chExt cx="10986468" cy="2014618"/>
          </a:xfrm>
        </p:grpSpPr>
        <p:grpSp>
          <p:nvGrpSpPr>
            <p:cNvPr id="31" name="Group 30">
              <a:extLst>
                <a:ext uri="{FF2B5EF4-FFF2-40B4-BE49-F238E27FC236}">
                  <a16:creationId xmlns:a16="http://schemas.microsoft.com/office/drawing/2014/main" id="{2F76231A-C2C4-1FAF-008E-61C88634EB19}"/>
                </a:ext>
              </a:extLst>
            </p:cNvPr>
            <p:cNvGrpSpPr/>
            <p:nvPr/>
          </p:nvGrpSpPr>
          <p:grpSpPr>
            <a:xfrm>
              <a:off x="1257136" y="1690688"/>
              <a:ext cx="10635962" cy="1964212"/>
              <a:chOff x="1257136" y="1690688"/>
              <a:chExt cx="10635962" cy="1964212"/>
            </a:xfrm>
          </p:grpSpPr>
          <p:sp>
            <p:nvSpPr>
              <p:cNvPr id="3" name="TextBox 2">
                <a:extLst>
                  <a:ext uri="{FF2B5EF4-FFF2-40B4-BE49-F238E27FC236}">
                    <a16:creationId xmlns:a16="http://schemas.microsoft.com/office/drawing/2014/main" id="{D0BA304E-AD64-2675-7CF6-FCD9D6FA46A0}"/>
                  </a:ext>
                </a:extLst>
              </p:cNvPr>
              <p:cNvSpPr txBox="1"/>
              <p:nvPr/>
            </p:nvSpPr>
            <p:spPr>
              <a:xfrm>
                <a:off x="1854292" y="1690688"/>
                <a:ext cx="9276807" cy="392480"/>
              </a:xfrm>
              <a:prstGeom prst="rect">
                <a:avLst/>
              </a:prstGeom>
              <a:noFill/>
            </p:spPr>
            <p:txBody>
              <a:bodyPr wrap="square">
                <a:spAutoFit/>
              </a:bodyPr>
              <a:lstStyle/>
              <a:p>
                <a:pPr>
                  <a:lnSpc>
                    <a:spcPct val="107000"/>
                  </a:lnSpc>
                  <a:spcAft>
                    <a:spcPts val="800"/>
                  </a:spcAft>
                </a:pPr>
                <a:r>
                  <a:rPr lang="lv-LV" altLang="lv-LV" sz="2000" dirty="0">
                    <a:latin typeface="Verdana" panose="020B0604030504040204" pitchFamily="34" charset="0"/>
                    <a:ea typeface="Verdana" panose="020B0604030504040204" pitchFamily="34" charset="0"/>
                    <a:cs typeface="Times New Roman" panose="02020603050405020304" pitchFamily="18" charset="0"/>
                  </a:rPr>
                  <a:t>Statuss «</a:t>
                </a:r>
                <a:r>
                  <a:rPr lang="lv-LV" altLang="lv-LV" sz="2000" b="1" dirty="0">
                    <a:latin typeface="Verdana" panose="020B0604030504040204" pitchFamily="34" charset="0"/>
                    <a:ea typeface="Verdana" panose="020B0604030504040204" pitchFamily="34" charset="0"/>
                    <a:cs typeface="Times New Roman" panose="02020603050405020304" pitchFamily="18" charset="0"/>
                  </a:rPr>
                  <a:t>Uzsākta izmeklēšana</a:t>
                </a:r>
                <a:r>
                  <a:rPr lang="lv-LV" altLang="lv-LV" sz="2000" dirty="0">
                    <a:latin typeface="Verdana" panose="020B0604030504040204" pitchFamily="34" charset="0"/>
                    <a:ea typeface="Verdana" panose="020B0604030504040204" pitchFamily="34" charset="0"/>
                    <a:cs typeface="Times New Roman" panose="02020603050405020304" pitchFamily="18" charset="0"/>
                  </a:rPr>
                  <a:t>»:</a:t>
                </a:r>
              </a:p>
            </p:txBody>
          </p:sp>
          <p:sp>
            <p:nvSpPr>
              <p:cNvPr id="12" name="Freeform: Shape 11">
                <a:extLst>
                  <a:ext uri="{FF2B5EF4-FFF2-40B4-BE49-F238E27FC236}">
                    <a16:creationId xmlns:a16="http://schemas.microsoft.com/office/drawing/2014/main" id="{94F8D45B-EAF9-FBFD-11DE-BF8AD0674C7D}"/>
                  </a:ext>
                </a:extLst>
              </p:cNvPr>
              <p:cNvSpPr/>
              <p:nvPr/>
            </p:nvSpPr>
            <p:spPr>
              <a:xfrm>
                <a:off x="1257136" y="2103455"/>
                <a:ext cx="15613" cy="15524"/>
              </a:xfrm>
              <a:custGeom>
                <a:avLst/>
                <a:gdLst>
                  <a:gd name="connsiteX0" fmla="*/ 15612 w 15613"/>
                  <a:gd name="connsiteY0" fmla="*/ 7949 h 15524"/>
                  <a:gd name="connsiteX1" fmla="*/ 7790 w 15613"/>
                  <a:gd name="connsiteY1" fmla="*/ 15524 h 15524"/>
                  <a:gd name="connsiteX2" fmla="*/ 0 w 15613"/>
                  <a:gd name="connsiteY2" fmla="*/ 7795 h 15524"/>
                  <a:gd name="connsiteX3" fmla="*/ 8128 w 15613"/>
                  <a:gd name="connsiteY3" fmla="*/ 5 h 15524"/>
                  <a:gd name="connsiteX4" fmla="*/ 15612 w 15613"/>
                  <a:gd name="connsiteY4" fmla="*/ 7979 h 1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3" h="15524">
                    <a:moveTo>
                      <a:pt x="15612" y="7949"/>
                    </a:moveTo>
                    <a:cubicBezTo>
                      <a:pt x="15520" y="12304"/>
                      <a:pt x="12146" y="15555"/>
                      <a:pt x="7790" y="15524"/>
                    </a:cubicBezTo>
                    <a:cubicBezTo>
                      <a:pt x="3497" y="15494"/>
                      <a:pt x="31" y="12028"/>
                      <a:pt x="0" y="7795"/>
                    </a:cubicBezTo>
                    <a:cubicBezTo>
                      <a:pt x="0" y="3440"/>
                      <a:pt x="3742" y="-149"/>
                      <a:pt x="8128" y="5"/>
                    </a:cubicBezTo>
                    <a:cubicBezTo>
                      <a:pt x="12422" y="158"/>
                      <a:pt x="15704" y="3624"/>
                      <a:pt x="15612" y="7979"/>
                    </a:cubicBezTo>
                    <a:close/>
                  </a:path>
                </a:pathLst>
              </a:custGeom>
              <a:solidFill>
                <a:srgbClr val="003366"/>
              </a:solidFill>
              <a:ln w="3040" cap="flat">
                <a:noFill/>
                <a:prstDash val="solid"/>
                <a:miter/>
              </a:ln>
            </p:spPr>
            <p:txBody>
              <a:bodyPr rtlCol="0" anchor="ctr"/>
              <a:lstStyle/>
              <a:p>
                <a:endParaRPr lang="lv-LV"/>
              </a:p>
            </p:txBody>
          </p:sp>
          <p:grpSp>
            <p:nvGrpSpPr>
              <p:cNvPr id="26" name="Group 25">
                <a:extLst>
                  <a:ext uri="{FF2B5EF4-FFF2-40B4-BE49-F238E27FC236}">
                    <a16:creationId xmlns:a16="http://schemas.microsoft.com/office/drawing/2014/main" id="{9761C020-C39D-B811-C337-30B277765055}"/>
                  </a:ext>
                </a:extLst>
              </p:cNvPr>
              <p:cNvGrpSpPr/>
              <p:nvPr/>
            </p:nvGrpSpPr>
            <p:grpSpPr>
              <a:xfrm>
                <a:off x="2086684" y="2147233"/>
                <a:ext cx="9806414" cy="721801"/>
                <a:chOff x="2086684" y="2147233"/>
                <a:chExt cx="9806414" cy="721801"/>
              </a:xfrm>
            </p:grpSpPr>
            <p:sp>
              <p:nvSpPr>
                <p:cNvPr id="19" name="TextBox 18">
                  <a:extLst>
                    <a:ext uri="{FF2B5EF4-FFF2-40B4-BE49-F238E27FC236}">
                      <a16:creationId xmlns:a16="http://schemas.microsoft.com/office/drawing/2014/main" id="{814AE4BC-58C9-82F3-9C35-05455E05D8AD}"/>
                    </a:ext>
                  </a:extLst>
                </p:cNvPr>
                <p:cNvSpPr txBox="1"/>
                <p:nvPr/>
              </p:nvSpPr>
              <p:spPr>
                <a:xfrm>
                  <a:off x="2616291" y="2147233"/>
                  <a:ext cx="9276807" cy="721801"/>
                </a:xfrm>
                <a:prstGeom prst="rect">
                  <a:avLst/>
                </a:prstGeom>
                <a:noFill/>
              </p:spPr>
              <p:txBody>
                <a:bodyPr wrap="square">
                  <a:spAutoFit/>
                </a:bodyPr>
                <a:lstStyle/>
                <a:p>
                  <a:pPr>
                    <a:lnSpc>
                      <a:spcPct val="107000"/>
                    </a:lnSpc>
                    <a:spcAft>
                      <a:spcPts val="800"/>
                    </a:spcAft>
                  </a:pPr>
                  <a:r>
                    <a:rPr lang="lv-LV" altLang="lv-LV" sz="2000" dirty="0">
                      <a:latin typeface="Verdana" panose="020B0604030504040204" pitchFamily="34" charset="0"/>
                      <a:ea typeface="Verdana" panose="020B0604030504040204" pitchFamily="34" charset="0"/>
                      <a:cs typeface="Times New Roman" panose="02020603050405020304" pitchFamily="18" charset="0"/>
                    </a:rPr>
                    <a:t>deklarācija šajā statusā nonāk 90 dienas (automatizēti) pēc iesniegšanas, ja eksports nav noslēgts</a:t>
                  </a:r>
                </a:p>
              </p:txBody>
            </p:sp>
            <p:pic>
              <p:nvPicPr>
                <p:cNvPr id="22" name="Graphic 21">
                  <a:extLst>
                    <a:ext uri="{FF2B5EF4-FFF2-40B4-BE49-F238E27FC236}">
                      <a16:creationId xmlns:a16="http://schemas.microsoft.com/office/drawing/2014/main" id="{D1C5E3DE-74DA-28D7-B68F-0C69034C1C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6684" y="2245950"/>
                  <a:ext cx="501591" cy="498733"/>
                </a:xfrm>
                <a:prstGeom prst="rect">
                  <a:avLst/>
                </a:prstGeom>
              </p:spPr>
            </p:pic>
          </p:grpSp>
          <p:grpSp>
            <p:nvGrpSpPr>
              <p:cNvPr id="25" name="Group 24">
                <a:extLst>
                  <a:ext uri="{FF2B5EF4-FFF2-40B4-BE49-F238E27FC236}">
                    <a16:creationId xmlns:a16="http://schemas.microsoft.com/office/drawing/2014/main" id="{E50F93D1-B9D3-DEEF-18BF-591E9608149B}"/>
                  </a:ext>
                </a:extLst>
              </p:cNvPr>
              <p:cNvGrpSpPr/>
              <p:nvPr/>
            </p:nvGrpSpPr>
            <p:grpSpPr>
              <a:xfrm>
                <a:off x="2053245" y="2933099"/>
                <a:ext cx="9472005" cy="721801"/>
                <a:chOff x="2053245" y="2933099"/>
                <a:chExt cx="9472005" cy="721801"/>
              </a:xfrm>
            </p:grpSpPr>
            <p:sp>
              <p:nvSpPr>
                <p:cNvPr id="18" name="TextBox 17">
                  <a:extLst>
                    <a:ext uri="{FF2B5EF4-FFF2-40B4-BE49-F238E27FC236}">
                      <a16:creationId xmlns:a16="http://schemas.microsoft.com/office/drawing/2014/main" id="{A104CE9C-9755-7D3D-59AC-8647C54D71C0}"/>
                    </a:ext>
                  </a:extLst>
                </p:cNvPr>
                <p:cNvSpPr txBox="1"/>
                <p:nvPr/>
              </p:nvSpPr>
              <p:spPr>
                <a:xfrm>
                  <a:off x="2616291" y="2933099"/>
                  <a:ext cx="8908959" cy="721801"/>
                </a:xfrm>
                <a:prstGeom prst="rect">
                  <a:avLst/>
                </a:prstGeom>
                <a:noFill/>
              </p:spPr>
              <p:txBody>
                <a:bodyPr wrap="square">
                  <a:spAutoFit/>
                </a:bodyPr>
                <a:lstStyle/>
                <a:p>
                  <a:pPr>
                    <a:lnSpc>
                      <a:spcPct val="107000"/>
                    </a:lnSpc>
                    <a:spcAft>
                      <a:spcPts val="800"/>
                    </a:spcAft>
                  </a:pPr>
                  <a:r>
                    <a:rPr lang="lv-LV" altLang="lv-LV" sz="2000" dirty="0">
                      <a:latin typeface="Verdana" panose="020B0604030504040204" pitchFamily="34" charset="0"/>
                      <a:ea typeface="Verdana" panose="020B0604030504040204" pitchFamily="34" charset="0"/>
                      <a:cs typeface="Times New Roman" panose="02020603050405020304" pitchFamily="18" charset="0"/>
                    </a:rPr>
                    <a:t>Ja deklarācija ir šādā statusā, par eksporta kontroli atbildīgās muitas amatpersonas var pieprasīt alternatīvos pierādījumus</a:t>
                  </a:r>
                </a:p>
              </p:txBody>
            </p:sp>
            <p:pic>
              <p:nvPicPr>
                <p:cNvPr id="24" name="Graphic 23">
                  <a:extLst>
                    <a:ext uri="{FF2B5EF4-FFF2-40B4-BE49-F238E27FC236}">
                      <a16:creationId xmlns:a16="http://schemas.microsoft.com/office/drawing/2014/main" id="{24468C3A-DF9D-1A72-75A7-FC29E67ED5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3245" y="3045163"/>
                  <a:ext cx="512516" cy="524850"/>
                </a:xfrm>
                <a:prstGeom prst="rect">
                  <a:avLst/>
                </a:prstGeom>
              </p:spPr>
            </p:pic>
          </p:grpSp>
        </p:grpSp>
        <p:pic>
          <p:nvPicPr>
            <p:cNvPr id="50" name="Graphic 49">
              <a:extLst>
                <a:ext uri="{FF2B5EF4-FFF2-40B4-BE49-F238E27FC236}">
                  <a16:creationId xmlns:a16="http://schemas.microsoft.com/office/drawing/2014/main" id="{E7EDD0A9-A246-1EC9-E81A-1233A5C471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6630" y="1640282"/>
              <a:ext cx="848912" cy="855034"/>
            </a:xfrm>
            <a:prstGeom prst="rect">
              <a:avLst/>
            </a:prstGeom>
          </p:spPr>
        </p:pic>
      </p:grpSp>
      <p:grpSp>
        <p:nvGrpSpPr>
          <p:cNvPr id="6" name="Group 5">
            <a:extLst>
              <a:ext uri="{FF2B5EF4-FFF2-40B4-BE49-F238E27FC236}">
                <a16:creationId xmlns:a16="http://schemas.microsoft.com/office/drawing/2014/main" id="{71363376-E286-17C1-2E98-D12D58631EA9}"/>
              </a:ext>
            </a:extLst>
          </p:cNvPr>
          <p:cNvGrpSpPr/>
          <p:nvPr/>
        </p:nvGrpSpPr>
        <p:grpSpPr>
          <a:xfrm>
            <a:off x="894634" y="3831029"/>
            <a:ext cx="11392164" cy="2823674"/>
            <a:chOff x="894634" y="3831029"/>
            <a:chExt cx="11392164" cy="2823674"/>
          </a:xfrm>
        </p:grpSpPr>
        <p:grpSp>
          <p:nvGrpSpPr>
            <p:cNvPr id="48" name="Group 47">
              <a:extLst>
                <a:ext uri="{FF2B5EF4-FFF2-40B4-BE49-F238E27FC236}">
                  <a16:creationId xmlns:a16="http://schemas.microsoft.com/office/drawing/2014/main" id="{6E285CAA-4801-1940-3276-559DF38C97D5}"/>
                </a:ext>
              </a:extLst>
            </p:cNvPr>
            <p:cNvGrpSpPr/>
            <p:nvPr/>
          </p:nvGrpSpPr>
          <p:grpSpPr>
            <a:xfrm>
              <a:off x="894634" y="3831029"/>
              <a:ext cx="11392164" cy="2823674"/>
              <a:chOff x="894634" y="3831029"/>
              <a:chExt cx="11392164" cy="2823674"/>
            </a:xfrm>
          </p:grpSpPr>
          <p:grpSp>
            <p:nvGrpSpPr>
              <p:cNvPr id="45" name="Group 44">
                <a:extLst>
                  <a:ext uri="{FF2B5EF4-FFF2-40B4-BE49-F238E27FC236}">
                    <a16:creationId xmlns:a16="http://schemas.microsoft.com/office/drawing/2014/main" id="{28265FFD-A860-538F-DEF2-01E5B1A74C97}"/>
                  </a:ext>
                </a:extLst>
              </p:cNvPr>
              <p:cNvGrpSpPr/>
              <p:nvPr/>
            </p:nvGrpSpPr>
            <p:grpSpPr>
              <a:xfrm>
                <a:off x="1854292" y="3831029"/>
                <a:ext cx="10432506" cy="2823674"/>
                <a:chOff x="1854292" y="3831029"/>
                <a:chExt cx="10432506" cy="2823674"/>
              </a:xfrm>
            </p:grpSpPr>
            <p:sp>
              <p:nvSpPr>
                <p:cNvPr id="4" name="TextBox 3">
                  <a:extLst>
                    <a:ext uri="{FF2B5EF4-FFF2-40B4-BE49-F238E27FC236}">
                      <a16:creationId xmlns:a16="http://schemas.microsoft.com/office/drawing/2014/main" id="{BB96CFF9-51DD-8167-BFC5-AFBDDB75B57F}"/>
                    </a:ext>
                  </a:extLst>
                </p:cNvPr>
                <p:cNvSpPr txBox="1"/>
                <p:nvPr/>
              </p:nvSpPr>
              <p:spPr>
                <a:xfrm>
                  <a:off x="1854292" y="3831029"/>
                  <a:ext cx="9670507" cy="392480"/>
                </a:xfrm>
                <a:prstGeom prst="rect">
                  <a:avLst/>
                </a:prstGeom>
                <a:noFill/>
              </p:spPr>
              <p:txBody>
                <a:bodyPr wrap="square">
                  <a:spAutoFit/>
                </a:bodyPr>
                <a:lstStyle/>
                <a:p>
                  <a:pPr>
                    <a:lnSpc>
                      <a:spcPct val="107000"/>
                    </a:lnSpc>
                    <a:spcAft>
                      <a:spcPts val="800"/>
                    </a:spcAft>
                  </a:pPr>
                  <a:r>
                    <a:rPr lang="lv-LV" altLang="lv-LV" sz="2000" dirty="0">
                      <a:latin typeface="Verdana" panose="020B0604030504040204" pitchFamily="34" charset="0"/>
                      <a:ea typeface="Verdana" panose="020B0604030504040204" pitchFamily="34" charset="0"/>
                      <a:cs typeface="Times New Roman" panose="02020603050405020304" pitchFamily="18" charset="0"/>
                    </a:rPr>
                    <a:t>Statuss </a:t>
                  </a:r>
                  <a:r>
                    <a:rPr lang="lv-LV" altLang="lv-LV" sz="2000" b="1" dirty="0">
                      <a:latin typeface="Verdana" panose="020B0604030504040204" pitchFamily="34" charset="0"/>
                      <a:ea typeface="Verdana" panose="020B0604030504040204" pitchFamily="34" charset="0"/>
                      <a:cs typeface="Times New Roman" panose="02020603050405020304" pitchFamily="18" charset="0"/>
                    </a:rPr>
                    <a:t>«Anulēta»:</a:t>
                  </a:r>
                </a:p>
              </p:txBody>
            </p:sp>
            <p:grpSp>
              <p:nvGrpSpPr>
                <p:cNvPr id="44" name="Group 43">
                  <a:extLst>
                    <a:ext uri="{FF2B5EF4-FFF2-40B4-BE49-F238E27FC236}">
                      <a16:creationId xmlns:a16="http://schemas.microsoft.com/office/drawing/2014/main" id="{DD6DD39F-74E4-E677-89AF-63ACB7A3F3C2}"/>
                    </a:ext>
                  </a:extLst>
                </p:cNvPr>
                <p:cNvGrpSpPr/>
                <p:nvPr/>
              </p:nvGrpSpPr>
              <p:grpSpPr>
                <a:xfrm>
                  <a:off x="2086684" y="4286029"/>
                  <a:ext cx="9438116" cy="721801"/>
                  <a:chOff x="2086684" y="4286029"/>
                  <a:chExt cx="9438116" cy="721801"/>
                </a:xfrm>
              </p:grpSpPr>
              <p:sp>
                <p:nvSpPr>
                  <p:cNvPr id="38" name="TextBox 37">
                    <a:extLst>
                      <a:ext uri="{FF2B5EF4-FFF2-40B4-BE49-F238E27FC236}">
                        <a16:creationId xmlns:a16="http://schemas.microsoft.com/office/drawing/2014/main" id="{B10EBBF5-2624-6521-70CC-2D43839435FA}"/>
                      </a:ext>
                    </a:extLst>
                  </p:cNvPr>
                  <p:cNvSpPr txBox="1"/>
                  <p:nvPr/>
                </p:nvSpPr>
                <p:spPr>
                  <a:xfrm>
                    <a:off x="2616292" y="4286029"/>
                    <a:ext cx="8908508" cy="721801"/>
                  </a:xfrm>
                  <a:prstGeom prst="rect">
                    <a:avLst/>
                  </a:prstGeom>
                  <a:noFill/>
                </p:spPr>
                <p:txBody>
                  <a:bodyPr wrap="square">
                    <a:spAutoFit/>
                  </a:bodyPr>
                  <a:lstStyle/>
                  <a:p>
                    <a:pPr>
                      <a:lnSpc>
                        <a:spcPct val="107000"/>
                      </a:lnSpc>
                      <a:spcAft>
                        <a:spcPts val="800"/>
                      </a:spcAft>
                    </a:pPr>
                    <a:r>
                      <a:rPr lang="lv-LV" altLang="lv-LV" sz="2000" dirty="0">
                        <a:latin typeface="Verdana" panose="020B0604030504040204" pitchFamily="34" charset="0"/>
                        <a:ea typeface="Verdana" panose="020B0604030504040204" pitchFamily="34" charset="0"/>
                        <a:cs typeface="Times New Roman" panose="02020603050405020304" pitchFamily="18" charset="0"/>
                      </a:rPr>
                      <a:t>deklarācija šajā statusā nonāk 150 dienas (automatizēti) pēc deklarācijas iesniegšanas, ja eksports nav noslēgts</a:t>
                    </a:r>
                  </a:p>
                </p:txBody>
              </p:sp>
              <p:pic>
                <p:nvPicPr>
                  <p:cNvPr id="40" name="Graphic 39">
                    <a:extLst>
                      <a:ext uri="{FF2B5EF4-FFF2-40B4-BE49-F238E27FC236}">
                        <a16:creationId xmlns:a16="http://schemas.microsoft.com/office/drawing/2014/main" id="{555FA7D4-D1E9-5CEF-210F-7AEBFF4AFF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6684" y="4397562"/>
                    <a:ext cx="501591" cy="498733"/>
                  </a:xfrm>
                  <a:prstGeom prst="rect">
                    <a:avLst/>
                  </a:prstGeom>
                </p:spPr>
              </p:pic>
            </p:grpSp>
            <p:sp>
              <p:nvSpPr>
                <p:cNvPr id="39" name="TextBox 38">
                  <a:extLst>
                    <a:ext uri="{FF2B5EF4-FFF2-40B4-BE49-F238E27FC236}">
                      <a16:creationId xmlns:a16="http://schemas.microsoft.com/office/drawing/2014/main" id="{A23FC9A5-621F-659A-548E-6C31F268E9C7}"/>
                    </a:ext>
                  </a:extLst>
                </p:cNvPr>
                <p:cNvSpPr txBox="1"/>
                <p:nvPr/>
              </p:nvSpPr>
              <p:spPr>
                <a:xfrm>
                  <a:off x="2616291" y="5099084"/>
                  <a:ext cx="9670507" cy="1555619"/>
                </a:xfrm>
                <a:prstGeom prst="rect">
                  <a:avLst/>
                </a:prstGeom>
                <a:noFill/>
              </p:spPr>
              <p:txBody>
                <a:bodyPr wrap="square">
                  <a:spAutoFit/>
                </a:bodyPr>
                <a:lstStyle/>
                <a:p>
                  <a:pPr>
                    <a:lnSpc>
                      <a:spcPct val="107000"/>
                    </a:lnSpc>
                    <a:spcAft>
                      <a:spcPts val="800"/>
                    </a:spcAft>
                  </a:pPr>
                  <a:r>
                    <a:rPr lang="lv-LV" altLang="lv-LV" sz="2000" dirty="0">
                      <a:solidFill>
                        <a:srgbClr val="9FA0A3"/>
                      </a:solidFill>
                      <a:latin typeface="Verdana" panose="020B0604030504040204" pitchFamily="34" charset="0"/>
                      <a:ea typeface="Verdana" panose="020B0604030504040204" pitchFamily="34" charset="0"/>
                      <a:cs typeface="Times New Roman" panose="02020603050405020304" pitchFamily="18" charset="0"/>
                    </a:rPr>
                    <a:t>vai</a:t>
                  </a:r>
                </a:p>
                <a:p>
                  <a:pPr>
                    <a:lnSpc>
                      <a:spcPct val="107000"/>
                    </a:lnSpc>
                    <a:spcAft>
                      <a:spcPts val="800"/>
                    </a:spcAft>
                  </a:pPr>
                  <a:r>
                    <a:rPr lang="lv-LV" altLang="lv-LV" sz="2000" dirty="0">
                      <a:latin typeface="Verdana" panose="020B0604030504040204" pitchFamily="34" charset="0"/>
                      <a:ea typeface="Verdana" panose="020B0604030504040204" pitchFamily="34" charset="0"/>
                      <a:cs typeface="Times New Roman" panose="02020603050405020304" pitchFamily="18" charset="0"/>
                    </a:rPr>
                    <a:t>ja komersants ir pieprasījis deklarācijas anulēšanu, iesniedzot pamatojumu (Pēcmuitošana)</a:t>
                  </a:r>
                </a:p>
                <a:p>
                  <a:pPr>
                    <a:lnSpc>
                      <a:spcPct val="107000"/>
                    </a:lnSpc>
                    <a:spcAft>
                      <a:spcPts val="800"/>
                    </a:spcAft>
                    <a:defRPr/>
                  </a:pPr>
                  <a:endParaRPr lang="lv-LV" dirty="0">
                    <a:latin typeface="+mn-lt"/>
                  </a:endParaRPr>
                </a:p>
              </p:txBody>
            </p:sp>
          </p:grpSp>
          <p:pic>
            <p:nvPicPr>
              <p:cNvPr id="47" name="Graphic 46">
                <a:extLst>
                  <a:ext uri="{FF2B5EF4-FFF2-40B4-BE49-F238E27FC236}">
                    <a16:creationId xmlns:a16="http://schemas.microsoft.com/office/drawing/2014/main" id="{7E88954C-27A5-50F9-F678-A74A3EEC1F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4634" y="3831029"/>
                <a:ext cx="848912" cy="848912"/>
              </a:xfrm>
              <a:prstGeom prst="rect">
                <a:avLst/>
              </a:prstGeom>
            </p:spPr>
          </p:pic>
        </p:grpSp>
        <p:pic>
          <p:nvPicPr>
            <p:cNvPr id="5" name="Graphic 4">
              <a:extLst>
                <a:ext uri="{FF2B5EF4-FFF2-40B4-BE49-F238E27FC236}">
                  <a16:creationId xmlns:a16="http://schemas.microsoft.com/office/drawing/2014/main" id="{6CD93C0A-F019-0102-2813-72CC1208B5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85408" y="5605054"/>
              <a:ext cx="488857" cy="618332"/>
            </a:xfrm>
            <a:prstGeom prst="rect">
              <a:avLst/>
            </a:prstGeom>
          </p:spPr>
        </p:pic>
      </p:grpSp>
    </p:spTree>
    <p:extLst>
      <p:ext uri="{BB962C8B-B14F-4D97-AF65-F5344CB8AC3E}">
        <p14:creationId xmlns:p14="http://schemas.microsoft.com/office/powerpoint/2010/main" val="393895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Pēcmuitošana</a:t>
            </a:r>
            <a:br>
              <a:rPr lang="lv-LV" dirty="0"/>
            </a:br>
            <a:r>
              <a:rPr lang="lv-LV" b="0" i="1" dirty="0"/>
              <a:t>Labošana. Anulēšana</a:t>
            </a:r>
          </a:p>
        </p:txBody>
      </p:sp>
      <p:sp>
        <p:nvSpPr>
          <p:cNvPr id="2" name="TextBox 1">
            <a:extLst>
              <a:ext uri="{FF2B5EF4-FFF2-40B4-BE49-F238E27FC236}">
                <a16:creationId xmlns:a16="http://schemas.microsoft.com/office/drawing/2014/main" id="{B10EE167-70D2-6119-CC9C-9A8407C42088}"/>
              </a:ext>
            </a:extLst>
          </p:cNvPr>
          <p:cNvSpPr txBox="1"/>
          <p:nvPr/>
        </p:nvSpPr>
        <p:spPr>
          <a:xfrm>
            <a:off x="8115299" y="2046510"/>
            <a:ext cx="3827805" cy="3477875"/>
          </a:xfrm>
          <a:prstGeom prst="rect">
            <a:avLst/>
          </a:prstGeom>
          <a:noFill/>
        </p:spPr>
        <p:txBody>
          <a:bodyPr wrap="square">
            <a:spAutoFit/>
          </a:bodyPr>
          <a:lstStyle/>
          <a:p>
            <a:pPr eaLnBrk="1" hangingPunct="1">
              <a:defRPr/>
            </a:pPr>
            <a:r>
              <a:rPr lang="lv-LV" altLang="lv-LV" sz="2000" dirty="0">
                <a:latin typeface="+mn-lt"/>
                <a:cs typeface="Times New Roman" panose="02020603050405020304" pitchFamily="18" charset="0"/>
              </a:rPr>
              <a:t>Komersants var pieprasīt </a:t>
            </a:r>
            <a:r>
              <a:rPr lang="lv-LV" altLang="lv-LV" sz="2000" b="1" dirty="0">
                <a:latin typeface="+mn-lt"/>
                <a:cs typeface="Times New Roman" panose="02020603050405020304" pitchFamily="18" charset="0"/>
              </a:rPr>
              <a:t>deklarācijas labošanu un anulēšanu </a:t>
            </a:r>
            <a:r>
              <a:rPr lang="lv-LV" altLang="lv-LV" sz="2000" dirty="0">
                <a:latin typeface="+mn-lt"/>
                <a:cs typeface="Times New Roman" panose="02020603050405020304" pitchFamily="18" charset="0"/>
              </a:rPr>
              <a:t>arī pēc tam, kad deklarācija ir statusā «</a:t>
            </a:r>
            <a:r>
              <a:rPr lang="lv-LV" altLang="lv-LV" sz="2000" dirty="0">
                <a:cs typeface="Times New Roman" panose="02020603050405020304" pitchFamily="18" charset="0"/>
              </a:rPr>
              <a:t>I</a:t>
            </a:r>
            <a:r>
              <a:rPr lang="lv-LV" altLang="lv-LV" sz="2000" dirty="0">
                <a:latin typeface="+mn-lt"/>
                <a:cs typeface="Times New Roman" panose="02020603050405020304" pitchFamily="18" charset="0"/>
              </a:rPr>
              <a:t>zlaista eksportam», kā arī tad, ja deklarācija ir statusā «Kontrole» – šādā gadījumā pieprasījums tiks pieņemts un deklarācija anulēta tikai pēc kontroles pabeigšanas</a:t>
            </a:r>
          </a:p>
          <a:p>
            <a:pPr>
              <a:defRPr/>
            </a:pPr>
            <a:r>
              <a:rPr lang="lv-LV" sz="2000" dirty="0">
                <a:latin typeface="+mn-lt"/>
              </a:rPr>
              <a:t> </a:t>
            </a:r>
          </a:p>
        </p:txBody>
      </p:sp>
      <p:pic>
        <p:nvPicPr>
          <p:cNvPr id="3" name="Picture 2">
            <a:extLst>
              <a:ext uri="{FF2B5EF4-FFF2-40B4-BE49-F238E27FC236}">
                <a16:creationId xmlns:a16="http://schemas.microsoft.com/office/drawing/2014/main" id="{02B2A7A7-FC83-9BE7-879B-23BCB982B001}"/>
              </a:ext>
            </a:extLst>
          </p:cNvPr>
          <p:cNvPicPr>
            <a:picLocks noChangeAspect="1"/>
          </p:cNvPicPr>
          <p:nvPr/>
        </p:nvPicPr>
        <p:blipFill rotWithShape="1">
          <a:blip r:embed="rId2"/>
          <a:srcRect t="16242" r="46906" b="9361"/>
          <a:stretch/>
        </p:blipFill>
        <p:spPr bwMode="auto">
          <a:xfrm>
            <a:off x="736600" y="2046510"/>
            <a:ext cx="7271995" cy="3512459"/>
          </a:xfrm>
          <a:prstGeom prst="rect">
            <a:avLst/>
          </a:prstGeom>
          <a:ln>
            <a:noFill/>
          </a:ln>
          <a:extLst>
            <a:ext uri="{53640926-AAD7-44D8-BBD7-CCE9431645EC}">
              <a14:shadowObscured xmlns:a14="http://schemas.microsoft.com/office/drawing/2010/main"/>
            </a:ext>
          </a:extLst>
        </p:spPr>
      </p:pic>
      <p:grpSp>
        <p:nvGrpSpPr>
          <p:cNvPr id="28" name="Group 27">
            <a:extLst>
              <a:ext uri="{FF2B5EF4-FFF2-40B4-BE49-F238E27FC236}">
                <a16:creationId xmlns:a16="http://schemas.microsoft.com/office/drawing/2014/main" id="{69DC2F45-FDA2-934C-E6BE-6E80D48AE9B0}"/>
              </a:ext>
            </a:extLst>
          </p:cNvPr>
          <p:cNvGrpSpPr/>
          <p:nvPr/>
        </p:nvGrpSpPr>
        <p:grpSpPr>
          <a:xfrm>
            <a:off x="736599" y="3974841"/>
            <a:ext cx="9258301" cy="2512899"/>
            <a:chOff x="838199" y="3974841"/>
            <a:chExt cx="9258301" cy="2512899"/>
          </a:xfrm>
        </p:grpSpPr>
        <p:sp>
          <p:nvSpPr>
            <p:cNvPr id="7" name="TextBox 6">
              <a:extLst>
                <a:ext uri="{FF2B5EF4-FFF2-40B4-BE49-F238E27FC236}">
                  <a16:creationId xmlns:a16="http://schemas.microsoft.com/office/drawing/2014/main" id="{7DC6E761-39AE-2F87-A694-AB0F8C775B30}"/>
                </a:ext>
              </a:extLst>
            </p:cNvPr>
            <p:cNvSpPr txBox="1"/>
            <p:nvPr/>
          </p:nvSpPr>
          <p:spPr>
            <a:xfrm>
              <a:off x="1324597" y="5779854"/>
              <a:ext cx="8771903" cy="707886"/>
            </a:xfrm>
            <a:prstGeom prst="rect">
              <a:avLst/>
            </a:prstGeom>
            <a:noFill/>
          </p:spPr>
          <p:txBody>
            <a:bodyPr wrap="square">
              <a:spAutoFit/>
            </a:bodyPr>
            <a:lstStyle/>
            <a:p>
              <a:pPr eaLnBrk="1" hangingPunct="1">
                <a:defRPr/>
              </a:pPr>
              <a:r>
                <a:rPr lang="lv-LV" altLang="lv-LV" sz="2000" dirty="0">
                  <a:latin typeface="+mn-lt"/>
                  <a:cs typeface="Times New Roman" panose="02020603050405020304" pitchFamily="18" charset="0"/>
                </a:rPr>
                <a:t>Visa informācija </a:t>
              </a:r>
              <a:r>
                <a:rPr lang="lv-LV" altLang="lv-LV" sz="2000" dirty="0">
                  <a:cs typeface="Times New Roman" panose="02020603050405020304" pitchFamily="18" charset="0"/>
                </a:rPr>
                <a:t>p</a:t>
              </a:r>
              <a:r>
                <a:rPr lang="lv-LV" altLang="lv-LV" sz="2000" dirty="0">
                  <a:latin typeface="+mn-lt"/>
                  <a:cs typeface="Times New Roman" panose="02020603050405020304" pitchFamily="18" charset="0"/>
                </a:rPr>
                <a:t>ar deklarācijas izmaiņām, versijām un anulēšanu ir pieejama šķirklī «Pēcmuitošana»</a:t>
              </a:r>
            </a:p>
          </p:txBody>
        </p:sp>
        <p:cxnSp>
          <p:nvCxnSpPr>
            <p:cNvPr id="23" name="Connector: Elbow 22">
              <a:extLst>
                <a:ext uri="{FF2B5EF4-FFF2-40B4-BE49-F238E27FC236}">
                  <a16:creationId xmlns:a16="http://schemas.microsoft.com/office/drawing/2014/main" id="{C4A46E32-DCDC-608D-5EAB-2D012531F723}"/>
                </a:ext>
              </a:extLst>
            </p:cNvPr>
            <p:cNvCxnSpPr>
              <a:cxnSpLocks/>
              <a:endCxn id="7" idx="1"/>
            </p:cNvCxnSpPr>
            <p:nvPr/>
          </p:nvCxnSpPr>
          <p:spPr>
            <a:xfrm rot="16200000" flipH="1">
              <a:off x="1920" y="4811120"/>
              <a:ext cx="2158956" cy="486397"/>
            </a:xfrm>
            <a:prstGeom prst="bentConnector2">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1294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Izvešana</a:t>
            </a:r>
            <a:br>
              <a:rPr lang="lv-LV" dirty="0"/>
            </a:br>
            <a:r>
              <a:rPr lang="lv-LV" b="0" i="1" dirty="0"/>
              <a:t>Izvešanas muitas iestāde</a:t>
            </a:r>
          </a:p>
        </p:txBody>
      </p:sp>
      <p:sp>
        <p:nvSpPr>
          <p:cNvPr id="4" name="Title 1">
            <a:extLst>
              <a:ext uri="{FF2B5EF4-FFF2-40B4-BE49-F238E27FC236}">
                <a16:creationId xmlns:a16="http://schemas.microsoft.com/office/drawing/2014/main" id="{43481047-A9D4-1E42-C6A5-8CBBBAF67EB1}"/>
              </a:ext>
            </a:extLst>
          </p:cNvPr>
          <p:cNvSpPr txBox="1">
            <a:spLocks/>
          </p:cNvSpPr>
          <p:nvPr/>
        </p:nvSpPr>
        <p:spPr>
          <a:xfrm>
            <a:off x="838200" y="1749765"/>
            <a:ext cx="10208999" cy="7390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pPr>
              <a:defRPr/>
            </a:pPr>
            <a:r>
              <a:rPr lang="lv-LV" sz="1800" b="0" dirty="0">
                <a:solidFill>
                  <a:schemeClr val="tx1"/>
                </a:solidFill>
                <a:latin typeface="+mn-lt"/>
              </a:rPr>
              <a:t>Preču izvešana notiek caur </a:t>
            </a:r>
            <a:r>
              <a:rPr lang="lv-LV" sz="1800" b="0" dirty="0">
                <a:solidFill>
                  <a:schemeClr val="tx2"/>
                </a:solidFill>
                <a:latin typeface="+mn-lt"/>
              </a:rPr>
              <a:t>Izvešanas muitas iestādi</a:t>
            </a:r>
            <a:r>
              <a:rPr lang="lv-LV" sz="1800" b="0" dirty="0">
                <a:solidFill>
                  <a:schemeClr val="tx1"/>
                </a:solidFill>
                <a:latin typeface="+mn-lt"/>
              </a:rPr>
              <a:t>, kas ir:</a:t>
            </a:r>
            <a:endParaRPr lang="lv-LV" altLang="lv-LV" sz="1800" b="0" dirty="0">
              <a:solidFill>
                <a:schemeClr val="tx1"/>
              </a:solidFill>
              <a:latin typeface="+mn-lt"/>
              <a:cs typeface="Tunga" panose="020B0502040204020203" pitchFamily="34" charset="0"/>
            </a:endParaRPr>
          </a:p>
        </p:txBody>
      </p:sp>
      <p:sp>
        <p:nvSpPr>
          <p:cNvPr id="6" name="Title 1">
            <a:extLst>
              <a:ext uri="{FF2B5EF4-FFF2-40B4-BE49-F238E27FC236}">
                <a16:creationId xmlns:a16="http://schemas.microsoft.com/office/drawing/2014/main" id="{31A0D296-CD41-73FA-4950-5B920D7AE1C7}"/>
              </a:ext>
            </a:extLst>
          </p:cNvPr>
          <p:cNvSpPr txBox="1">
            <a:spLocks/>
          </p:cNvSpPr>
          <p:nvPr/>
        </p:nvSpPr>
        <p:spPr>
          <a:xfrm>
            <a:off x="838200" y="2176349"/>
            <a:ext cx="10208999" cy="7390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pPr>
              <a:defRPr/>
            </a:pPr>
            <a:r>
              <a:rPr lang="lv-LV" sz="1800" b="0" dirty="0">
                <a:solidFill>
                  <a:schemeClr val="tx1"/>
                </a:solidFill>
                <a:highlight>
                  <a:srgbClr val="A4CE8E"/>
                </a:highlight>
                <a:latin typeface="+mn-lt"/>
              </a:rPr>
              <a:t>muitas iestāde uz ES ārējās robežas</a:t>
            </a:r>
            <a:endParaRPr lang="lv-LV" altLang="lv-LV" sz="1800" b="0" dirty="0">
              <a:solidFill>
                <a:schemeClr val="tx1"/>
              </a:solidFill>
              <a:highlight>
                <a:srgbClr val="A4CE8E"/>
              </a:highlight>
              <a:latin typeface="+mn-lt"/>
              <a:cs typeface="Tunga" panose="020B0502040204020203" pitchFamily="34" charset="0"/>
            </a:endParaRPr>
          </a:p>
        </p:txBody>
      </p:sp>
      <p:sp>
        <p:nvSpPr>
          <p:cNvPr id="9" name="Title 1">
            <a:extLst>
              <a:ext uri="{FF2B5EF4-FFF2-40B4-BE49-F238E27FC236}">
                <a16:creationId xmlns:a16="http://schemas.microsoft.com/office/drawing/2014/main" id="{7C6013B7-EA0A-3505-42BB-179E4652D733}"/>
              </a:ext>
            </a:extLst>
          </p:cNvPr>
          <p:cNvSpPr txBox="1">
            <a:spLocks/>
          </p:cNvSpPr>
          <p:nvPr/>
        </p:nvSpPr>
        <p:spPr>
          <a:xfrm>
            <a:off x="838200" y="2972480"/>
            <a:ext cx="10208999" cy="7390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pPr>
              <a:defRPr/>
            </a:pPr>
            <a:r>
              <a:rPr lang="lv-LV" sz="1800" b="0" dirty="0">
                <a:solidFill>
                  <a:schemeClr val="tx1"/>
                </a:solidFill>
                <a:highlight>
                  <a:srgbClr val="A4CE8E"/>
                </a:highlight>
                <a:latin typeface="+mn-lt"/>
              </a:rPr>
              <a:t>par izvešanas muitas iestādi tiek uzskatīta vieta</a:t>
            </a:r>
            <a:r>
              <a:rPr lang="lv-LV" sz="1800" b="0" dirty="0">
                <a:solidFill>
                  <a:schemeClr val="tx1"/>
                </a:solidFill>
                <a:latin typeface="+mn-lt"/>
              </a:rPr>
              <a:t>, kur:</a:t>
            </a:r>
          </a:p>
        </p:txBody>
      </p:sp>
      <p:sp>
        <p:nvSpPr>
          <p:cNvPr id="11" name="Title 1">
            <a:extLst>
              <a:ext uri="{FF2B5EF4-FFF2-40B4-BE49-F238E27FC236}">
                <a16:creationId xmlns:a16="http://schemas.microsoft.com/office/drawing/2014/main" id="{0E97E76B-5D24-166E-566E-DFEAF3948854}"/>
              </a:ext>
            </a:extLst>
          </p:cNvPr>
          <p:cNvSpPr txBox="1">
            <a:spLocks/>
          </p:cNvSpPr>
          <p:nvPr/>
        </p:nvSpPr>
        <p:spPr>
          <a:xfrm>
            <a:off x="838200" y="3545001"/>
            <a:ext cx="10671630" cy="27857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pPr marL="285750" indent="-285750">
              <a:buFont typeface="Wingdings" panose="05000000000000000000" pitchFamily="2" charset="2"/>
              <a:buChar char="Ø"/>
              <a:defRPr/>
            </a:pPr>
            <a:r>
              <a:rPr lang="lv-LV" sz="1600" b="0" dirty="0">
                <a:solidFill>
                  <a:schemeClr val="tx1"/>
                </a:solidFill>
                <a:latin typeface="+mn-lt"/>
              </a:rPr>
              <a:t>tiek izmantotas stacionārās iekārtas (cauruļvadi, elektroenerģija),</a:t>
            </a:r>
          </a:p>
          <a:p>
            <a:pPr marL="285750" indent="-285750">
              <a:buFont typeface="Wingdings" panose="05000000000000000000" pitchFamily="2" charset="2"/>
              <a:buChar char="Ø"/>
              <a:defRPr/>
            </a:pPr>
            <a:r>
              <a:rPr lang="lv-LV" sz="1600" b="0" dirty="0">
                <a:solidFill>
                  <a:schemeClr val="tx1"/>
                </a:solidFill>
                <a:latin typeface="+mn-lt"/>
              </a:rPr>
              <a:t>preces iekrauj kuģī vai gaisa kuģī, lai vestu uz galamērķi ārpus ES,</a:t>
            </a:r>
          </a:p>
          <a:p>
            <a:pPr marL="285750" indent="-285750">
              <a:buFont typeface="Wingdings" panose="05000000000000000000" pitchFamily="2" charset="2"/>
              <a:buChar char="Ø"/>
              <a:defRPr/>
            </a:pPr>
            <a:r>
              <a:rPr lang="lv-LV" sz="1600" b="0" dirty="0">
                <a:solidFill>
                  <a:schemeClr val="tx1"/>
                </a:solidFill>
                <a:latin typeface="+mn-lt"/>
              </a:rPr>
              <a:t>saskaņā ar vienoto pārvadājuma līgumu preču izvešanu no ES preces pārņem dzelzceļa, pasta, avio vai kuģošanas sabiedrība,</a:t>
            </a:r>
          </a:p>
          <a:p>
            <a:pPr>
              <a:defRPr/>
            </a:pPr>
            <a:endParaRPr lang="lv-LV" sz="800" b="0" dirty="0">
              <a:solidFill>
                <a:schemeClr val="tx1"/>
              </a:solidFill>
              <a:latin typeface="+mn-lt"/>
            </a:endParaRPr>
          </a:p>
          <a:p>
            <a:pPr>
              <a:defRPr/>
            </a:pPr>
            <a:r>
              <a:rPr lang="lv-LV" sz="1600" b="0" i="1" dirty="0">
                <a:solidFill>
                  <a:srgbClr val="9FA0A3"/>
                </a:solidFill>
                <a:latin typeface="+mn-lt"/>
              </a:rPr>
              <a:t>    kā arī</a:t>
            </a:r>
          </a:p>
          <a:p>
            <a:pPr marL="285750" indent="-285750">
              <a:buFont typeface="Wingdings" panose="05000000000000000000" pitchFamily="2" charset="2"/>
              <a:buChar char="Ø"/>
              <a:defRPr/>
            </a:pPr>
            <a:r>
              <a:rPr lang="lv-LV" sz="1600" b="0" dirty="0">
                <a:solidFill>
                  <a:schemeClr val="tx1"/>
                </a:solidFill>
                <a:latin typeface="+mn-lt"/>
              </a:rPr>
              <a:t>tranzīta procedūras nosūtītāja iestāde, ja preces izlaistas eksportam un tām piemēro ārējā tranzīta procedūru (KLP un intervences precēm saistībā ar lauksaimniecības kompensāciju),</a:t>
            </a:r>
          </a:p>
          <a:p>
            <a:pPr marL="285750" indent="-285750">
              <a:buFont typeface="Wingdings" panose="05000000000000000000" pitchFamily="2" charset="2"/>
              <a:buChar char="Ø"/>
              <a:defRPr/>
            </a:pPr>
            <a:r>
              <a:rPr lang="lv-LV" sz="1600" b="0" dirty="0">
                <a:solidFill>
                  <a:schemeClr val="tx1"/>
                </a:solidFill>
                <a:latin typeface="+mn-lt"/>
              </a:rPr>
              <a:t>tranzīta procedūras nosūtītāja muitas iestāde, ja precēm piemēro citu, nevis ārējo tranzīta procedūru un tranzīta procedūras galamērķa muitas iestāde atrodas Kopīgā tranzīta procedūras valstī (EBTA valstis, Turcija, </a:t>
            </a:r>
            <a:r>
              <a:rPr lang="lv-LV" sz="1600" b="0" dirty="0" err="1">
                <a:solidFill>
                  <a:schemeClr val="tx1"/>
                </a:solidFill>
                <a:latin typeface="+mn-lt"/>
              </a:rPr>
              <a:t>Ziemeļmaķedonija</a:t>
            </a:r>
            <a:r>
              <a:rPr lang="lv-LV" sz="1600" b="0" dirty="0">
                <a:solidFill>
                  <a:schemeClr val="tx1"/>
                </a:solidFill>
                <a:latin typeface="+mn-lt"/>
              </a:rPr>
              <a:t>, Serbija) vai pie ES robežas un preces izved no ES teritorijas pēc tam, kad tās šķērsojušas trešo valsti/ teritoriju</a:t>
            </a:r>
            <a:endParaRPr lang="lv-LV" altLang="lv-LV" sz="1600" b="0" dirty="0">
              <a:solidFill>
                <a:schemeClr val="tx1"/>
              </a:solidFill>
              <a:latin typeface="+mn-lt"/>
              <a:cs typeface="Tunga" panose="020B0502040204020203" pitchFamily="34" charset="0"/>
            </a:endParaRPr>
          </a:p>
        </p:txBody>
      </p:sp>
      <p:sp>
        <p:nvSpPr>
          <p:cNvPr id="12" name="Title 1">
            <a:extLst>
              <a:ext uri="{FF2B5EF4-FFF2-40B4-BE49-F238E27FC236}">
                <a16:creationId xmlns:a16="http://schemas.microsoft.com/office/drawing/2014/main" id="{76EA1235-122C-3ECE-48D3-14414C03D964}"/>
              </a:ext>
            </a:extLst>
          </p:cNvPr>
          <p:cNvSpPr txBox="1">
            <a:spLocks/>
          </p:cNvSpPr>
          <p:nvPr/>
        </p:nvSpPr>
        <p:spPr>
          <a:xfrm>
            <a:off x="838201" y="2752725"/>
            <a:ext cx="698500" cy="356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pPr>
              <a:defRPr/>
            </a:pPr>
            <a:r>
              <a:rPr lang="lv-LV" sz="1800" b="0" dirty="0">
                <a:solidFill>
                  <a:srgbClr val="9FA0A3"/>
                </a:solidFill>
                <a:latin typeface="+mn-lt"/>
              </a:rPr>
              <a:t>vai</a:t>
            </a:r>
            <a:endParaRPr lang="lv-LV" altLang="lv-LV" sz="1800" b="0" dirty="0">
              <a:solidFill>
                <a:srgbClr val="9FA0A3"/>
              </a:solidFill>
              <a:latin typeface="+mn-lt"/>
              <a:cs typeface="Tunga" panose="020B0502040204020203" pitchFamily="34" charset="0"/>
            </a:endParaRPr>
          </a:p>
        </p:txBody>
      </p:sp>
      <p:pic>
        <p:nvPicPr>
          <p:cNvPr id="21" name="Graphic 20">
            <a:extLst>
              <a:ext uri="{FF2B5EF4-FFF2-40B4-BE49-F238E27FC236}">
                <a16:creationId xmlns:a16="http://schemas.microsoft.com/office/drawing/2014/main" id="{DFE6B674-B54A-8600-890F-F6EFBF9D8B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08" y="2318837"/>
            <a:ext cx="269587" cy="430682"/>
          </a:xfrm>
          <a:prstGeom prst="rect">
            <a:avLst/>
          </a:prstGeom>
        </p:spPr>
      </p:pic>
      <p:pic>
        <p:nvPicPr>
          <p:cNvPr id="24" name="Graphic 23">
            <a:extLst>
              <a:ext uri="{FF2B5EF4-FFF2-40B4-BE49-F238E27FC236}">
                <a16:creationId xmlns:a16="http://schemas.microsoft.com/office/drawing/2014/main" id="{74E79303-D8D5-1D56-3C85-725DD68E1D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582" y="3109573"/>
            <a:ext cx="292501" cy="435428"/>
          </a:xfrm>
          <a:prstGeom prst="rect">
            <a:avLst/>
          </a:prstGeom>
        </p:spPr>
      </p:pic>
    </p:spTree>
    <p:extLst>
      <p:ext uri="{BB962C8B-B14F-4D97-AF65-F5344CB8AC3E}">
        <p14:creationId xmlns:p14="http://schemas.microsoft.com/office/powerpoint/2010/main" val="876969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Izvešana</a:t>
            </a:r>
            <a:br>
              <a:rPr lang="lv-LV" dirty="0"/>
            </a:br>
            <a:r>
              <a:rPr lang="lv-LV" b="0" i="1" dirty="0"/>
              <a:t>Preču uzrādīšana</a:t>
            </a:r>
          </a:p>
        </p:txBody>
      </p:sp>
      <p:grpSp>
        <p:nvGrpSpPr>
          <p:cNvPr id="17" name="Group 16">
            <a:extLst>
              <a:ext uri="{FF2B5EF4-FFF2-40B4-BE49-F238E27FC236}">
                <a16:creationId xmlns:a16="http://schemas.microsoft.com/office/drawing/2014/main" id="{C536F021-49E7-7AE6-5FAD-BFBC938A0195}"/>
              </a:ext>
            </a:extLst>
          </p:cNvPr>
          <p:cNvGrpSpPr/>
          <p:nvPr/>
        </p:nvGrpSpPr>
        <p:grpSpPr>
          <a:xfrm>
            <a:off x="1544275" y="3979862"/>
            <a:ext cx="9809525" cy="2561771"/>
            <a:chOff x="1544275" y="3979862"/>
            <a:chExt cx="9809525" cy="2561771"/>
          </a:xfrm>
        </p:grpSpPr>
        <p:sp>
          <p:nvSpPr>
            <p:cNvPr id="15" name="Title 1">
              <a:extLst>
                <a:ext uri="{FF2B5EF4-FFF2-40B4-BE49-F238E27FC236}">
                  <a16:creationId xmlns:a16="http://schemas.microsoft.com/office/drawing/2014/main" id="{8EDBFF73-CC8C-D4FF-9D0A-A8E951198105}"/>
                </a:ext>
              </a:extLst>
            </p:cNvPr>
            <p:cNvSpPr txBox="1">
              <a:spLocks/>
            </p:cNvSpPr>
            <p:nvPr/>
          </p:nvSpPr>
          <p:spPr>
            <a:xfrm>
              <a:off x="1889080" y="3979862"/>
              <a:ext cx="9464720" cy="256177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pPr>
                <a:defRPr/>
              </a:pPr>
              <a:r>
                <a:rPr lang="lv-LV" altLang="lv-LV" sz="1800" b="0" dirty="0">
                  <a:solidFill>
                    <a:schemeClr val="tx1"/>
                  </a:solidFill>
                  <a:latin typeface="+mn-lt"/>
                </a:rPr>
                <a:t>Ierašanās paziņojumu iesniedz:</a:t>
              </a:r>
            </a:p>
            <a:p>
              <a:pPr marL="285750" indent="-285750">
                <a:buFont typeface="Wingdings" panose="05000000000000000000" pitchFamily="2" charset="2"/>
                <a:buChar char="Ø"/>
                <a:defRPr/>
              </a:pPr>
              <a:r>
                <a:rPr lang="lv-LV" altLang="lv-LV" sz="1800" b="0" dirty="0">
                  <a:solidFill>
                    <a:schemeClr val="tx1"/>
                  </a:solidFill>
                  <a:latin typeface="+mn-lt"/>
                </a:rPr>
                <a:t>persona, kura izved preces no Savienības muitas teritorijas, </a:t>
              </a:r>
            </a:p>
            <a:p>
              <a:pPr marL="285750" indent="-285750">
                <a:buFont typeface="Wingdings" panose="05000000000000000000" pitchFamily="2" charset="2"/>
                <a:buChar char="Ø"/>
                <a:defRPr/>
              </a:pPr>
              <a:r>
                <a:rPr lang="lv-LV" altLang="lv-LV" sz="1800" b="0" dirty="0">
                  <a:solidFill>
                    <a:schemeClr val="tx1"/>
                  </a:solidFill>
                  <a:latin typeface="+mn-lt"/>
                </a:rPr>
                <a:t>kura rīkojas  personas vārdā vai uzdevumā, kura izved preces no muitas teritorijas, </a:t>
              </a:r>
            </a:p>
            <a:p>
              <a:pPr marL="285750" indent="-285750">
                <a:buFont typeface="Wingdings" panose="05000000000000000000" pitchFamily="2" charset="2"/>
                <a:buChar char="Ø"/>
                <a:defRPr/>
              </a:pPr>
              <a:r>
                <a:rPr lang="lv-LV" altLang="lv-LV" sz="1800" b="0" dirty="0">
                  <a:solidFill>
                    <a:schemeClr val="tx1"/>
                  </a:solidFill>
                  <a:latin typeface="+mn-lt"/>
                </a:rPr>
                <a:t>persona, kas ir uzņēmusies atbildību par preču pārvadāšanu pirms to izvešanas no Savienības muitas teritorijas</a:t>
              </a:r>
            </a:p>
            <a:p>
              <a:pPr>
                <a:defRPr/>
              </a:pPr>
              <a:endParaRPr lang="lv-LV" altLang="lv-LV" sz="1800" b="0" dirty="0">
                <a:solidFill>
                  <a:schemeClr val="tx1"/>
                </a:solidFill>
                <a:latin typeface="+mn-lt"/>
              </a:endParaRPr>
            </a:p>
            <a:p>
              <a:pPr>
                <a:defRPr/>
              </a:pPr>
              <a:r>
                <a:rPr lang="lv-LV" altLang="lv-LV" sz="1800" b="0" dirty="0">
                  <a:solidFill>
                    <a:schemeClr val="tx1"/>
                  </a:solidFill>
                  <a:latin typeface="+mn-lt"/>
                </a:rPr>
                <a:t>Ierašanās paziņojumā var norādīt neatbilstības, ja tādas ir</a:t>
              </a:r>
              <a:br>
                <a:rPr lang="lv-LV" altLang="lv-LV" sz="1800" b="0" dirty="0">
                  <a:solidFill>
                    <a:schemeClr val="tx1"/>
                  </a:solidFill>
                  <a:latin typeface="+mn-lt"/>
                  <a:cs typeface="Tunga" panose="020B0502040204020203" pitchFamily="34" charset="0"/>
                </a:rPr>
              </a:br>
              <a:endParaRPr lang="lv-LV" altLang="lv-LV" sz="1800" b="0" dirty="0">
                <a:solidFill>
                  <a:schemeClr val="tx1"/>
                </a:solidFill>
                <a:latin typeface="+mn-lt"/>
                <a:cs typeface="Tunga" panose="020B0502040204020203" pitchFamily="34" charset="0"/>
              </a:endParaRPr>
            </a:p>
          </p:txBody>
        </p:sp>
        <p:pic>
          <p:nvPicPr>
            <p:cNvPr id="16" name="Picture 15">
              <a:extLst>
                <a:ext uri="{FF2B5EF4-FFF2-40B4-BE49-F238E27FC236}">
                  <a16:creationId xmlns:a16="http://schemas.microsoft.com/office/drawing/2014/main" id="{EA7751E0-F8AB-B935-0E88-5D4D2FE7B94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0800000">
              <a:off x="1544275" y="5819775"/>
              <a:ext cx="344804" cy="344804"/>
            </a:xfrm>
            <a:prstGeom prst="rect">
              <a:avLst/>
            </a:prstGeom>
          </p:spPr>
        </p:pic>
      </p:grpSp>
      <p:grpSp>
        <p:nvGrpSpPr>
          <p:cNvPr id="9" name="Group 8">
            <a:extLst>
              <a:ext uri="{FF2B5EF4-FFF2-40B4-BE49-F238E27FC236}">
                <a16:creationId xmlns:a16="http://schemas.microsoft.com/office/drawing/2014/main" id="{9C5BCB9C-5CE6-3D6B-74C7-0A734C0FE340}"/>
              </a:ext>
            </a:extLst>
          </p:cNvPr>
          <p:cNvGrpSpPr/>
          <p:nvPr/>
        </p:nvGrpSpPr>
        <p:grpSpPr>
          <a:xfrm>
            <a:off x="838200" y="1881400"/>
            <a:ext cx="10209323" cy="2474630"/>
            <a:chOff x="838200" y="1881400"/>
            <a:chExt cx="10209323" cy="2474630"/>
          </a:xfrm>
        </p:grpSpPr>
        <p:grpSp>
          <p:nvGrpSpPr>
            <p:cNvPr id="18" name="Group 17">
              <a:extLst>
                <a:ext uri="{FF2B5EF4-FFF2-40B4-BE49-F238E27FC236}">
                  <a16:creationId xmlns:a16="http://schemas.microsoft.com/office/drawing/2014/main" id="{7D7E126A-0940-F498-5647-E4FFB576D03E}"/>
                </a:ext>
              </a:extLst>
            </p:cNvPr>
            <p:cNvGrpSpPr/>
            <p:nvPr/>
          </p:nvGrpSpPr>
          <p:grpSpPr>
            <a:xfrm>
              <a:off x="838200" y="1881400"/>
              <a:ext cx="10209323" cy="2288963"/>
              <a:chOff x="838200" y="1881400"/>
              <a:chExt cx="10209323" cy="2288963"/>
            </a:xfrm>
          </p:grpSpPr>
          <p:sp>
            <p:nvSpPr>
              <p:cNvPr id="2" name="Title 1">
                <a:extLst>
                  <a:ext uri="{FF2B5EF4-FFF2-40B4-BE49-F238E27FC236}">
                    <a16:creationId xmlns:a16="http://schemas.microsoft.com/office/drawing/2014/main" id="{832AD1FD-FC0D-191B-E108-7F8E6B11AE81}"/>
                  </a:ext>
                </a:extLst>
              </p:cNvPr>
              <p:cNvSpPr txBox="1">
                <a:spLocks/>
              </p:cNvSpPr>
              <p:nvPr/>
            </p:nvSpPr>
            <p:spPr>
              <a:xfrm>
                <a:off x="1582803" y="1895901"/>
                <a:ext cx="9464720" cy="22744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pPr>
                  <a:defRPr/>
                </a:pPr>
                <a:r>
                  <a:rPr lang="lv-LV" altLang="lv-LV" sz="1800" b="0" dirty="0">
                    <a:solidFill>
                      <a:schemeClr val="tx1"/>
                    </a:solidFill>
                    <a:latin typeface="+mn-lt"/>
                  </a:rPr>
                  <a:t>Preces, ko izved no Savienības muitas teritorijas, ir pakļautas muitas uzraudzībai un kontrolei</a:t>
                </a:r>
              </a:p>
              <a:p>
                <a:pPr>
                  <a:defRPr/>
                </a:pPr>
                <a:endParaRPr lang="lv-LV" altLang="lv-LV" sz="1800" b="0" dirty="0">
                  <a:solidFill>
                    <a:schemeClr val="tx1"/>
                  </a:solidFill>
                  <a:latin typeface="+mn-lt"/>
                </a:endParaRPr>
              </a:p>
              <a:p>
                <a:pPr>
                  <a:defRPr/>
                </a:pPr>
                <a:r>
                  <a:rPr lang="lv-LV" altLang="lv-LV" sz="1800" b="0" dirty="0">
                    <a:solidFill>
                      <a:schemeClr val="tx1"/>
                    </a:solidFill>
                    <a:latin typeface="+mn-lt"/>
                  </a:rPr>
                  <a:t>Preces no Savienības muitas teritorijas jāizved tādā pašā stāvoklī, kādā tās bija brīdī, kad tika pieņemta muitas deklarācija, un tās izvešanas muitas iestādē tiek uzrādītas</a:t>
                </a:r>
              </a:p>
              <a:p>
                <a:pPr>
                  <a:defRPr/>
                </a:pPr>
                <a:endParaRPr lang="lv-LV" altLang="lv-LV" sz="1800" b="0" dirty="0">
                  <a:solidFill>
                    <a:schemeClr val="tx1"/>
                  </a:solidFill>
                  <a:latin typeface="+mn-lt"/>
                </a:endParaRPr>
              </a:p>
              <a:p>
                <a:pPr>
                  <a:defRPr/>
                </a:pPr>
                <a:r>
                  <a:rPr lang="lv-LV" altLang="lv-LV" sz="1800" b="0" dirty="0">
                    <a:solidFill>
                      <a:schemeClr val="tx1"/>
                    </a:solidFill>
                    <a:latin typeface="+mn-lt"/>
                  </a:rPr>
                  <a:t>Preces uzrāda, iesniedzot Ierašanās paziņojumu</a:t>
                </a:r>
              </a:p>
            </p:txBody>
          </p:sp>
          <p:pic>
            <p:nvPicPr>
              <p:cNvPr id="5" name="Graphic 4">
                <a:extLst>
                  <a:ext uri="{FF2B5EF4-FFF2-40B4-BE49-F238E27FC236}">
                    <a16:creationId xmlns:a16="http://schemas.microsoft.com/office/drawing/2014/main" id="{B2555115-8CF4-2F6B-D540-9DE18336E3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881400"/>
                <a:ext cx="620571" cy="620571"/>
              </a:xfrm>
              <a:prstGeom prst="rect">
                <a:avLst/>
              </a:prstGeom>
            </p:spPr>
          </p:pic>
          <p:pic>
            <p:nvPicPr>
              <p:cNvPr id="10" name="Graphic 9">
                <a:extLst>
                  <a:ext uri="{FF2B5EF4-FFF2-40B4-BE49-F238E27FC236}">
                    <a16:creationId xmlns:a16="http://schemas.microsoft.com/office/drawing/2014/main" id="{3A793715-441E-BF5C-F6FF-69025A5844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2790276"/>
                <a:ext cx="620571" cy="662058"/>
              </a:xfrm>
              <a:prstGeom prst="rect">
                <a:avLst/>
              </a:prstGeom>
            </p:spPr>
          </p:pic>
        </p:grpSp>
        <p:pic>
          <p:nvPicPr>
            <p:cNvPr id="7" name="Graphic 6">
              <a:extLst>
                <a:ext uri="{FF2B5EF4-FFF2-40B4-BE49-F238E27FC236}">
                  <a16:creationId xmlns:a16="http://schemas.microsoft.com/office/drawing/2014/main" id="{3CAD6712-3A5E-D42A-1278-F9F8E3005F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2863" y="3685009"/>
              <a:ext cx="605908" cy="671021"/>
            </a:xfrm>
            <a:prstGeom prst="rect">
              <a:avLst/>
            </a:prstGeom>
          </p:spPr>
        </p:pic>
      </p:grpSp>
    </p:spTree>
    <p:extLst>
      <p:ext uri="{BB962C8B-B14F-4D97-AF65-F5344CB8AC3E}">
        <p14:creationId xmlns:p14="http://schemas.microsoft.com/office/powerpoint/2010/main" val="1119998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a:t>Izvešana</a:t>
            </a:r>
            <a:br>
              <a:rPr lang="lv-LV"/>
            </a:br>
            <a:r>
              <a:rPr lang="lv-LV" b="0" i="1"/>
              <a:t>Konsolidēšana</a:t>
            </a:r>
            <a:endParaRPr lang="lv-LV" b="0" i="1" dirty="0"/>
          </a:p>
        </p:txBody>
      </p:sp>
      <p:sp>
        <p:nvSpPr>
          <p:cNvPr id="6" name="Title 1">
            <a:extLst>
              <a:ext uri="{FF2B5EF4-FFF2-40B4-BE49-F238E27FC236}">
                <a16:creationId xmlns:a16="http://schemas.microsoft.com/office/drawing/2014/main" id="{7DB01231-B1A7-3CC7-7A0C-D10827BF5A58}"/>
              </a:ext>
            </a:extLst>
          </p:cNvPr>
          <p:cNvSpPr txBox="1">
            <a:spLocks/>
          </p:cNvSpPr>
          <p:nvPr/>
        </p:nvSpPr>
        <p:spPr>
          <a:xfrm>
            <a:off x="783237" y="2313551"/>
            <a:ext cx="10625526" cy="7680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pPr>
              <a:lnSpc>
                <a:spcPct val="120000"/>
              </a:lnSpc>
              <a:defRPr/>
            </a:pPr>
            <a:r>
              <a:rPr lang="lv-LV" sz="2000" dirty="0">
                <a:solidFill>
                  <a:schemeClr val="tx1"/>
                </a:solidFill>
                <a:latin typeface="+mn-lt"/>
              </a:rPr>
              <a:t>Ja eksportam noformētās preces plānots izvest pa daļām, tad:</a:t>
            </a:r>
          </a:p>
        </p:txBody>
      </p:sp>
      <p:grpSp>
        <p:nvGrpSpPr>
          <p:cNvPr id="11" name="Group 10">
            <a:extLst>
              <a:ext uri="{FF2B5EF4-FFF2-40B4-BE49-F238E27FC236}">
                <a16:creationId xmlns:a16="http://schemas.microsoft.com/office/drawing/2014/main" id="{BFF38E89-47C8-0B30-EB99-AE54ACD8CF94}"/>
              </a:ext>
            </a:extLst>
          </p:cNvPr>
          <p:cNvGrpSpPr/>
          <p:nvPr/>
        </p:nvGrpSpPr>
        <p:grpSpPr>
          <a:xfrm>
            <a:off x="875991" y="1697363"/>
            <a:ext cx="11554440" cy="669482"/>
            <a:chOff x="875991" y="1697363"/>
            <a:chExt cx="11554440" cy="669482"/>
          </a:xfrm>
        </p:grpSpPr>
        <p:sp>
          <p:nvSpPr>
            <p:cNvPr id="3" name="Title 1">
              <a:extLst>
                <a:ext uri="{FF2B5EF4-FFF2-40B4-BE49-F238E27FC236}">
                  <a16:creationId xmlns:a16="http://schemas.microsoft.com/office/drawing/2014/main" id="{E7E5B9E5-B1EF-980E-617A-24B561703FB9}"/>
                </a:ext>
              </a:extLst>
            </p:cNvPr>
            <p:cNvSpPr txBox="1">
              <a:spLocks/>
            </p:cNvSpPr>
            <p:nvPr/>
          </p:nvSpPr>
          <p:spPr>
            <a:xfrm>
              <a:off x="1804905" y="1713702"/>
              <a:ext cx="10625526" cy="6531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pPr>
                <a:lnSpc>
                  <a:spcPct val="120000"/>
                </a:lnSpc>
                <a:defRPr/>
              </a:pPr>
              <a:r>
                <a:rPr lang="lv-LV" sz="2000" b="0" dirty="0">
                  <a:solidFill>
                    <a:schemeClr val="tx1"/>
                  </a:solidFill>
                  <a:latin typeface="+mn-lt"/>
                </a:rPr>
                <a:t>Konsolidēšana ir preču izvešana </a:t>
              </a:r>
              <a:r>
                <a:rPr lang="lv-LV" sz="2000" b="0" dirty="0">
                  <a:solidFill>
                    <a:schemeClr val="tx1"/>
                  </a:solidFill>
                  <a:highlight>
                    <a:srgbClr val="A4CE8E"/>
                  </a:highlight>
                  <a:latin typeface="+mn-lt"/>
                </a:rPr>
                <a:t>pa daļām</a:t>
              </a:r>
            </a:p>
          </p:txBody>
        </p:sp>
        <p:pic>
          <p:nvPicPr>
            <p:cNvPr id="9" name="Graphic 8">
              <a:extLst>
                <a:ext uri="{FF2B5EF4-FFF2-40B4-BE49-F238E27FC236}">
                  <a16:creationId xmlns:a16="http://schemas.microsoft.com/office/drawing/2014/main" id="{4D2C7C29-2489-3BF6-4E50-2D6AE61A81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5991" y="1697363"/>
              <a:ext cx="801234" cy="624923"/>
            </a:xfrm>
            <a:prstGeom prst="rect">
              <a:avLst/>
            </a:prstGeom>
          </p:spPr>
        </p:pic>
      </p:grpSp>
      <p:grpSp>
        <p:nvGrpSpPr>
          <p:cNvPr id="26" name="Group 25">
            <a:extLst>
              <a:ext uri="{FF2B5EF4-FFF2-40B4-BE49-F238E27FC236}">
                <a16:creationId xmlns:a16="http://schemas.microsoft.com/office/drawing/2014/main" id="{6789B244-4FEB-89C4-9BB4-1A52371D8542}"/>
              </a:ext>
            </a:extLst>
          </p:cNvPr>
          <p:cNvGrpSpPr/>
          <p:nvPr/>
        </p:nvGrpSpPr>
        <p:grpSpPr>
          <a:xfrm>
            <a:off x="963421" y="2659218"/>
            <a:ext cx="11045076" cy="1652097"/>
            <a:chOff x="963421" y="2600589"/>
            <a:chExt cx="11045076" cy="1652097"/>
          </a:xfrm>
        </p:grpSpPr>
        <p:sp>
          <p:nvSpPr>
            <p:cNvPr id="19" name="Title 1">
              <a:extLst>
                <a:ext uri="{FF2B5EF4-FFF2-40B4-BE49-F238E27FC236}">
                  <a16:creationId xmlns:a16="http://schemas.microsoft.com/office/drawing/2014/main" id="{B15A1E30-85F0-BC31-DFBD-6E2BD9661760}"/>
                </a:ext>
              </a:extLst>
            </p:cNvPr>
            <p:cNvSpPr txBox="1">
              <a:spLocks/>
            </p:cNvSpPr>
            <p:nvPr/>
          </p:nvSpPr>
          <p:spPr>
            <a:xfrm>
              <a:off x="1382971" y="2600589"/>
              <a:ext cx="10625526" cy="165209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pPr>
                <a:lnSpc>
                  <a:spcPct val="120000"/>
                </a:lnSpc>
                <a:defRPr/>
              </a:pPr>
              <a:r>
                <a:rPr lang="lv-LV" sz="2000" b="0" dirty="0">
                  <a:solidFill>
                    <a:schemeClr val="tx1"/>
                  </a:solidFill>
                  <a:latin typeface="+mn-lt"/>
                </a:rPr>
                <a:t>ar «eksporta manifestu» – visas vienā eksporta deklarācijā noformētās preces tiek izvestas </a:t>
              </a:r>
              <a:r>
                <a:rPr lang="lv-LV" sz="2000" dirty="0">
                  <a:solidFill>
                    <a:schemeClr val="tx1"/>
                  </a:solidFill>
                  <a:latin typeface="+mn-lt"/>
                </a:rPr>
                <a:t>tikai caur Latvijas izvešanas muitas iestādēm </a:t>
              </a:r>
              <a:r>
                <a:rPr lang="lv-LV" sz="2000" b="0" dirty="0">
                  <a:solidFill>
                    <a:schemeClr val="tx1"/>
                  </a:solidFill>
                  <a:latin typeface="+mn-lt"/>
                </a:rPr>
                <a:t>(vienu vai vairākām)</a:t>
              </a:r>
            </a:p>
          </p:txBody>
        </p:sp>
        <p:pic>
          <p:nvPicPr>
            <p:cNvPr id="21" name="Graphic 20">
              <a:extLst>
                <a:ext uri="{FF2B5EF4-FFF2-40B4-BE49-F238E27FC236}">
                  <a16:creationId xmlns:a16="http://schemas.microsoft.com/office/drawing/2014/main" id="{DCA5524B-8276-8E3C-6F1F-C9248EF991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3421" y="2964743"/>
              <a:ext cx="341031" cy="544818"/>
            </a:xfrm>
            <a:prstGeom prst="rect">
              <a:avLst/>
            </a:prstGeom>
          </p:spPr>
        </p:pic>
      </p:grpSp>
      <p:grpSp>
        <p:nvGrpSpPr>
          <p:cNvPr id="28" name="Group 27">
            <a:extLst>
              <a:ext uri="{FF2B5EF4-FFF2-40B4-BE49-F238E27FC236}">
                <a16:creationId xmlns:a16="http://schemas.microsoft.com/office/drawing/2014/main" id="{175F179A-782F-F8DD-61C4-EAB113903BB7}"/>
              </a:ext>
            </a:extLst>
          </p:cNvPr>
          <p:cNvGrpSpPr/>
          <p:nvPr/>
        </p:nvGrpSpPr>
        <p:grpSpPr>
          <a:xfrm>
            <a:off x="963421" y="4910970"/>
            <a:ext cx="11045076" cy="1652097"/>
            <a:chOff x="963421" y="4852341"/>
            <a:chExt cx="11045076" cy="1652097"/>
          </a:xfrm>
        </p:grpSpPr>
        <p:pic>
          <p:nvPicPr>
            <p:cNvPr id="13" name="Graphic 12">
              <a:extLst>
                <a:ext uri="{FF2B5EF4-FFF2-40B4-BE49-F238E27FC236}">
                  <a16:creationId xmlns:a16="http://schemas.microsoft.com/office/drawing/2014/main" id="{F7F45D19-BD07-FC81-70B6-5FC570FD2A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3421" y="5036837"/>
              <a:ext cx="341031" cy="516263"/>
            </a:xfrm>
            <a:prstGeom prst="rect">
              <a:avLst/>
            </a:prstGeom>
          </p:spPr>
        </p:pic>
        <p:sp>
          <p:nvSpPr>
            <p:cNvPr id="24" name="Title 1">
              <a:extLst>
                <a:ext uri="{FF2B5EF4-FFF2-40B4-BE49-F238E27FC236}">
                  <a16:creationId xmlns:a16="http://schemas.microsoft.com/office/drawing/2014/main" id="{356E032E-C8E6-8E97-9E64-B8C098FCE9E5}"/>
                </a:ext>
              </a:extLst>
            </p:cNvPr>
            <p:cNvSpPr txBox="1">
              <a:spLocks/>
            </p:cNvSpPr>
            <p:nvPr/>
          </p:nvSpPr>
          <p:spPr>
            <a:xfrm>
              <a:off x="1382971" y="4852341"/>
              <a:ext cx="10625526" cy="165209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pPr>
                <a:lnSpc>
                  <a:spcPct val="120000"/>
                </a:lnSpc>
                <a:defRPr/>
              </a:pPr>
              <a:r>
                <a:rPr lang="lv-LV" sz="2000" b="0" dirty="0">
                  <a:solidFill>
                    <a:schemeClr val="tx1"/>
                  </a:solidFill>
                  <a:latin typeface="+mn-lt"/>
                </a:rPr>
                <a:t>tālākai preču izvešanai var izmantot TIR procedūru – atbilstoši tranzīta procedūras nosacījumiem konkrētajām precēm piemēro TIR procedūru. Piemērojot TIR procedūru, iespējama preču izvešana arī caur vairāku citu dalībvalstu izvešanas muitas iestādēm</a:t>
              </a:r>
              <a:endParaRPr lang="lv-LV" altLang="lv-LV" sz="2000" b="0" dirty="0">
                <a:solidFill>
                  <a:schemeClr val="tx1"/>
                </a:solidFill>
                <a:latin typeface="+mn-lt"/>
                <a:cs typeface="Tunga" panose="020B0502040204020203" pitchFamily="34" charset="0"/>
              </a:endParaRPr>
            </a:p>
          </p:txBody>
        </p:sp>
      </p:grpSp>
      <p:grpSp>
        <p:nvGrpSpPr>
          <p:cNvPr id="27" name="Group 26">
            <a:extLst>
              <a:ext uri="{FF2B5EF4-FFF2-40B4-BE49-F238E27FC236}">
                <a16:creationId xmlns:a16="http://schemas.microsoft.com/office/drawing/2014/main" id="{C6AB793F-5D67-0485-279C-3CD2C4544D68}"/>
              </a:ext>
            </a:extLst>
          </p:cNvPr>
          <p:cNvGrpSpPr/>
          <p:nvPr/>
        </p:nvGrpSpPr>
        <p:grpSpPr>
          <a:xfrm>
            <a:off x="938468" y="4084922"/>
            <a:ext cx="11070029" cy="835001"/>
            <a:chOff x="938468" y="4026293"/>
            <a:chExt cx="11070029" cy="835001"/>
          </a:xfrm>
        </p:grpSpPr>
        <p:pic>
          <p:nvPicPr>
            <p:cNvPr id="23" name="Graphic 22">
              <a:extLst>
                <a:ext uri="{FF2B5EF4-FFF2-40B4-BE49-F238E27FC236}">
                  <a16:creationId xmlns:a16="http://schemas.microsoft.com/office/drawing/2014/main" id="{837467A3-ADAB-2736-9A57-F1EDA0E9F1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8468" y="4166141"/>
              <a:ext cx="365984" cy="544818"/>
            </a:xfrm>
            <a:prstGeom prst="rect">
              <a:avLst/>
            </a:prstGeom>
          </p:spPr>
        </p:pic>
        <p:sp>
          <p:nvSpPr>
            <p:cNvPr id="25" name="Title 1">
              <a:extLst>
                <a:ext uri="{FF2B5EF4-FFF2-40B4-BE49-F238E27FC236}">
                  <a16:creationId xmlns:a16="http://schemas.microsoft.com/office/drawing/2014/main" id="{11DEEEB4-196A-A314-7EA9-D0C3D71F6A9E}"/>
                </a:ext>
              </a:extLst>
            </p:cNvPr>
            <p:cNvSpPr txBox="1">
              <a:spLocks/>
            </p:cNvSpPr>
            <p:nvPr/>
          </p:nvSpPr>
          <p:spPr>
            <a:xfrm>
              <a:off x="1382971" y="4026293"/>
              <a:ext cx="10625526" cy="8350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pPr>
                <a:lnSpc>
                  <a:spcPct val="120000"/>
                </a:lnSpc>
                <a:defRPr/>
              </a:pPr>
              <a:r>
                <a:rPr lang="lv-LV" sz="2000" b="0" dirty="0">
                  <a:solidFill>
                    <a:schemeClr val="tx1"/>
                  </a:solidFill>
                  <a:latin typeface="+mn-lt"/>
                </a:rPr>
                <a:t>par katru izvedamo daļu konkrētajai deklarācijai tiek formēts «eksporta manifests»</a:t>
              </a:r>
              <a:endParaRPr lang="lv-LV" altLang="lv-LV" sz="2000" b="0" dirty="0">
                <a:solidFill>
                  <a:schemeClr val="tx1"/>
                </a:solidFill>
                <a:latin typeface="+mn-lt"/>
                <a:cs typeface="Tunga" panose="020B0502040204020203" pitchFamily="34" charset="0"/>
              </a:endParaRPr>
            </a:p>
          </p:txBody>
        </p:sp>
      </p:grpSp>
    </p:spTree>
    <p:extLst>
      <p:ext uri="{BB962C8B-B14F-4D97-AF65-F5344CB8AC3E}">
        <p14:creationId xmlns:p14="http://schemas.microsoft.com/office/powerpoint/2010/main" val="247874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Izvešana</a:t>
            </a:r>
            <a:br>
              <a:rPr lang="lv-LV" dirty="0"/>
            </a:br>
            <a:r>
              <a:rPr lang="lv-LV" b="0" i="1" dirty="0"/>
              <a:t>Konsolidēšana</a:t>
            </a:r>
          </a:p>
        </p:txBody>
      </p:sp>
      <p:grpSp>
        <p:nvGrpSpPr>
          <p:cNvPr id="5" name="Group 4">
            <a:extLst>
              <a:ext uri="{FF2B5EF4-FFF2-40B4-BE49-F238E27FC236}">
                <a16:creationId xmlns:a16="http://schemas.microsoft.com/office/drawing/2014/main" id="{72783F8B-795D-FC7A-7C74-5249A47C607B}"/>
              </a:ext>
            </a:extLst>
          </p:cNvPr>
          <p:cNvGrpSpPr/>
          <p:nvPr/>
        </p:nvGrpSpPr>
        <p:grpSpPr>
          <a:xfrm>
            <a:off x="912845" y="1825625"/>
            <a:ext cx="11718295" cy="858467"/>
            <a:chOff x="912845" y="1738539"/>
            <a:chExt cx="11718295" cy="858467"/>
          </a:xfrm>
        </p:grpSpPr>
        <p:sp>
          <p:nvSpPr>
            <p:cNvPr id="3" name="Title 1">
              <a:extLst>
                <a:ext uri="{FF2B5EF4-FFF2-40B4-BE49-F238E27FC236}">
                  <a16:creationId xmlns:a16="http://schemas.microsoft.com/office/drawing/2014/main" id="{E7E5B9E5-B1EF-980E-617A-24B561703FB9}"/>
                </a:ext>
              </a:extLst>
            </p:cNvPr>
            <p:cNvSpPr txBox="1">
              <a:spLocks/>
            </p:cNvSpPr>
            <p:nvPr/>
          </p:nvSpPr>
          <p:spPr>
            <a:xfrm>
              <a:off x="1671786" y="1738539"/>
              <a:ext cx="10959354" cy="8584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pPr>
                <a:lnSpc>
                  <a:spcPct val="120000"/>
                </a:lnSpc>
                <a:defRPr/>
              </a:pPr>
              <a:r>
                <a:rPr lang="lv-LV" sz="1600" b="0" dirty="0">
                  <a:solidFill>
                    <a:schemeClr val="tx1"/>
                  </a:solidFill>
                  <a:latin typeface="+mn-lt"/>
                </a:rPr>
                <a:t>Eksporta deklarācija tiek noslēgta tikai tad, kad izvests viss eksporta deklarācijā formētais preču daudzums, vai tad, ja ir dokumentāli pierādāms, ka atlikušo preču daudzums netiks izvests</a:t>
              </a:r>
              <a:endParaRPr lang="lv-LV" altLang="lv-LV" sz="1600" b="0" dirty="0">
                <a:solidFill>
                  <a:schemeClr val="tx1"/>
                </a:solidFill>
                <a:latin typeface="+mn-lt"/>
                <a:cs typeface="Tunga" panose="020B0502040204020203" pitchFamily="34" charset="0"/>
              </a:endParaRPr>
            </a:p>
          </p:txBody>
        </p:sp>
        <p:pic>
          <p:nvPicPr>
            <p:cNvPr id="2" name="Picture 1">
              <a:extLst>
                <a:ext uri="{FF2B5EF4-FFF2-40B4-BE49-F238E27FC236}">
                  <a16:creationId xmlns:a16="http://schemas.microsoft.com/office/drawing/2014/main" id="{2540ACD1-8DFA-74D3-CA5E-809D8376660B}"/>
                </a:ext>
              </a:extLst>
            </p:cNvPr>
            <p:cNvPicPr>
              <a:picLocks noChangeAspect="1"/>
            </p:cNvPicPr>
            <p:nvPr/>
          </p:nvPicPr>
          <p:blipFill>
            <a:blip r:embed="rId2" cstate="screen">
              <a:alphaModFix amt="23000"/>
              <a:extLst>
                <a:ext uri="{28A0092B-C50C-407E-A947-70E740481C1C}">
                  <a14:useLocalDpi xmlns:a14="http://schemas.microsoft.com/office/drawing/2010/main" val="0"/>
                </a:ext>
              </a:extLst>
            </a:blip>
            <a:stretch>
              <a:fillRect/>
            </a:stretch>
          </p:blipFill>
          <p:spPr>
            <a:xfrm rot="10800000">
              <a:off x="912845" y="1825625"/>
              <a:ext cx="684297" cy="684297"/>
            </a:xfrm>
            <a:prstGeom prst="rect">
              <a:avLst/>
            </a:prstGeom>
          </p:spPr>
        </p:pic>
      </p:grpSp>
      <p:sp>
        <p:nvSpPr>
          <p:cNvPr id="4" name="Title 1">
            <a:extLst>
              <a:ext uri="{FF2B5EF4-FFF2-40B4-BE49-F238E27FC236}">
                <a16:creationId xmlns:a16="http://schemas.microsoft.com/office/drawing/2014/main" id="{A003AC79-C0CD-85BF-2188-FC6B9D39A1C1}"/>
              </a:ext>
            </a:extLst>
          </p:cNvPr>
          <p:cNvSpPr txBox="1">
            <a:spLocks/>
          </p:cNvSpPr>
          <p:nvPr/>
        </p:nvSpPr>
        <p:spPr>
          <a:xfrm>
            <a:off x="838200" y="2726872"/>
            <a:ext cx="10959354" cy="36310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pPr>
              <a:lnSpc>
                <a:spcPct val="120000"/>
              </a:lnSpc>
              <a:defRPr/>
            </a:pPr>
            <a:r>
              <a:rPr lang="lv-LV" sz="1600" b="0" dirty="0">
                <a:solidFill>
                  <a:schemeClr val="tx1"/>
                </a:solidFill>
                <a:latin typeface="+mn-lt"/>
              </a:rPr>
              <a:t>Vietas, kurās var </a:t>
            </a:r>
            <a:r>
              <a:rPr lang="lv-LV" sz="1600" dirty="0">
                <a:solidFill>
                  <a:schemeClr val="tx1"/>
                </a:solidFill>
                <a:latin typeface="+mn-lt"/>
              </a:rPr>
              <a:t>uzglabāt eksporta procedūrā izlaistās preces </a:t>
            </a:r>
            <a:r>
              <a:rPr lang="lv-LV" sz="1600" b="0" dirty="0">
                <a:solidFill>
                  <a:schemeClr val="tx1"/>
                </a:solidFill>
                <a:latin typeface="+mn-lt"/>
              </a:rPr>
              <a:t>(t.i. Savienības preces, kurām noformēta eksporta deklarācija):</a:t>
            </a:r>
          </a:p>
          <a:p>
            <a:pPr marL="285750" indent="-285750">
              <a:lnSpc>
                <a:spcPct val="120000"/>
              </a:lnSpc>
              <a:buFont typeface="Wingdings" panose="05000000000000000000" pitchFamily="2" charset="2"/>
              <a:buChar char="Ø"/>
              <a:defRPr/>
            </a:pPr>
            <a:r>
              <a:rPr lang="lv-LV" sz="1600" b="0" dirty="0">
                <a:solidFill>
                  <a:schemeClr val="tx1"/>
                </a:solidFill>
                <a:latin typeface="+mn-lt"/>
              </a:rPr>
              <a:t>muitas noliktava</a:t>
            </a:r>
          </a:p>
          <a:p>
            <a:pPr marL="285750" indent="-285750">
              <a:lnSpc>
                <a:spcPct val="120000"/>
              </a:lnSpc>
              <a:buFont typeface="Wingdings" panose="05000000000000000000" pitchFamily="2" charset="2"/>
              <a:buChar char="Ø"/>
              <a:defRPr/>
            </a:pPr>
            <a:r>
              <a:rPr lang="lv-LV" sz="1600" b="0" dirty="0">
                <a:solidFill>
                  <a:schemeClr val="tx1"/>
                </a:solidFill>
                <a:latin typeface="+mn-lt"/>
              </a:rPr>
              <a:t>pagaidu uzglabāšanas vieta</a:t>
            </a:r>
          </a:p>
          <a:p>
            <a:pPr marL="285750" indent="-285750">
              <a:lnSpc>
                <a:spcPct val="120000"/>
              </a:lnSpc>
              <a:buFont typeface="Wingdings" panose="05000000000000000000" pitchFamily="2" charset="2"/>
              <a:buChar char="Ø"/>
              <a:defRPr/>
            </a:pPr>
            <a:r>
              <a:rPr lang="lv-LV" sz="1600" b="0" dirty="0">
                <a:solidFill>
                  <a:schemeClr val="tx1"/>
                </a:solidFill>
                <a:latin typeface="+mn-lt"/>
              </a:rPr>
              <a:t>brīvās zonas teritorija</a:t>
            </a:r>
          </a:p>
          <a:p>
            <a:pPr marL="285750" indent="-285750">
              <a:lnSpc>
                <a:spcPct val="120000"/>
              </a:lnSpc>
              <a:buFont typeface="Wingdings" panose="05000000000000000000" pitchFamily="2" charset="2"/>
              <a:buChar char="Ø"/>
              <a:defRPr/>
            </a:pPr>
            <a:r>
              <a:rPr lang="lv-LV" sz="1600" b="0" dirty="0">
                <a:solidFill>
                  <a:schemeClr val="tx1"/>
                </a:solidFill>
                <a:latin typeface="+mn-lt"/>
              </a:rPr>
              <a:t>pilnvarotā nosūtītāja TIR procedūrā atļaujā noteiktā vieta – ja Savienības preces izvedīs, tām piemērojot TIR procedūru </a:t>
            </a:r>
          </a:p>
          <a:p>
            <a:pPr marL="285750" indent="-285750">
              <a:lnSpc>
                <a:spcPct val="120000"/>
              </a:lnSpc>
              <a:buFont typeface="Wingdings" panose="05000000000000000000" pitchFamily="2" charset="2"/>
              <a:buChar char="Ø"/>
              <a:defRPr/>
            </a:pPr>
            <a:r>
              <a:rPr lang="lv-LV" sz="1600" b="0" dirty="0">
                <a:solidFill>
                  <a:schemeClr val="tx1"/>
                </a:solidFill>
                <a:latin typeface="+mn-lt"/>
              </a:rPr>
              <a:t>reģistrētā eksporta vieta – EMDAS reģistrētā vieta preču uzrādīšanai eksporta procedūrai (</a:t>
            </a:r>
            <a:r>
              <a:rPr lang="lv-LV" sz="1600" b="0" dirty="0">
                <a:solidFill>
                  <a:schemeClr val="tx1"/>
                </a:solidFill>
                <a:latin typeface="+mn-lt"/>
                <a:hlinkClick r:id="rId3">
                  <a:extLst>
                    <a:ext uri="{A12FA001-AC4F-418D-AE19-62706E023703}">
                      <ahyp:hlinkClr xmlns:ahyp="http://schemas.microsoft.com/office/drawing/2018/hyperlinkcolor" val="tx"/>
                    </a:ext>
                  </a:extLst>
                </a:hlinkClick>
              </a:rPr>
              <a:t>Nr.504 “Noteikumi par reģistrētu eksporta vietu un kārtību, kādā informē par preču izvešanu no vietas, kurā var uzglabāt eksporta procedūrā izlaistās preces”</a:t>
            </a:r>
            <a:r>
              <a:rPr lang="lv-LV" sz="1600" b="0" dirty="0">
                <a:solidFill>
                  <a:schemeClr val="tx1"/>
                </a:solidFill>
                <a:latin typeface="+mn-lt"/>
              </a:rPr>
              <a:t>)</a:t>
            </a:r>
          </a:p>
          <a:p>
            <a:pPr marL="285750" indent="-285750">
              <a:lnSpc>
                <a:spcPct val="120000"/>
              </a:lnSpc>
              <a:buFont typeface="Wingdings" panose="05000000000000000000" pitchFamily="2" charset="2"/>
              <a:buChar char="Ø"/>
              <a:defRPr/>
            </a:pPr>
            <a:r>
              <a:rPr lang="lv-LV" sz="1600" b="0" dirty="0">
                <a:solidFill>
                  <a:schemeClr val="tx1"/>
                </a:solidFill>
                <a:latin typeface="+mn-lt"/>
              </a:rPr>
              <a:t>akcīzes preču noliktava</a:t>
            </a:r>
            <a:endParaRPr lang="lv-LV" altLang="lv-LV" sz="1600" b="0" dirty="0">
              <a:solidFill>
                <a:schemeClr val="tx1"/>
              </a:solidFill>
              <a:latin typeface="+mn-lt"/>
              <a:cs typeface="Tunga" panose="020B0502040204020203" pitchFamily="34" charset="0"/>
            </a:endParaRPr>
          </a:p>
        </p:txBody>
      </p:sp>
    </p:spTree>
    <p:extLst>
      <p:ext uri="{BB962C8B-B14F-4D97-AF65-F5344CB8AC3E}">
        <p14:creationId xmlns:p14="http://schemas.microsoft.com/office/powerpoint/2010/main" val="3890880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Izvešana</a:t>
            </a:r>
            <a:br>
              <a:rPr lang="lv-LV" dirty="0"/>
            </a:br>
            <a:r>
              <a:rPr lang="lv-LV" b="0" i="1" dirty="0"/>
              <a:t>Statusa pārbaude</a:t>
            </a:r>
          </a:p>
        </p:txBody>
      </p:sp>
      <p:sp>
        <p:nvSpPr>
          <p:cNvPr id="6" name="TextBox 5">
            <a:extLst>
              <a:ext uri="{FF2B5EF4-FFF2-40B4-BE49-F238E27FC236}">
                <a16:creationId xmlns:a16="http://schemas.microsoft.com/office/drawing/2014/main" id="{A76227D0-04EA-1C2D-B88C-F332F57FE3AA}"/>
              </a:ext>
            </a:extLst>
          </p:cNvPr>
          <p:cNvSpPr txBox="1"/>
          <p:nvPr/>
        </p:nvSpPr>
        <p:spPr>
          <a:xfrm>
            <a:off x="838200" y="1934216"/>
            <a:ext cx="10009188" cy="2017540"/>
          </a:xfrm>
          <a:prstGeom prst="rect">
            <a:avLst/>
          </a:prstGeom>
          <a:noFill/>
        </p:spPr>
        <p:txBody>
          <a:bodyPr wrap="square">
            <a:spAutoFit/>
          </a:bodyPr>
          <a:lstStyle/>
          <a:p>
            <a:pPr>
              <a:lnSpc>
                <a:spcPct val="107000"/>
              </a:lnSpc>
              <a:spcAft>
                <a:spcPts val="800"/>
              </a:spcAft>
              <a:defRPr/>
            </a:pPr>
            <a:r>
              <a:rPr lang="lv-LV" altLang="lv-LV" sz="2000" dirty="0">
                <a:solidFill>
                  <a:schemeClr val="tx2"/>
                </a:solidFill>
                <a:cs typeface="Calibri" panose="020F0502020204030204" pitchFamily="34" charset="0"/>
              </a:rPr>
              <a:t>Ja eksporta krava ir izvesta (šķērsojusi ES ārējo robežu), eksporta deklarācijas statuss ir </a:t>
            </a:r>
            <a:r>
              <a:rPr lang="lv-LV" altLang="lv-LV" sz="2000" b="1" dirty="0">
                <a:solidFill>
                  <a:schemeClr val="tx2"/>
                </a:solidFill>
                <a:highlight>
                  <a:srgbClr val="A4CE8E"/>
                </a:highlight>
                <a:cs typeface="Calibri" panose="020F0502020204030204" pitchFamily="34" charset="0"/>
              </a:rPr>
              <a:t>«Preces eksportētas» </a:t>
            </a:r>
          </a:p>
          <a:p>
            <a:pPr>
              <a:lnSpc>
                <a:spcPct val="107000"/>
              </a:lnSpc>
              <a:spcAft>
                <a:spcPts val="800"/>
              </a:spcAft>
              <a:defRPr/>
            </a:pPr>
            <a:r>
              <a:rPr lang="lv-LV" sz="2000" dirty="0">
                <a:solidFill>
                  <a:schemeClr val="tx2"/>
                </a:solidFill>
                <a:ea typeface="Calibri" panose="020F0502020204030204" pitchFamily="34" charset="0"/>
                <a:cs typeface="Times New Roman" panose="02020603050405020304" pitchFamily="18" charset="0"/>
              </a:rPr>
              <a:t>Tas ir gala statuss, kas apliecina, ka krava ir izvesta   </a:t>
            </a:r>
          </a:p>
          <a:p>
            <a:pPr>
              <a:lnSpc>
                <a:spcPct val="107000"/>
              </a:lnSpc>
              <a:spcAft>
                <a:spcPts val="800"/>
              </a:spcAft>
              <a:defRPr/>
            </a:pPr>
            <a:endParaRPr lang="lv-LV" sz="2000" dirty="0">
              <a:ea typeface="Calibri" panose="020F0502020204030204" pitchFamily="34" charset="0"/>
              <a:cs typeface="Times New Roman" panose="02020603050405020304" pitchFamily="18" charset="0"/>
            </a:endParaRPr>
          </a:p>
          <a:p>
            <a:pPr>
              <a:lnSpc>
                <a:spcPct val="107000"/>
              </a:lnSpc>
              <a:spcAft>
                <a:spcPts val="800"/>
              </a:spcAft>
              <a:defRPr/>
            </a:pPr>
            <a:r>
              <a:rPr lang="lv-LV" sz="2000" dirty="0">
                <a:ea typeface="Calibri" panose="020F0502020204030204" pitchFamily="34" charset="0"/>
                <a:cs typeface="Times New Roman" panose="02020603050405020304" pitchFamily="18" charset="0"/>
              </a:rPr>
              <a:t>Deklarācijas statusu var pārbaudīt pēc MRN, izmantojot norādītās saites:</a:t>
            </a:r>
          </a:p>
        </p:txBody>
      </p:sp>
      <p:grpSp>
        <p:nvGrpSpPr>
          <p:cNvPr id="12" name="Group 11">
            <a:extLst>
              <a:ext uri="{FF2B5EF4-FFF2-40B4-BE49-F238E27FC236}">
                <a16:creationId xmlns:a16="http://schemas.microsoft.com/office/drawing/2014/main" id="{C9ADB704-533E-4452-ED23-DFAEDB5BCC9F}"/>
              </a:ext>
            </a:extLst>
          </p:cNvPr>
          <p:cNvGrpSpPr/>
          <p:nvPr/>
        </p:nvGrpSpPr>
        <p:grpSpPr>
          <a:xfrm>
            <a:off x="838200" y="4095738"/>
            <a:ext cx="4095233" cy="2467768"/>
            <a:chOff x="963612" y="3803638"/>
            <a:chExt cx="4095233" cy="2467768"/>
          </a:xfrm>
        </p:grpSpPr>
        <p:pic>
          <p:nvPicPr>
            <p:cNvPr id="7" name="Picture 6">
              <a:extLst>
                <a:ext uri="{FF2B5EF4-FFF2-40B4-BE49-F238E27FC236}">
                  <a16:creationId xmlns:a16="http://schemas.microsoft.com/office/drawing/2014/main" id="{3C2DA0F4-D83A-6AA2-00A2-68958511F4DB}"/>
                </a:ext>
              </a:extLst>
            </p:cNvPr>
            <p:cNvPicPr>
              <a:picLocks noChangeAspect="1"/>
            </p:cNvPicPr>
            <p:nvPr/>
          </p:nvPicPr>
          <p:blipFill rotWithShape="1">
            <a:blip r:embed="rId2"/>
            <a:srcRect t="9825" r="57922" b="53876"/>
            <a:stretch/>
          </p:blipFill>
          <p:spPr bwMode="auto">
            <a:xfrm>
              <a:off x="1074037" y="4123019"/>
              <a:ext cx="3984808" cy="2148387"/>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93FB8208-A54C-4A6E-EF07-C25196756950}"/>
                </a:ext>
              </a:extLst>
            </p:cNvPr>
            <p:cNvSpPr txBox="1"/>
            <p:nvPr/>
          </p:nvSpPr>
          <p:spPr>
            <a:xfrm>
              <a:off x="963612" y="3803638"/>
              <a:ext cx="4095233" cy="276999"/>
            </a:xfrm>
            <a:prstGeom prst="rect">
              <a:avLst/>
            </a:prstGeom>
            <a:noFill/>
          </p:spPr>
          <p:txBody>
            <a:bodyPr wrap="square">
              <a:spAutoFit/>
            </a:bodyPr>
            <a:lstStyle/>
            <a:p>
              <a:r>
                <a:rPr lang="lv-LV" sz="1200" u="sng" dirty="0">
                  <a:solidFill>
                    <a:srgbClr val="0563C1"/>
                  </a:solidFill>
                  <a:effectLst/>
                  <a:latin typeface="Verdana" panose="020B0604030504040204" pitchFamily="34" charset="0"/>
                  <a:ea typeface="Verdana" panose="020B0604030504040204" pitchFamily="34" charset="0"/>
                  <a:hlinkClick r:id="rId3"/>
                </a:rPr>
                <a:t>VID EDS - Elektroniskās deklarēšanas sistēma</a:t>
              </a:r>
              <a:endParaRPr lang="lv-LV" sz="1200" dirty="0">
                <a:effectLst/>
                <a:latin typeface="Verdana" panose="020B0604030504040204" pitchFamily="34" charset="0"/>
                <a:ea typeface="Verdana" panose="020B0604030504040204" pitchFamily="34" charset="0"/>
              </a:endParaRPr>
            </a:p>
          </p:txBody>
        </p:sp>
      </p:grpSp>
      <p:grpSp>
        <p:nvGrpSpPr>
          <p:cNvPr id="13" name="Group 12">
            <a:extLst>
              <a:ext uri="{FF2B5EF4-FFF2-40B4-BE49-F238E27FC236}">
                <a16:creationId xmlns:a16="http://schemas.microsoft.com/office/drawing/2014/main" id="{496067DA-C065-B969-6E74-1D1639B0E79F}"/>
              </a:ext>
            </a:extLst>
          </p:cNvPr>
          <p:cNvGrpSpPr/>
          <p:nvPr/>
        </p:nvGrpSpPr>
        <p:grpSpPr>
          <a:xfrm>
            <a:off x="6226642" y="4095738"/>
            <a:ext cx="3486150" cy="2554300"/>
            <a:chOff x="6352054" y="3803638"/>
            <a:chExt cx="3486150" cy="2554300"/>
          </a:xfrm>
        </p:grpSpPr>
        <p:pic>
          <p:nvPicPr>
            <p:cNvPr id="10" name="Picture 9">
              <a:extLst>
                <a:ext uri="{FF2B5EF4-FFF2-40B4-BE49-F238E27FC236}">
                  <a16:creationId xmlns:a16="http://schemas.microsoft.com/office/drawing/2014/main" id="{A05B3182-F9BB-F0EC-4EB7-2D151AD9744A}"/>
                </a:ext>
              </a:extLst>
            </p:cNvPr>
            <p:cNvPicPr>
              <a:picLocks noChangeAspect="1"/>
            </p:cNvPicPr>
            <p:nvPr/>
          </p:nvPicPr>
          <p:blipFill rotWithShape="1">
            <a:blip r:embed="rId4"/>
            <a:srcRect l="14628" t="9246" r="19276" b="23136"/>
            <a:stretch/>
          </p:blipFill>
          <p:spPr bwMode="auto">
            <a:xfrm>
              <a:off x="6352054" y="4129088"/>
              <a:ext cx="3486150" cy="2228850"/>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317A0729-66E4-7AB2-37D4-1C60E5B98AB6}"/>
                </a:ext>
              </a:extLst>
            </p:cNvPr>
            <p:cNvSpPr txBox="1"/>
            <p:nvPr/>
          </p:nvSpPr>
          <p:spPr>
            <a:xfrm>
              <a:off x="6352054" y="3803638"/>
              <a:ext cx="2763420" cy="276999"/>
            </a:xfrm>
            <a:prstGeom prst="rect">
              <a:avLst/>
            </a:prstGeom>
            <a:noFill/>
          </p:spPr>
          <p:txBody>
            <a:bodyPr wrap="square">
              <a:spAutoFit/>
            </a:bodyPr>
            <a:lstStyle/>
            <a:p>
              <a:r>
                <a:rPr lang="lv-LV" sz="1200" u="sng" dirty="0">
                  <a:solidFill>
                    <a:srgbClr val="0563C1"/>
                  </a:solidFill>
                  <a:effectLst/>
                  <a:latin typeface="Verdana" panose="020B0604030504040204" pitchFamily="34" charset="0"/>
                  <a:ea typeface="Verdana" panose="020B0604030504040204" pitchFamily="34" charset="0"/>
                  <a:hlinkClick r:id="rId5"/>
                </a:rPr>
                <a:t>MRN </a:t>
              </a:r>
              <a:r>
                <a:rPr lang="lv-LV" sz="1200" u="sng" dirty="0" err="1">
                  <a:solidFill>
                    <a:srgbClr val="0563C1"/>
                  </a:solidFill>
                  <a:effectLst/>
                  <a:latin typeface="Verdana" panose="020B0604030504040204" pitchFamily="34" charset="0"/>
                  <a:ea typeface="Verdana" panose="020B0604030504040204" pitchFamily="34" charset="0"/>
                  <a:hlinkClick r:id="rId5"/>
                </a:rPr>
                <a:t>Follow-up</a:t>
              </a:r>
              <a:r>
                <a:rPr lang="lv-LV" sz="1200" u="sng" dirty="0">
                  <a:solidFill>
                    <a:srgbClr val="0563C1"/>
                  </a:solidFill>
                  <a:effectLst/>
                  <a:latin typeface="Verdana" panose="020B0604030504040204" pitchFamily="34" charset="0"/>
                  <a:ea typeface="Verdana" panose="020B0604030504040204" pitchFamily="34" charset="0"/>
                  <a:hlinkClick r:id="rId5"/>
                </a:rPr>
                <a:t> (europa.eu)</a:t>
              </a:r>
              <a:endParaRPr lang="lv-LV" sz="1200" dirty="0">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2299367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Izvešana</a:t>
            </a:r>
            <a:br>
              <a:rPr lang="lv-LV" dirty="0"/>
            </a:br>
            <a:r>
              <a:rPr lang="lv-LV" b="0" i="1" dirty="0"/>
              <a:t>Izvešanas apliecinājums</a:t>
            </a:r>
          </a:p>
        </p:txBody>
      </p:sp>
      <p:grpSp>
        <p:nvGrpSpPr>
          <p:cNvPr id="15" name="Group 14">
            <a:extLst>
              <a:ext uri="{FF2B5EF4-FFF2-40B4-BE49-F238E27FC236}">
                <a16:creationId xmlns:a16="http://schemas.microsoft.com/office/drawing/2014/main" id="{6B7968BE-19D6-0B50-4A48-2BE402829A0E}"/>
              </a:ext>
            </a:extLst>
          </p:cNvPr>
          <p:cNvGrpSpPr/>
          <p:nvPr/>
        </p:nvGrpSpPr>
        <p:grpSpPr>
          <a:xfrm>
            <a:off x="954314" y="1934028"/>
            <a:ext cx="10932886" cy="4191000"/>
            <a:chOff x="954314" y="1934028"/>
            <a:chExt cx="10932886" cy="4191000"/>
          </a:xfrm>
        </p:grpSpPr>
        <p:pic>
          <p:nvPicPr>
            <p:cNvPr id="2" name="Picture 1">
              <a:extLst>
                <a:ext uri="{FF2B5EF4-FFF2-40B4-BE49-F238E27FC236}">
                  <a16:creationId xmlns:a16="http://schemas.microsoft.com/office/drawing/2014/main" id="{30DDE865-9B1A-6D37-9BCA-C9064A736B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314" y="1934028"/>
              <a:ext cx="6516688" cy="4191000"/>
            </a:xfrm>
            <a:prstGeom prst="rect">
              <a:avLst/>
            </a:prstGeom>
            <a:noFill/>
            <a:ln>
              <a:noFill/>
            </a:ln>
          </p:spPr>
        </p:pic>
        <p:sp>
          <p:nvSpPr>
            <p:cNvPr id="3" name="TextBox 2">
              <a:extLst>
                <a:ext uri="{FF2B5EF4-FFF2-40B4-BE49-F238E27FC236}">
                  <a16:creationId xmlns:a16="http://schemas.microsoft.com/office/drawing/2014/main" id="{ACCCB431-0E4E-6641-BCDF-B813D70C0758}"/>
                </a:ext>
              </a:extLst>
            </p:cNvPr>
            <p:cNvSpPr txBox="1"/>
            <p:nvPr/>
          </p:nvSpPr>
          <p:spPr>
            <a:xfrm>
              <a:off x="8010526" y="2301208"/>
              <a:ext cx="3876674" cy="3711785"/>
            </a:xfrm>
            <a:prstGeom prst="rect">
              <a:avLst/>
            </a:prstGeom>
            <a:noFill/>
          </p:spPr>
          <p:txBody>
            <a:bodyPr wrap="square">
              <a:spAutoFit/>
            </a:bodyPr>
            <a:lstStyle/>
            <a:p>
              <a:r>
                <a:rPr lang="lv-LV" sz="2400" dirty="0">
                  <a:effectLst/>
                  <a:ea typeface="Calibri" panose="020F0502020204030204" pitchFamily="34" charset="0"/>
                </a:rPr>
                <a:t>Ja nepieciešams, komersants pats var izdrukāt «Izvešanas apliecinājumu» no deklarācijas izdrukām</a:t>
              </a:r>
            </a:p>
            <a:p>
              <a:endParaRPr lang="lv-LV" sz="2400" dirty="0">
                <a:ea typeface="Calibri" panose="020F0502020204030204" pitchFamily="34" charset="0"/>
              </a:endParaRPr>
            </a:p>
            <a:p>
              <a:r>
                <a:rPr lang="lv-LV" sz="2400" dirty="0">
                  <a:effectLst/>
                  <a:ea typeface="Calibri" panose="020F0502020204030204" pitchFamily="34" charset="0"/>
                </a:rPr>
                <a:t>Turpat var atrast arī deklarācijas izdruku</a:t>
              </a:r>
            </a:p>
            <a:p>
              <a:pPr marL="285750" indent="-285750" eaLnBrk="1" hangingPunct="1">
                <a:lnSpc>
                  <a:spcPct val="80000"/>
                </a:lnSpc>
                <a:buFont typeface="Arial" panose="020B0604020202020204" pitchFamily="34" charset="0"/>
                <a:buChar char="•"/>
                <a:defRPr/>
              </a:pPr>
              <a:endParaRPr lang="lv-LV" altLang="lv-LV" sz="2400" dirty="0">
                <a:cs typeface="Times New Roman" panose="02020603050405020304" pitchFamily="18" charset="0"/>
              </a:endParaRPr>
            </a:p>
            <a:p>
              <a:pPr>
                <a:defRPr/>
              </a:pPr>
              <a:r>
                <a:rPr lang="lv-LV" sz="2400" dirty="0">
                  <a:latin typeface="+mn-lt"/>
                </a:rPr>
                <a:t> </a:t>
              </a:r>
            </a:p>
          </p:txBody>
        </p:sp>
        <p:cxnSp>
          <p:nvCxnSpPr>
            <p:cNvPr id="5" name="Connector: Elbow 4">
              <a:extLst>
                <a:ext uri="{FF2B5EF4-FFF2-40B4-BE49-F238E27FC236}">
                  <a16:creationId xmlns:a16="http://schemas.microsoft.com/office/drawing/2014/main" id="{2648A577-2D12-6C55-4470-7EDA299D40AC}"/>
                </a:ext>
              </a:extLst>
            </p:cNvPr>
            <p:cNvCxnSpPr/>
            <p:nvPr/>
          </p:nvCxnSpPr>
          <p:spPr>
            <a:xfrm flipV="1">
              <a:off x="5194300" y="2565400"/>
              <a:ext cx="2692400" cy="2336800"/>
            </a:xfrm>
            <a:prstGeom prst="bentConnector3">
              <a:avLst>
                <a:gd name="adj1" fmla="val 76887"/>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3434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6E15E62-97EC-142C-5A83-ADC9533A1213}"/>
              </a:ext>
            </a:extLst>
          </p:cNvPr>
          <p:cNvPicPr>
            <a:picLocks noGrp="1" noRot="1" noMove="1" noResize="1" noEditPoints="1" noAdjustHandles="1" noChangeArrowheads="1" noChangeShapeType="1" noCrop="1"/>
          </p:cNvPicPr>
          <p:nvPr/>
        </p:nvPicPr>
        <p:blipFill>
          <a:blip r:embed="rId2">
            <a:alphaModFix amt="97000"/>
          </a:blip>
          <a:stretch>
            <a:fillRect/>
          </a:stretch>
        </p:blipFill>
        <p:spPr>
          <a:xfrm>
            <a:off x="8765751" y="3431751"/>
            <a:ext cx="3426249" cy="3426249"/>
          </a:xfrm>
          <a:prstGeom prst="rect">
            <a:avLst/>
          </a:prstGeom>
        </p:spPr>
      </p:pic>
      <p:sp>
        <p:nvSpPr>
          <p:cNvPr id="2" name="Title 4">
            <a:extLst>
              <a:ext uri="{FF2B5EF4-FFF2-40B4-BE49-F238E27FC236}">
                <a16:creationId xmlns:a16="http://schemas.microsoft.com/office/drawing/2014/main" id="{F68934F0-8470-B87C-B5EA-8D9AAEE2A1D1}"/>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br>
              <a:rPr lang="lv-LV" dirty="0"/>
            </a:br>
            <a:r>
              <a:rPr lang="lv-LV" dirty="0"/>
              <a:t>Atkāpšanās režīms</a:t>
            </a:r>
            <a:br>
              <a:rPr lang="lv-LV" dirty="0"/>
            </a:br>
            <a:endParaRPr lang="lv-LV" dirty="0"/>
          </a:p>
        </p:txBody>
      </p:sp>
      <p:sp>
        <p:nvSpPr>
          <p:cNvPr id="5" name="TextBox 4">
            <a:extLst>
              <a:ext uri="{FF2B5EF4-FFF2-40B4-BE49-F238E27FC236}">
                <a16:creationId xmlns:a16="http://schemas.microsoft.com/office/drawing/2014/main" id="{79AAAEA3-2C91-E7C8-3CE4-FAB5C9D7450E}"/>
              </a:ext>
            </a:extLst>
          </p:cNvPr>
          <p:cNvSpPr txBox="1"/>
          <p:nvPr/>
        </p:nvSpPr>
        <p:spPr>
          <a:xfrm>
            <a:off x="838200" y="1885428"/>
            <a:ext cx="9781665" cy="707886"/>
          </a:xfrm>
          <a:prstGeom prst="rect">
            <a:avLst/>
          </a:prstGeom>
          <a:noFill/>
        </p:spPr>
        <p:txBody>
          <a:bodyPr wrap="square">
            <a:spAutoFit/>
          </a:bodyPr>
          <a:lstStyle/>
          <a:p>
            <a:pPr eaLnBrk="1" hangingPunct="1"/>
            <a:r>
              <a:rPr lang="lv-LV" altLang="lv-LV" sz="2000" dirty="0"/>
              <a:t>Ja VID informē par sistēmas darbības traucējumiem un tiek izsludināts «Atkāpšanās režīms», deklarāciju var noformēt papīra formā</a:t>
            </a:r>
          </a:p>
        </p:txBody>
      </p:sp>
      <p:sp>
        <p:nvSpPr>
          <p:cNvPr id="6" name="TextBox 5">
            <a:extLst>
              <a:ext uri="{FF2B5EF4-FFF2-40B4-BE49-F238E27FC236}">
                <a16:creationId xmlns:a16="http://schemas.microsoft.com/office/drawing/2014/main" id="{8C33F4E6-5A06-D1FE-68A5-A0297F8ACAEF}"/>
              </a:ext>
            </a:extLst>
          </p:cNvPr>
          <p:cNvSpPr txBox="1"/>
          <p:nvPr/>
        </p:nvSpPr>
        <p:spPr>
          <a:xfrm>
            <a:off x="2265363" y="2917568"/>
            <a:ext cx="9405937" cy="1631216"/>
          </a:xfrm>
          <a:prstGeom prst="rect">
            <a:avLst/>
          </a:prstGeom>
          <a:noFill/>
        </p:spPr>
        <p:txBody>
          <a:bodyPr wrap="square">
            <a:spAutoFit/>
          </a:bodyPr>
          <a:lstStyle/>
          <a:p>
            <a:pPr eaLnBrk="1" hangingPunct="1"/>
            <a:r>
              <a:rPr lang="lv-LV" altLang="lv-LV" sz="2000" dirty="0"/>
              <a:t>Darba laikā informāciju par deklarāciju noformēšanu atkāpšanās režīmā izsludina </a:t>
            </a:r>
            <a:r>
              <a:rPr lang="lv-LV" altLang="lv-LV" sz="2000" b="1" dirty="0"/>
              <a:t>EMDAS palīdzības dienests</a:t>
            </a:r>
          </a:p>
          <a:p>
            <a:pPr eaLnBrk="1" hangingPunct="1"/>
            <a:endParaRPr lang="lv-LV" altLang="lv-LV" sz="2000" dirty="0"/>
          </a:p>
          <a:p>
            <a:pPr eaLnBrk="1" hangingPunct="1"/>
            <a:r>
              <a:rPr lang="lv-LV" altLang="lv-LV" sz="2000" dirty="0"/>
              <a:t>Ārpus darba laika lēmumu par deklarāciju noformēšanu atkāpšanās režīmā pieņem muitas iestādes amatpersonas</a:t>
            </a:r>
          </a:p>
        </p:txBody>
      </p:sp>
      <p:pic>
        <p:nvPicPr>
          <p:cNvPr id="9" name="Graphic 8">
            <a:extLst>
              <a:ext uri="{FF2B5EF4-FFF2-40B4-BE49-F238E27FC236}">
                <a16:creationId xmlns:a16="http://schemas.microsoft.com/office/drawing/2014/main" id="{B342FDDC-E8A7-413A-9D87-AF1879B34D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3081350"/>
            <a:ext cx="1274763" cy="1303653"/>
          </a:xfrm>
          <a:prstGeom prst="rect">
            <a:avLst/>
          </a:prstGeom>
        </p:spPr>
      </p:pic>
      <p:grpSp>
        <p:nvGrpSpPr>
          <p:cNvPr id="13" name="Group 12">
            <a:extLst>
              <a:ext uri="{FF2B5EF4-FFF2-40B4-BE49-F238E27FC236}">
                <a16:creationId xmlns:a16="http://schemas.microsoft.com/office/drawing/2014/main" id="{FB2E8CAA-D175-F616-4CF6-A7BC013732DF}"/>
              </a:ext>
            </a:extLst>
          </p:cNvPr>
          <p:cNvGrpSpPr/>
          <p:nvPr/>
        </p:nvGrpSpPr>
        <p:grpSpPr>
          <a:xfrm>
            <a:off x="838200" y="5222810"/>
            <a:ext cx="10655299" cy="707886"/>
            <a:chOff x="838200" y="4678298"/>
            <a:chExt cx="10655299" cy="707886"/>
          </a:xfrm>
        </p:grpSpPr>
        <p:sp>
          <p:nvSpPr>
            <p:cNvPr id="7" name="TextBox 6">
              <a:extLst>
                <a:ext uri="{FF2B5EF4-FFF2-40B4-BE49-F238E27FC236}">
                  <a16:creationId xmlns:a16="http://schemas.microsoft.com/office/drawing/2014/main" id="{CFE752DD-EF26-0C57-BBC9-24E559049370}"/>
                </a:ext>
              </a:extLst>
            </p:cNvPr>
            <p:cNvSpPr txBox="1"/>
            <p:nvPr/>
          </p:nvSpPr>
          <p:spPr>
            <a:xfrm>
              <a:off x="1711834" y="4678298"/>
              <a:ext cx="9781665" cy="707886"/>
            </a:xfrm>
            <a:prstGeom prst="rect">
              <a:avLst/>
            </a:prstGeom>
            <a:noFill/>
          </p:spPr>
          <p:txBody>
            <a:bodyPr wrap="square">
              <a:spAutoFit/>
            </a:bodyPr>
            <a:lstStyle/>
            <a:p>
              <a:r>
                <a:rPr lang="lv-LV" sz="2000" dirty="0"/>
                <a:t>Veidlapas pieejamas VID tīmekļvietnē: </a:t>
              </a:r>
              <a:r>
                <a:rPr lang="lv-LV" sz="2000" dirty="0">
                  <a:hlinkClick r:id="rId5"/>
                </a:rPr>
                <a:t>https://www.vid.gov.lv/lv/veidlapas</a:t>
              </a:r>
              <a:endParaRPr lang="lv-LV" sz="2000" dirty="0"/>
            </a:p>
          </p:txBody>
        </p:sp>
        <p:pic>
          <p:nvPicPr>
            <p:cNvPr id="11" name="Graphic 10">
              <a:extLst>
                <a:ext uri="{FF2B5EF4-FFF2-40B4-BE49-F238E27FC236}">
                  <a16:creationId xmlns:a16="http://schemas.microsoft.com/office/drawing/2014/main" id="{F271F39C-87BF-2685-7AED-011A6A2949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200" y="4678299"/>
              <a:ext cx="776797" cy="638538"/>
            </a:xfrm>
            <a:prstGeom prst="rect">
              <a:avLst/>
            </a:prstGeom>
          </p:spPr>
        </p:pic>
      </p:grpSp>
    </p:spTree>
    <p:extLst>
      <p:ext uri="{BB962C8B-B14F-4D97-AF65-F5344CB8AC3E}">
        <p14:creationId xmlns:p14="http://schemas.microsoft.com/office/powerpoint/2010/main" val="894862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838200" y="2264228"/>
            <a:ext cx="10515600" cy="3506384"/>
          </a:xfrm>
        </p:spPr>
        <p:txBody>
          <a:bodyPr>
            <a:noAutofit/>
          </a:bodyPr>
          <a:lstStyle/>
          <a:p>
            <a:pPr marL="342900" indent="-342900">
              <a:buFont typeface="Wingdings" panose="05000000000000000000" pitchFamily="2" charset="2"/>
              <a:buChar char="Ø"/>
            </a:pPr>
            <a:r>
              <a:rPr lang="lv-LV" dirty="0"/>
              <a:t>Jaunas prasības atbilstoši Savienības Muitas kodeksam (SMK)</a:t>
            </a:r>
          </a:p>
          <a:p>
            <a:pPr marL="342900" indent="-342900">
              <a:buFont typeface="Wingdings" panose="05000000000000000000" pitchFamily="2" charset="2"/>
              <a:buChar char="Ø"/>
            </a:pPr>
            <a:endParaRPr lang="lv-LV" dirty="0"/>
          </a:p>
          <a:p>
            <a:pPr marL="342900" indent="-342900">
              <a:buFont typeface="Wingdings" panose="05000000000000000000" pitchFamily="2" charset="2"/>
              <a:buChar char="Ø"/>
            </a:pPr>
            <a:r>
              <a:rPr lang="lv-LV" dirty="0"/>
              <a:t>Jauna arhitektūra, kuras būtiskākie ieguvumi - lietojamība un darbības nepārtrauktība</a:t>
            </a:r>
          </a:p>
          <a:p>
            <a:pPr marL="342900" indent="-342900">
              <a:buFont typeface="Wingdings" panose="05000000000000000000" pitchFamily="2" charset="2"/>
              <a:buChar char="Ø"/>
            </a:pPr>
            <a:endParaRPr lang="lv-LV" u="sng" dirty="0"/>
          </a:p>
          <a:p>
            <a:pPr marL="342900" indent="-342900">
              <a:buFont typeface="Wingdings" panose="05000000000000000000" pitchFamily="2" charset="2"/>
              <a:buChar char="Ø"/>
            </a:pPr>
            <a:r>
              <a:rPr lang="lv-LV" dirty="0"/>
              <a:t>Eksporta muitas deklarāciju iespējams aizpildīt arī no mobilajām </a:t>
            </a:r>
            <a:r>
              <a:rPr lang="lv-LV" dirty="0" err="1"/>
              <a:t>viedierīcēm</a:t>
            </a:r>
            <a:endParaRPr lang="lv-LV" dirty="0"/>
          </a:p>
        </p:txBody>
      </p:sp>
      <p:sp>
        <p:nvSpPr>
          <p:cNvPr id="2" name="Title 4">
            <a:extLst>
              <a:ext uri="{FF2B5EF4-FFF2-40B4-BE49-F238E27FC236}">
                <a16:creationId xmlns:a16="http://schemas.microsoft.com/office/drawing/2014/main" id="{D52D101F-8B97-D39C-76AD-C19F36CB4E2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a:lstStyle>
          <a:p>
            <a:r>
              <a:rPr lang="lv-LV" dirty="0"/>
              <a:t>Ievads</a:t>
            </a:r>
          </a:p>
        </p:txBody>
      </p:sp>
    </p:spTree>
    <p:extLst>
      <p:ext uri="{BB962C8B-B14F-4D97-AF65-F5344CB8AC3E}">
        <p14:creationId xmlns:p14="http://schemas.microsoft.com/office/powerpoint/2010/main" val="886850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duotone>
              <a:schemeClr val="accent5">
                <a:shade val="45000"/>
                <a:satMod val="135000"/>
              </a:schemeClr>
              <a:prstClr val="white"/>
            </a:duotone>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3DCA5F-F414-40FF-AE7E-DBD5D8ABE6B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70904" y="2323475"/>
            <a:ext cx="3319223" cy="3191879"/>
          </a:xfrm>
          <a:prstGeom prst="rect">
            <a:avLst/>
          </a:prstGeom>
        </p:spPr>
      </p:pic>
    </p:spTree>
    <p:extLst>
      <p:ext uri="{BB962C8B-B14F-4D97-AF65-F5344CB8AC3E}">
        <p14:creationId xmlns:p14="http://schemas.microsoft.com/office/powerpoint/2010/main" val="337954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38200" y="127000"/>
            <a:ext cx="10515600" cy="1325563"/>
          </a:xfrm>
        </p:spPr>
        <p:txBody>
          <a:bodyPr/>
          <a:lstStyle/>
          <a:p>
            <a:r>
              <a:rPr lang="lv-LV" dirty="0"/>
              <a:t>Izmaiņas</a:t>
            </a:r>
          </a:p>
        </p:txBody>
      </p:sp>
      <p:graphicFrame>
        <p:nvGraphicFramePr>
          <p:cNvPr id="4" name="Table 5">
            <a:extLst>
              <a:ext uri="{FF2B5EF4-FFF2-40B4-BE49-F238E27FC236}">
                <a16:creationId xmlns:a16="http://schemas.microsoft.com/office/drawing/2014/main" id="{9144C345-DAF1-5CA2-9003-6F02CD05BC85}"/>
              </a:ext>
            </a:extLst>
          </p:cNvPr>
          <p:cNvGraphicFramePr>
            <a:graphicFrameLocks noGrp="1"/>
          </p:cNvGraphicFramePr>
          <p:nvPr>
            <p:extLst>
              <p:ext uri="{D42A27DB-BD31-4B8C-83A1-F6EECF244321}">
                <p14:modId xmlns:p14="http://schemas.microsoft.com/office/powerpoint/2010/main" val="194247462"/>
              </p:ext>
            </p:extLst>
          </p:nvPr>
        </p:nvGraphicFramePr>
        <p:xfrm>
          <a:off x="938867" y="1005840"/>
          <a:ext cx="9411634" cy="5852160"/>
        </p:xfrm>
        <a:graphic>
          <a:graphicData uri="http://schemas.openxmlformats.org/drawingml/2006/table">
            <a:tbl>
              <a:tblPr firstRow="1" bandRow="1">
                <a:tableStyleId>{5C22544A-7EE6-4342-B048-85BDC9FD1C3A}</a:tableStyleId>
              </a:tblPr>
              <a:tblGrid>
                <a:gridCol w="4790658">
                  <a:extLst>
                    <a:ext uri="{9D8B030D-6E8A-4147-A177-3AD203B41FA5}">
                      <a16:colId xmlns:a16="http://schemas.microsoft.com/office/drawing/2014/main" val="3869663825"/>
                    </a:ext>
                  </a:extLst>
                </a:gridCol>
                <a:gridCol w="127956">
                  <a:extLst>
                    <a:ext uri="{9D8B030D-6E8A-4147-A177-3AD203B41FA5}">
                      <a16:colId xmlns:a16="http://schemas.microsoft.com/office/drawing/2014/main" val="2524052639"/>
                    </a:ext>
                  </a:extLst>
                </a:gridCol>
                <a:gridCol w="4493020">
                  <a:extLst>
                    <a:ext uri="{9D8B030D-6E8A-4147-A177-3AD203B41FA5}">
                      <a16:colId xmlns:a16="http://schemas.microsoft.com/office/drawing/2014/main" val="3824501231"/>
                    </a:ext>
                  </a:extLst>
                </a:gridCol>
              </a:tblGrid>
              <a:tr h="211266">
                <a:tc gridSpan="2">
                  <a:txBody>
                    <a:bodyPr/>
                    <a:lstStyle/>
                    <a:p>
                      <a:pPr algn="ctr"/>
                      <a:r>
                        <a:rPr lang="lv-LV" sz="900" dirty="0">
                          <a:latin typeface="+mn-lt"/>
                        </a:rPr>
                        <a:t>EKS </a:t>
                      </a:r>
                      <a:r>
                        <a:rPr lang="lv-LV" sz="900" i="1" dirty="0">
                          <a:latin typeface="+mn-lt"/>
                        </a:rPr>
                        <a:t>(līdz šim)</a:t>
                      </a:r>
                    </a:p>
                  </a:txBody>
                  <a:tcPr/>
                </a:tc>
                <a:tc hMerge="1">
                  <a:txBody>
                    <a:bodyPr/>
                    <a:lstStyle/>
                    <a:p>
                      <a:endParaRPr lang="lv-LV"/>
                    </a:p>
                  </a:txBody>
                  <a:tcPr/>
                </a:tc>
                <a:tc>
                  <a:txBody>
                    <a:bodyPr/>
                    <a:lstStyle/>
                    <a:p>
                      <a:pPr algn="ctr"/>
                      <a:r>
                        <a:rPr lang="lv-LV" sz="900" dirty="0">
                          <a:latin typeface="+mn-lt"/>
                        </a:rPr>
                        <a:t>AES </a:t>
                      </a:r>
                      <a:r>
                        <a:rPr lang="lv-LV" sz="900" i="1" dirty="0">
                          <a:latin typeface="+mn-lt"/>
                        </a:rPr>
                        <a:t>(turpmāk)</a:t>
                      </a:r>
                    </a:p>
                  </a:txBody>
                  <a:tcPr/>
                </a:tc>
                <a:extLst>
                  <a:ext uri="{0D108BD9-81ED-4DB2-BD59-A6C34878D82A}">
                    <a16:rowId xmlns:a16="http://schemas.microsoft.com/office/drawing/2014/main" val="1275278399"/>
                  </a:ext>
                </a:extLst>
              </a:tr>
              <a:tr h="211266">
                <a:tc gridSpan="3">
                  <a:txBody>
                    <a:bodyPr/>
                    <a:lstStyle/>
                    <a:p>
                      <a:pPr algn="ctr"/>
                      <a:r>
                        <a:rPr lang="lv-LV" sz="900" b="1" dirty="0">
                          <a:latin typeface="+mn-lt"/>
                        </a:rPr>
                        <a:t>Deklarācijas kods</a:t>
                      </a:r>
                    </a:p>
                  </a:txBody>
                  <a:tcPr/>
                </a:tc>
                <a:tc hMerge="1">
                  <a:txBody>
                    <a:bodyPr/>
                    <a:lstStyle/>
                    <a:p>
                      <a:endParaRPr lang="lv-LV"/>
                    </a:p>
                  </a:txBody>
                  <a:tcPr/>
                </a:tc>
                <a:tc hMerge="1">
                  <a:txBody>
                    <a:bodyPr/>
                    <a:lstStyle/>
                    <a:p>
                      <a:pPr algn="ctr"/>
                      <a:endParaRPr lang="lv-LV" sz="1200" dirty="0">
                        <a:latin typeface="+mn-lt"/>
                      </a:endParaRPr>
                    </a:p>
                  </a:txBody>
                  <a:tcPr/>
                </a:tc>
                <a:extLst>
                  <a:ext uri="{0D108BD9-81ED-4DB2-BD59-A6C34878D82A}">
                    <a16:rowId xmlns:a16="http://schemas.microsoft.com/office/drawing/2014/main" val="37467729"/>
                  </a:ext>
                </a:extLst>
              </a:tr>
              <a:tr h="464784">
                <a:tc gridSpan="2">
                  <a:txBody>
                    <a:bodyPr/>
                    <a:lstStyle/>
                    <a:p>
                      <a:pPr algn="l"/>
                      <a:r>
                        <a:rPr lang="lv-LV" sz="900" dirty="0">
                          <a:latin typeface="+mn-lt"/>
                        </a:rPr>
                        <a:t>EX</a:t>
                      </a:r>
                    </a:p>
                    <a:p>
                      <a:pPr algn="l"/>
                      <a:r>
                        <a:rPr lang="lv-LV" sz="900" dirty="0">
                          <a:latin typeface="+mn-lt"/>
                        </a:rPr>
                        <a:t>EU</a:t>
                      </a:r>
                    </a:p>
                    <a:p>
                      <a:pPr algn="l"/>
                      <a:r>
                        <a:rPr lang="lv-LV" sz="900" dirty="0">
                          <a:latin typeface="+mn-lt"/>
                        </a:rPr>
                        <a:t>CO</a:t>
                      </a:r>
                    </a:p>
                  </a:txBody>
                  <a:tcPr/>
                </a:tc>
                <a:tc hMerge="1">
                  <a:txBody>
                    <a:bodyPr/>
                    <a:lstStyle/>
                    <a:p>
                      <a:endParaRPr lang="lv-LV"/>
                    </a:p>
                  </a:txBody>
                  <a:tcPr/>
                </a:tc>
                <a:tc>
                  <a:txBody>
                    <a:bodyPr/>
                    <a:lstStyle/>
                    <a:p>
                      <a:pPr algn="l"/>
                      <a:r>
                        <a:rPr lang="lv-LV" sz="900" dirty="0">
                          <a:latin typeface="+mn-lt"/>
                        </a:rPr>
                        <a:t>EX</a:t>
                      </a:r>
                    </a:p>
                    <a:p>
                      <a:pPr algn="l"/>
                      <a:r>
                        <a:rPr lang="lv-LV" sz="900" strike="sngStrike" dirty="0">
                          <a:solidFill>
                            <a:srgbClr val="FF0000"/>
                          </a:solidFill>
                          <a:latin typeface="+mn-lt"/>
                        </a:rPr>
                        <a:t>EU</a:t>
                      </a:r>
                    </a:p>
                    <a:p>
                      <a:pPr algn="l"/>
                      <a:r>
                        <a:rPr lang="lv-LV" sz="900" dirty="0">
                          <a:latin typeface="+mn-lt"/>
                        </a:rPr>
                        <a:t>CO</a:t>
                      </a:r>
                    </a:p>
                  </a:txBody>
                  <a:tcPr/>
                </a:tc>
                <a:extLst>
                  <a:ext uri="{0D108BD9-81ED-4DB2-BD59-A6C34878D82A}">
                    <a16:rowId xmlns:a16="http://schemas.microsoft.com/office/drawing/2014/main" val="3535202857"/>
                  </a:ext>
                </a:extLst>
              </a:tr>
              <a:tr h="211266">
                <a:tc gridSpan="3">
                  <a:txBody>
                    <a:bodyPr/>
                    <a:lstStyle/>
                    <a:p>
                      <a:pPr algn="ctr"/>
                      <a:r>
                        <a:rPr lang="lv-LV" sz="900" b="1" dirty="0">
                          <a:latin typeface="+mn-lt"/>
                        </a:rPr>
                        <a:t>Deklarāciju tipi</a:t>
                      </a:r>
                    </a:p>
                  </a:txBody>
                  <a:tcPr/>
                </a:tc>
                <a:tc hMerge="1">
                  <a:txBody>
                    <a:bodyPr/>
                    <a:lstStyle/>
                    <a:p>
                      <a:endParaRPr lang="lv-LV"/>
                    </a:p>
                  </a:txBody>
                  <a:tcPr/>
                </a:tc>
                <a:tc hMerge="1">
                  <a:txBody>
                    <a:bodyPr/>
                    <a:lstStyle/>
                    <a:p>
                      <a:pPr algn="ctr"/>
                      <a:endParaRPr lang="lv-LV" sz="1200" dirty="0">
                        <a:latin typeface="+mn-lt"/>
                      </a:endParaRPr>
                    </a:p>
                  </a:txBody>
                  <a:tcPr/>
                </a:tc>
                <a:extLst>
                  <a:ext uri="{0D108BD9-81ED-4DB2-BD59-A6C34878D82A}">
                    <a16:rowId xmlns:a16="http://schemas.microsoft.com/office/drawing/2014/main" val="3913948534"/>
                  </a:ext>
                </a:extLst>
              </a:tr>
              <a:tr h="1098581">
                <a:tc>
                  <a:txBody>
                    <a:bodyPr/>
                    <a:lstStyle/>
                    <a:p>
                      <a:pPr>
                        <a:defRPr/>
                      </a:pPr>
                      <a:r>
                        <a:rPr lang="lv-LV" sz="900" b="1" dirty="0">
                          <a:latin typeface="+mn-lt"/>
                        </a:rPr>
                        <a:t>A</a:t>
                      </a:r>
                      <a:r>
                        <a:rPr lang="lv-LV" sz="900" dirty="0">
                          <a:latin typeface="+mn-lt"/>
                        </a:rPr>
                        <a:t> – parasta deklarācija (standarta deklarācija)</a:t>
                      </a:r>
                    </a:p>
                    <a:p>
                      <a:pPr>
                        <a:defRPr/>
                      </a:pPr>
                      <a:r>
                        <a:rPr lang="lv-LV" sz="900" b="1" dirty="0">
                          <a:latin typeface="+mn-lt"/>
                        </a:rPr>
                        <a:t>B</a:t>
                      </a:r>
                      <a:r>
                        <a:rPr lang="lv-LV" sz="900" dirty="0">
                          <a:latin typeface="+mn-lt"/>
                        </a:rPr>
                        <a:t> – vienkāršota deklarācija (bez atļaujas, neregulāra izmantošana, nepilnā deklarācija)</a:t>
                      </a:r>
                    </a:p>
                    <a:p>
                      <a:pPr>
                        <a:defRPr/>
                      </a:pPr>
                      <a:r>
                        <a:rPr lang="lv-LV" sz="900" b="1" dirty="0">
                          <a:latin typeface="+mn-lt"/>
                        </a:rPr>
                        <a:t>C</a:t>
                      </a:r>
                      <a:r>
                        <a:rPr lang="lv-LV" sz="900" dirty="0">
                          <a:latin typeface="+mn-lt"/>
                        </a:rPr>
                        <a:t> – vienkāršota deklarācija (ar atļauju, regulāra izmantošana)</a:t>
                      </a:r>
                    </a:p>
                    <a:p>
                      <a:pPr>
                        <a:defRPr/>
                      </a:pPr>
                      <a:r>
                        <a:rPr lang="lv-LV" sz="900" b="1" dirty="0">
                          <a:latin typeface="+mn-lt"/>
                        </a:rPr>
                        <a:t>X</a:t>
                      </a:r>
                      <a:r>
                        <a:rPr lang="lv-LV" sz="900" dirty="0">
                          <a:latin typeface="+mn-lt"/>
                        </a:rPr>
                        <a:t> – papildu deklarācija (vienkāršotai deklarācijai bez atļaujas)</a:t>
                      </a:r>
                    </a:p>
                    <a:p>
                      <a:pPr>
                        <a:defRPr/>
                      </a:pPr>
                      <a:r>
                        <a:rPr lang="lv-LV" sz="900" b="1" dirty="0">
                          <a:latin typeface="+mn-lt"/>
                        </a:rPr>
                        <a:t>Y</a:t>
                      </a:r>
                      <a:r>
                        <a:rPr lang="lv-LV" sz="900" dirty="0">
                          <a:latin typeface="+mn-lt"/>
                        </a:rPr>
                        <a:t> – papildu deklarācija (vienkāršotai deklarācijai ar atļauju)</a:t>
                      </a:r>
                      <a:endParaRPr lang="lv-LV" sz="900" b="1" dirty="0">
                        <a:latin typeface="+mn-lt"/>
                      </a:endParaRPr>
                    </a:p>
                  </a:txBody>
                  <a:tcPr/>
                </a:tc>
                <a:tc gridSpan="2">
                  <a:txBody>
                    <a:bodyPr/>
                    <a:lstStyle/>
                    <a:p>
                      <a:pPr>
                        <a:defRPr/>
                      </a:pPr>
                      <a:r>
                        <a:rPr lang="lv-LV" sz="900" b="1" dirty="0">
                          <a:latin typeface="+mn-lt"/>
                        </a:rPr>
                        <a:t>A</a:t>
                      </a:r>
                      <a:r>
                        <a:rPr lang="lv-LV" sz="900" dirty="0">
                          <a:latin typeface="+mn-lt"/>
                        </a:rPr>
                        <a:t> – parasta deklarācija (standarta deklarācija)</a:t>
                      </a:r>
                    </a:p>
                    <a:p>
                      <a:pPr>
                        <a:defRPr/>
                      </a:pPr>
                      <a:r>
                        <a:rPr lang="lv-LV" sz="900" b="1" dirty="0">
                          <a:latin typeface="+mn-lt"/>
                        </a:rPr>
                        <a:t>B</a:t>
                      </a:r>
                      <a:r>
                        <a:rPr lang="lv-LV" sz="900" dirty="0">
                          <a:latin typeface="+mn-lt"/>
                        </a:rPr>
                        <a:t> – vienkāršota deklarācija (bez atļaujas, neregulāra izmantošana, nepilnā deklarācija)</a:t>
                      </a:r>
                    </a:p>
                    <a:p>
                      <a:pPr>
                        <a:defRPr/>
                      </a:pPr>
                      <a:r>
                        <a:rPr lang="lv-LV" sz="900" b="1" dirty="0">
                          <a:latin typeface="+mn-lt"/>
                        </a:rPr>
                        <a:t>C</a:t>
                      </a:r>
                      <a:r>
                        <a:rPr lang="lv-LV" sz="900" dirty="0">
                          <a:latin typeface="+mn-lt"/>
                        </a:rPr>
                        <a:t> – vienkāršota deklarācija (ar atļauju, regulāra izmantošana)</a:t>
                      </a:r>
                    </a:p>
                    <a:p>
                      <a:pPr>
                        <a:defRPr/>
                      </a:pPr>
                      <a:r>
                        <a:rPr lang="lv-LV" sz="900" b="1" dirty="0">
                          <a:latin typeface="+mn-lt"/>
                        </a:rPr>
                        <a:t>X</a:t>
                      </a:r>
                      <a:r>
                        <a:rPr lang="lv-LV" sz="900" dirty="0">
                          <a:latin typeface="+mn-lt"/>
                        </a:rPr>
                        <a:t> – papildu deklarācija (vienkāršotai deklarācijai bez atļaujas)</a:t>
                      </a:r>
                    </a:p>
                    <a:p>
                      <a:pPr>
                        <a:defRPr/>
                      </a:pPr>
                      <a:r>
                        <a:rPr lang="lv-LV" sz="900" b="1" dirty="0">
                          <a:latin typeface="+mn-lt"/>
                        </a:rPr>
                        <a:t>Y</a:t>
                      </a:r>
                      <a:r>
                        <a:rPr lang="lv-LV" sz="900" dirty="0">
                          <a:latin typeface="+mn-lt"/>
                        </a:rPr>
                        <a:t> – papildu deklarācija (vienkāršotai deklarācijai ar atļauju)</a:t>
                      </a:r>
                    </a:p>
                    <a:p>
                      <a:pPr>
                        <a:defRPr/>
                      </a:pPr>
                      <a:endParaRPr lang="lv-LV" sz="900" dirty="0">
                        <a:latin typeface="+mn-lt"/>
                      </a:endParaRPr>
                    </a:p>
                    <a:p>
                      <a:pPr>
                        <a:defRPr/>
                      </a:pPr>
                      <a:r>
                        <a:rPr lang="lv-LV" sz="900" b="1" dirty="0">
                          <a:solidFill>
                            <a:srgbClr val="FF0000"/>
                          </a:solidFill>
                          <a:latin typeface="+mn-lt"/>
                        </a:rPr>
                        <a:t>Z</a:t>
                      </a:r>
                      <a:r>
                        <a:rPr lang="lv-LV" sz="900" dirty="0">
                          <a:solidFill>
                            <a:srgbClr val="FF0000"/>
                          </a:solidFill>
                          <a:latin typeface="+mn-lt"/>
                        </a:rPr>
                        <a:t> – ieraksts deklarētāja reģistros (atļauja)</a:t>
                      </a:r>
                      <a:endParaRPr lang="lv-LV" sz="900" b="1" dirty="0">
                        <a:latin typeface="+mn-lt"/>
                      </a:endParaRPr>
                    </a:p>
                  </a:txBody>
                  <a:tcPr/>
                </a:tc>
                <a:tc hMerge="1">
                  <a:txBody>
                    <a:bodyPr/>
                    <a:lstStyle/>
                    <a:p>
                      <a:endParaRPr lang="lv-LV"/>
                    </a:p>
                  </a:txBody>
                  <a:tcPr/>
                </a:tc>
                <a:extLst>
                  <a:ext uri="{0D108BD9-81ED-4DB2-BD59-A6C34878D82A}">
                    <a16:rowId xmlns:a16="http://schemas.microsoft.com/office/drawing/2014/main" val="891755784"/>
                  </a:ext>
                </a:extLst>
              </a:tr>
              <a:tr h="33802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900" b="1" dirty="0">
                          <a:latin typeface="+mn-lt"/>
                        </a:rPr>
                        <a:t>Muitas iestādes</a:t>
                      </a:r>
                    </a:p>
                    <a:p>
                      <a:pPr algn="ctr"/>
                      <a:endParaRPr lang="lv-LV" sz="900" b="1" dirty="0">
                        <a:latin typeface="+mn-lt"/>
                      </a:endParaRPr>
                    </a:p>
                  </a:txBody>
                  <a:tcPr/>
                </a:tc>
                <a:tc hMerge="1">
                  <a:txBody>
                    <a:bodyPr/>
                    <a:lstStyle/>
                    <a:p>
                      <a:endParaRPr lang="lv-LV"/>
                    </a:p>
                  </a:txBody>
                  <a:tcPr/>
                </a:tc>
                <a:tc hMerge="1">
                  <a:txBody>
                    <a:bodyPr/>
                    <a:lstStyle/>
                    <a:p>
                      <a:endParaRPr lang="lv-LV"/>
                    </a:p>
                  </a:txBody>
                  <a:tcPr/>
                </a:tc>
                <a:extLst>
                  <a:ext uri="{0D108BD9-81ED-4DB2-BD59-A6C34878D82A}">
                    <a16:rowId xmlns:a16="http://schemas.microsoft.com/office/drawing/2014/main" val="1155299922"/>
                  </a:ext>
                </a:extLst>
              </a:tr>
              <a:tr h="464784">
                <a:tc gridSpan="2">
                  <a:txBody>
                    <a:bodyPr/>
                    <a:lstStyle/>
                    <a:p>
                      <a:pPr algn="l"/>
                      <a:r>
                        <a:rPr lang="lv-LV" sz="900" dirty="0">
                          <a:latin typeface="+mn-lt"/>
                        </a:rPr>
                        <a:t>Eksporta muitas iestāde (EMI)</a:t>
                      </a:r>
                    </a:p>
                    <a:p>
                      <a:pPr algn="l"/>
                      <a:r>
                        <a:rPr lang="lv-LV" sz="900" dirty="0">
                          <a:latin typeface="+mn-lt"/>
                        </a:rPr>
                        <a:t>Izvešanas muitas iestāde (IMI)</a:t>
                      </a:r>
                    </a:p>
                  </a:txBody>
                  <a:tcPr/>
                </a:tc>
                <a:tc hMerge="1">
                  <a:txBody>
                    <a:bodyPr/>
                    <a:lstStyle/>
                    <a:p>
                      <a:endParaRPr lang="lv-LV"/>
                    </a:p>
                  </a:txBody>
                  <a:tcPr/>
                </a:tc>
                <a:tc>
                  <a:txBody>
                    <a:bodyPr/>
                    <a:lstStyle/>
                    <a:p>
                      <a:pPr algn="l"/>
                      <a:r>
                        <a:rPr lang="lv-LV" sz="900" dirty="0">
                          <a:latin typeface="+mn-lt"/>
                        </a:rPr>
                        <a:t>Eksporta muitas iestāde (EMI)</a:t>
                      </a:r>
                    </a:p>
                    <a:p>
                      <a:pPr algn="l"/>
                      <a:r>
                        <a:rPr lang="lv-LV" sz="900" dirty="0">
                          <a:solidFill>
                            <a:srgbClr val="FF0000"/>
                          </a:solidFill>
                          <a:latin typeface="+mn-lt"/>
                        </a:rPr>
                        <a:t>Uzrādīšanas muitas iestāde (UMI) – centralizētā muitošana (2025.gads)</a:t>
                      </a:r>
                    </a:p>
                    <a:p>
                      <a:pPr algn="l"/>
                      <a:r>
                        <a:rPr lang="lv-LV" sz="900" dirty="0">
                          <a:latin typeface="+mn-lt"/>
                        </a:rPr>
                        <a:t>Izvešanas muitas iestāde (IMI)</a:t>
                      </a:r>
                    </a:p>
                  </a:txBody>
                  <a:tcPr/>
                </a:tc>
                <a:extLst>
                  <a:ext uri="{0D108BD9-81ED-4DB2-BD59-A6C34878D82A}">
                    <a16:rowId xmlns:a16="http://schemas.microsoft.com/office/drawing/2014/main" val="1549777328"/>
                  </a:ext>
                </a:extLst>
              </a:tr>
              <a:tr h="211266">
                <a:tc gridSpan="3">
                  <a:txBody>
                    <a:bodyPr/>
                    <a:lstStyle/>
                    <a:p>
                      <a:pPr algn="ctr"/>
                      <a:r>
                        <a:rPr lang="lv-LV" sz="900" b="1" dirty="0">
                          <a:latin typeface="+mn-lt"/>
                        </a:rPr>
                        <a:t>Deklarācijas līmeņi</a:t>
                      </a:r>
                    </a:p>
                  </a:txBody>
                  <a:tcPr/>
                </a:tc>
                <a:tc hMerge="1">
                  <a:txBody>
                    <a:bodyPr/>
                    <a:lstStyle/>
                    <a:p>
                      <a:endParaRPr lang="lv-LV"/>
                    </a:p>
                  </a:txBody>
                  <a:tcPr/>
                </a:tc>
                <a:tc hMerge="1">
                  <a:txBody>
                    <a:bodyPr/>
                    <a:lstStyle/>
                    <a:p>
                      <a:pPr algn="ctr"/>
                      <a:endParaRPr lang="lv-LV" sz="1200" dirty="0">
                        <a:latin typeface="+mn-lt"/>
                      </a:endParaRPr>
                    </a:p>
                  </a:txBody>
                  <a:tcPr/>
                </a:tc>
                <a:extLst>
                  <a:ext uri="{0D108BD9-81ED-4DB2-BD59-A6C34878D82A}">
                    <a16:rowId xmlns:a16="http://schemas.microsoft.com/office/drawing/2014/main" val="537505015"/>
                  </a:ext>
                </a:extLst>
              </a:tr>
              <a:tr h="464784">
                <a:tc gridSpan="2">
                  <a:txBody>
                    <a:bodyPr/>
                    <a:lstStyle/>
                    <a:p>
                      <a:r>
                        <a:rPr lang="lv-LV" sz="900" dirty="0">
                          <a:latin typeface="+mn-lt"/>
                        </a:rPr>
                        <a:t>Deklarācijas līmenis</a:t>
                      </a:r>
                    </a:p>
                    <a:p>
                      <a:r>
                        <a:rPr lang="lv-LV" sz="900" dirty="0">
                          <a:latin typeface="+mn-lt"/>
                        </a:rPr>
                        <a:t>Preču līmenis</a:t>
                      </a:r>
                    </a:p>
                  </a:txBody>
                  <a:tcPr/>
                </a:tc>
                <a:tc hMerge="1">
                  <a:txBody>
                    <a:bodyPr/>
                    <a:lstStyle/>
                    <a:p>
                      <a:endParaRPr lang="lv-LV"/>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latin typeface="+mn-lt"/>
                        </a:rPr>
                        <a:t>Deklarācijas līmenis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solidFill>
                            <a:srgbClr val="FF0000"/>
                          </a:solidFill>
                          <a:latin typeface="+mn-lt"/>
                        </a:rPr>
                        <a:t>Preču kravas līmenis</a:t>
                      </a:r>
                      <a:endParaRPr lang="lv-LV" sz="9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latin typeface="+mn-lt"/>
                        </a:rPr>
                        <a:t>Preču līmenis</a:t>
                      </a:r>
                    </a:p>
                  </a:txBody>
                  <a:tcPr/>
                </a:tc>
                <a:extLst>
                  <a:ext uri="{0D108BD9-81ED-4DB2-BD59-A6C34878D82A}">
                    <a16:rowId xmlns:a16="http://schemas.microsoft.com/office/drawing/2014/main" val="1763117886"/>
                  </a:ext>
                </a:extLst>
              </a:tr>
              <a:tr h="211266">
                <a:tc gridSpan="3">
                  <a:txBody>
                    <a:bodyPr/>
                    <a:lstStyle/>
                    <a:p>
                      <a:pPr algn="ctr"/>
                      <a:r>
                        <a:rPr lang="lv-LV" sz="900" b="1" dirty="0">
                          <a:latin typeface="+mn-lt"/>
                        </a:rPr>
                        <a:t>Datu lauki</a:t>
                      </a:r>
                    </a:p>
                  </a:txBody>
                  <a:tcPr/>
                </a:tc>
                <a:tc hMerge="1">
                  <a:txBody>
                    <a:bodyPr/>
                    <a:lstStyle/>
                    <a:p>
                      <a:endParaRPr lang="lv-LV"/>
                    </a:p>
                  </a:txBody>
                  <a:tcPr/>
                </a:tc>
                <a:tc hMerge="1">
                  <a:txBody>
                    <a:bodyPr/>
                    <a:lstStyle/>
                    <a:p>
                      <a:endParaRPr lang="lv-LV" dirty="0"/>
                    </a:p>
                  </a:txBody>
                  <a:tcPr/>
                </a:tc>
                <a:extLst>
                  <a:ext uri="{0D108BD9-81ED-4DB2-BD59-A6C34878D82A}">
                    <a16:rowId xmlns:a16="http://schemas.microsoft.com/office/drawing/2014/main" val="2487534775"/>
                  </a:ext>
                </a:extLst>
              </a:tr>
              <a:tr h="71830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latin typeface="+mn-lt"/>
                        </a:rPr>
                        <a:t>Deklarācijas līmenis – Iesaistītās puses: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latin typeface="+mn-lt"/>
                        </a:rPr>
                        <a:t>Deklarētājs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latin typeface="+mn-lt"/>
                        </a:rPr>
                        <a:t>Nosūtītājs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latin typeface="+mn-lt"/>
                        </a:rPr>
                        <a:t>Saņēmējs</a:t>
                      </a:r>
                    </a:p>
                    <a:p>
                      <a:endParaRPr lang="lv-LV" sz="900" dirty="0">
                        <a:latin typeface="+mn-lt"/>
                      </a:endParaRPr>
                    </a:p>
                  </a:txBody>
                  <a:tcPr/>
                </a:tc>
                <a:tc hMerge="1">
                  <a:txBody>
                    <a:bodyPr/>
                    <a:lstStyle/>
                    <a:p>
                      <a:endParaRPr lang="lv-LV"/>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latin typeface="+mn-lt"/>
                        </a:rPr>
                        <a:t>Deklarācijas līmenis – Iesaistītās puses: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latin typeface="+mn-lt"/>
                        </a:rPr>
                        <a:t>Deklarētājs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solidFill>
                            <a:srgbClr val="FF0000"/>
                          </a:solidFill>
                          <a:latin typeface="+mn-lt"/>
                        </a:rPr>
                        <a:t>Kontaktpersona</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solidFill>
                            <a:srgbClr val="FF0000"/>
                          </a:solidFill>
                          <a:latin typeface="+mn-lt"/>
                        </a:rPr>
                        <a:t>Eksportētājs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solidFill>
                            <a:srgbClr val="FF0000"/>
                          </a:solidFill>
                          <a:latin typeface="+mn-lt"/>
                        </a:rPr>
                        <a:t>Pārstāvis</a:t>
                      </a:r>
                      <a:endParaRPr lang="lv-LV" sz="900" dirty="0">
                        <a:latin typeface="+mn-lt"/>
                      </a:endParaRPr>
                    </a:p>
                  </a:txBody>
                  <a:tcPr/>
                </a:tc>
                <a:extLst>
                  <a:ext uri="{0D108BD9-81ED-4DB2-BD59-A6C34878D82A}">
                    <a16:rowId xmlns:a16="http://schemas.microsoft.com/office/drawing/2014/main" val="3441798218"/>
                  </a:ext>
                </a:extLst>
              </a:tr>
              <a:tr h="591544">
                <a:tc gridSpan="2">
                  <a:txBody>
                    <a:bodyPr/>
                    <a:lstStyle/>
                    <a:p>
                      <a:endParaRPr lang="lv-LV" sz="900">
                        <a:latin typeface="+mn-lt"/>
                      </a:endParaRPr>
                    </a:p>
                  </a:txBody>
                  <a:tcPr/>
                </a:tc>
                <a:tc hMerge="1">
                  <a:txBody>
                    <a:bodyPr/>
                    <a:lstStyle/>
                    <a:p>
                      <a:endParaRPr lang="lv-LV"/>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solidFill>
                            <a:srgbClr val="FF0000"/>
                          </a:solidFill>
                          <a:latin typeface="+mn-lt"/>
                        </a:rPr>
                        <a:t>Preču kravas līmenis: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solidFill>
                            <a:srgbClr val="FF0000"/>
                          </a:solidFill>
                          <a:latin typeface="+mn-lt"/>
                        </a:rPr>
                        <a:t>Pārvadātājs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solidFill>
                            <a:schemeClr val="tx1"/>
                          </a:solidFill>
                          <a:latin typeface="+mn-lt"/>
                        </a:rPr>
                        <a:t>Nosūtītājs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900" dirty="0">
                          <a:solidFill>
                            <a:schemeClr val="tx1"/>
                          </a:solidFill>
                          <a:latin typeface="+mn-lt"/>
                        </a:rPr>
                        <a:t>Saņēmējs</a:t>
                      </a:r>
                    </a:p>
                  </a:txBody>
                  <a:tcPr/>
                </a:tc>
                <a:extLst>
                  <a:ext uri="{0D108BD9-81ED-4DB2-BD59-A6C34878D82A}">
                    <a16:rowId xmlns:a16="http://schemas.microsoft.com/office/drawing/2014/main" val="602435760"/>
                  </a:ext>
                </a:extLst>
              </a:tr>
              <a:tr h="211266">
                <a:tc gridSpan="3">
                  <a:txBody>
                    <a:bodyPr/>
                    <a:lstStyle/>
                    <a:p>
                      <a:pPr algn="ctr"/>
                      <a:r>
                        <a:rPr lang="lv-LV" sz="900" dirty="0">
                          <a:solidFill>
                            <a:srgbClr val="FF0000"/>
                          </a:solidFill>
                          <a:latin typeface="+mn-lt"/>
                        </a:rPr>
                        <a:t>Eksporta turpinājums ar tranzītu – 2024.gads</a:t>
                      </a:r>
                    </a:p>
                  </a:txBody>
                  <a:tcPr/>
                </a:tc>
                <a:tc hMerge="1">
                  <a:txBody>
                    <a:bodyPr/>
                    <a:lstStyle/>
                    <a:p>
                      <a:endParaRPr lang="lv-LV"/>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v-LV" sz="1000" dirty="0">
                        <a:solidFill>
                          <a:schemeClr val="tx1"/>
                        </a:solidFill>
                        <a:latin typeface="+mj-lt"/>
                      </a:endParaRPr>
                    </a:p>
                  </a:txBody>
                  <a:tcPr/>
                </a:tc>
                <a:extLst>
                  <a:ext uri="{0D108BD9-81ED-4DB2-BD59-A6C34878D82A}">
                    <a16:rowId xmlns:a16="http://schemas.microsoft.com/office/drawing/2014/main" val="3697135294"/>
                  </a:ext>
                </a:extLst>
              </a:tr>
            </a:tbl>
          </a:graphicData>
        </a:graphic>
      </p:graphicFrame>
    </p:spTree>
    <p:extLst>
      <p:ext uri="{BB962C8B-B14F-4D97-AF65-F5344CB8AC3E}">
        <p14:creationId xmlns:p14="http://schemas.microsoft.com/office/powerpoint/2010/main" val="2949716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38200" y="500062"/>
            <a:ext cx="10515600" cy="1325563"/>
          </a:xfrm>
        </p:spPr>
        <p:txBody>
          <a:bodyPr/>
          <a:lstStyle/>
          <a:p>
            <a:r>
              <a:rPr lang="lv-LV" dirty="0"/>
              <a:t>Pieslēgšanās </a:t>
            </a:r>
            <a:br>
              <a:rPr lang="lv-LV" dirty="0"/>
            </a:br>
            <a:r>
              <a:rPr lang="lv-LV" b="0" i="1" dirty="0"/>
              <a:t>EDS</a:t>
            </a:r>
          </a:p>
        </p:txBody>
      </p:sp>
      <p:pic>
        <p:nvPicPr>
          <p:cNvPr id="6" name="Picture 5">
            <a:extLst>
              <a:ext uri="{FF2B5EF4-FFF2-40B4-BE49-F238E27FC236}">
                <a16:creationId xmlns:a16="http://schemas.microsoft.com/office/drawing/2014/main" id="{B1C784D8-5B2D-FCDE-4B4E-4A110B05F1EA}"/>
              </a:ext>
            </a:extLst>
          </p:cNvPr>
          <p:cNvPicPr>
            <a:picLocks noChangeAspect="1"/>
          </p:cNvPicPr>
          <p:nvPr/>
        </p:nvPicPr>
        <p:blipFill>
          <a:blip r:embed="rId2"/>
          <a:stretch>
            <a:fillRect/>
          </a:stretch>
        </p:blipFill>
        <p:spPr>
          <a:xfrm>
            <a:off x="677567" y="1825625"/>
            <a:ext cx="3993046" cy="3917883"/>
          </a:xfrm>
          <a:prstGeom prst="rect">
            <a:avLst/>
          </a:prstGeom>
        </p:spPr>
      </p:pic>
      <p:sp>
        <p:nvSpPr>
          <p:cNvPr id="8" name="Content Placeholder 2">
            <a:extLst>
              <a:ext uri="{FF2B5EF4-FFF2-40B4-BE49-F238E27FC236}">
                <a16:creationId xmlns:a16="http://schemas.microsoft.com/office/drawing/2014/main" id="{853CCFBD-E57C-50CE-6DCC-AE9F1C45256E}"/>
              </a:ext>
            </a:extLst>
          </p:cNvPr>
          <p:cNvSpPr>
            <a:spLocks noGrp="1"/>
          </p:cNvSpPr>
          <p:nvPr>
            <p:ph idx="1"/>
          </p:nvPr>
        </p:nvSpPr>
        <p:spPr>
          <a:xfrm>
            <a:off x="5483024" y="1878178"/>
            <a:ext cx="5658741" cy="4479760"/>
          </a:xfrm>
        </p:spPr>
        <p:txBody>
          <a:bodyPr>
            <a:noAutofit/>
          </a:bodyPr>
          <a:lstStyle/>
          <a:p>
            <a:r>
              <a:rPr lang="lv-LV" dirty="0"/>
              <a:t>Pieslēgties EDS var, izmantojot vienu no veidiem:</a:t>
            </a:r>
          </a:p>
          <a:p>
            <a:pPr marL="342900" indent="-342900">
              <a:buFont typeface="Wingdings" panose="05000000000000000000" pitchFamily="2" charset="2"/>
              <a:buChar char="Ø"/>
            </a:pPr>
            <a:r>
              <a:rPr lang="lv-LV" dirty="0"/>
              <a:t>lietotāja vārdu un paroli</a:t>
            </a:r>
          </a:p>
          <a:p>
            <a:pPr marL="342900" indent="-342900">
              <a:buFont typeface="Wingdings" panose="05000000000000000000" pitchFamily="2" charset="2"/>
              <a:buChar char="Ø"/>
            </a:pPr>
            <a:r>
              <a:rPr lang="lv-LV" dirty="0"/>
              <a:t>autentifikāciju, izmantojot </a:t>
            </a:r>
            <a:r>
              <a:rPr lang="lv-LV" dirty="0">
                <a:hlinkClick r:id="rId3"/>
              </a:rPr>
              <a:t>www.latvija.lv</a:t>
            </a:r>
            <a:endParaRPr lang="lv-LV" dirty="0"/>
          </a:p>
          <a:p>
            <a:pPr marL="342900" indent="-342900">
              <a:buFont typeface="Wingdings" panose="05000000000000000000" pitchFamily="2" charset="2"/>
              <a:buChar char="Ø"/>
            </a:pPr>
            <a:r>
              <a:rPr lang="lv-LV" dirty="0"/>
              <a:t>e-parakstu</a:t>
            </a:r>
          </a:p>
          <a:p>
            <a:endParaRPr lang="lv-LV" dirty="0"/>
          </a:p>
          <a:p>
            <a:r>
              <a:rPr lang="lv-LV" dirty="0"/>
              <a:t>Esošajiem lietotājiem saglabāsies līdzšinējās piekļuves tiesības, ja tiks veiktas attiecīgas atzīmes EDS </a:t>
            </a:r>
          </a:p>
        </p:txBody>
      </p:sp>
      <p:sp>
        <p:nvSpPr>
          <p:cNvPr id="9" name="Content Placeholder 2">
            <a:extLst>
              <a:ext uri="{FF2B5EF4-FFF2-40B4-BE49-F238E27FC236}">
                <a16:creationId xmlns:a16="http://schemas.microsoft.com/office/drawing/2014/main" id="{35C27B27-27F6-AECE-E51D-F3B9E2623F16}"/>
              </a:ext>
            </a:extLst>
          </p:cNvPr>
          <p:cNvSpPr txBox="1">
            <a:spLocks/>
          </p:cNvSpPr>
          <p:nvPr/>
        </p:nvSpPr>
        <p:spPr>
          <a:xfrm>
            <a:off x="947229" y="5920686"/>
            <a:ext cx="3723384" cy="4372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0000"/>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000000"/>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0000"/>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000000"/>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800" dirty="0">
                <a:solidFill>
                  <a:srgbClr val="FF0000"/>
                </a:solidFill>
                <a:hlinkClick r:id="rId4"/>
              </a:rPr>
              <a:t>https://eds.vid.gov.lv/login/</a:t>
            </a:r>
            <a:r>
              <a:rPr lang="lv-LV" sz="1800" dirty="0">
                <a:solidFill>
                  <a:srgbClr val="FF0000"/>
                </a:solidFill>
              </a:rPr>
              <a:t> </a:t>
            </a:r>
            <a:endParaRPr lang="lv-LV" sz="1800" dirty="0"/>
          </a:p>
        </p:txBody>
      </p:sp>
      <p:pic>
        <p:nvPicPr>
          <p:cNvPr id="10" name="Graphic 9">
            <a:extLst>
              <a:ext uri="{FF2B5EF4-FFF2-40B4-BE49-F238E27FC236}">
                <a16:creationId xmlns:a16="http://schemas.microsoft.com/office/drawing/2014/main" id="{B677104D-0D36-8B6C-C94C-9B0121452D47}"/>
              </a:ext>
            </a:extLst>
          </p:cNvPr>
          <p:cNvPicPr>
            <a:picLocks noChangeAspect="1"/>
          </p:cNvPicPr>
          <p:nvPr/>
        </p:nvPicPr>
        <p:blipFill>
          <a:blip r:embed="rId5">
            <a:alphaModFix amt="38000"/>
            <a:extLst>
              <a:ext uri="{96DAC541-7B7A-43D3-8B79-37D633B846F1}">
                <asvg:svgBlip xmlns:asvg="http://schemas.microsoft.com/office/drawing/2016/SVG/main" r:embed="rId6"/>
              </a:ext>
            </a:extLst>
          </a:blip>
          <a:stretch>
            <a:fillRect/>
          </a:stretch>
        </p:blipFill>
        <p:spPr>
          <a:xfrm>
            <a:off x="4887069" y="2010293"/>
            <a:ext cx="595955" cy="312372"/>
          </a:xfrm>
          <a:prstGeom prst="rect">
            <a:avLst/>
          </a:prstGeom>
        </p:spPr>
      </p:pic>
    </p:spTree>
    <p:extLst>
      <p:ext uri="{BB962C8B-B14F-4D97-AF65-F5344CB8AC3E}">
        <p14:creationId xmlns:p14="http://schemas.microsoft.com/office/powerpoint/2010/main" val="362902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Pieslēgšanās </a:t>
            </a:r>
            <a:br>
              <a:rPr lang="lv-LV" dirty="0"/>
            </a:br>
            <a:r>
              <a:rPr lang="lv-LV" b="0" i="1" dirty="0"/>
              <a:t>EDS atzīmes</a:t>
            </a:r>
          </a:p>
        </p:txBody>
      </p:sp>
      <p:pic>
        <p:nvPicPr>
          <p:cNvPr id="11" name="Picture 10">
            <a:extLst>
              <a:ext uri="{FF2B5EF4-FFF2-40B4-BE49-F238E27FC236}">
                <a16:creationId xmlns:a16="http://schemas.microsoft.com/office/drawing/2014/main" id="{6BBD407D-7EBD-B45A-614B-C76A53762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33625"/>
            <a:ext cx="4181787" cy="185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C002AE8E-D2AE-C123-AC18-2B37428B6139}"/>
              </a:ext>
            </a:extLst>
          </p:cNvPr>
          <p:cNvSpPr txBox="1">
            <a:spLocks/>
          </p:cNvSpPr>
          <p:nvPr/>
        </p:nvSpPr>
        <p:spPr>
          <a:xfrm>
            <a:off x="838200" y="4476781"/>
            <a:ext cx="3723384" cy="4372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0000"/>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000000"/>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0000"/>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000000"/>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800" dirty="0">
                <a:solidFill>
                  <a:srgbClr val="FF0000"/>
                </a:solidFill>
                <a:hlinkClick r:id="rId3"/>
              </a:rPr>
              <a:t>https://eds.vid.gov.lv/login/</a:t>
            </a:r>
            <a:r>
              <a:rPr lang="lv-LV" sz="1800" dirty="0">
                <a:solidFill>
                  <a:srgbClr val="FF0000"/>
                </a:solidFill>
              </a:rPr>
              <a:t> </a:t>
            </a:r>
            <a:endParaRPr lang="lv-LV" sz="1800" dirty="0"/>
          </a:p>
        </p:txBody>
      </p:sp>
      <p:sp>
        <p:nvSpPr>
          <p:cNvPr id="13" name="Content Placeholder 2">
            <a:extLst>
              <a:ext uri="{FF2B5EF4-FFF2-40B4-BE49-F238E27FC236}">
                <a16:creationId xmlns:a16="http://schemas.microsoft.com/office/drawing/2014/main" id="{E4260885-CA16-C895-90D9-AC0B70E491CD}"/>
              </a:ext>
            </a:extLst>
          </p:cNvPr>
          <p:cNvSpPr>
            <a:spLocks noGrp="1"/>
          </p:cNvSpPr>
          <p:nvPr>
            <p:ph idx="1"/>
          </p:nvPr>
        </p:nvSpPr>
        <p:spPr>
          <a:xfrm>
            <a:off x="5483024" y="1370178"/>
            <a:ext cx="5658741" cy="5144922"/>
          </a:xfrm>
        </p:spPr>
        <p:txBody>
          <a:bodyPr>
            <a:noAutofit/>
          </a:bodyPr>
          <a:lstStyle/>
          <a:p>
            <a:pPr>
              <a:defRPr/>
            </a:pPr>
            <a:r>
              <a:rPr lang="lv-LV" sz="1800" dirty="0">
                <a:latin typeface="+mn-lt"/>
                <a:ea typeface="Calibri" panose="020F0502020204030204" pitchFamily="34" charset="0"/>
                <a:cs typeface="Times New Roman" panose="02020603050405020304" pitchFamily="18" charset="0"/>
              </a:rPr>
              <a:t>EDS sadaļā “Iestatījumi”:</a:t>
            </a:r>
          </a:p>
          <a:p>
            <a:pPr marL="285750" indent="-285750">
              <a:buFont typeface="Wingdings" panose="05000000000000000000" pitchFamily="2" charset="2"/>
              <a:buChar char="Ø"/>
              <a:defRPr/>
            </a:pPr>
            <a:r>
              <a:rPr lang="lv-LV" sz="1800" dirty="0">
                <a:latin typeface="+mn-lt"/>
                <a:ea typeface="Calibri" panose="020F0502020204030204" pitchFamily="34" charset="0"/>
                <a:cs typeface="Times New Roman" panose="02020603050405020304" pitchFamily="18" charset="0"/>
              </a:rPr>
              <a:t>izvēlas sadaļu “Lietotāji un to tiesības”</a:t>
            </a:r>
          </a:p>
          <a:p>
            <a:pPr marL="285750" indent="-285750">
              <a:buFont typeface="Wingdings" panose="05000000000000000000" pitchFamily="2" charset="2"/>
              <a:buChar char="Ø"/>
              <a:defRPr/>
            </a:pPr>
            <a:r>
              <a:rPr lang="lv-LV" sz="1800" dirty="0">
                <a:latin typeface="+mn-lt"/>
                <a:ea typeface="Calibri" panose="020F0502020204030204" pitchFamily="34" charset="0"/>
                <a:cs typeface="Times New Roman" panose="02020603050405020304" pitchFamily="18" charset="0"/>
              </a:rPr>
              <a:t>uzklikšķina uz lietotāja vārda un uzvārda ailes</a:t>
            </a:r>
          </a:p>
          <a:p>
            <a:pPr marL="285750" indent="-285750">
              <a:buFont typeface="Wingdings" panose="05000000000000000000" pitchFamily="2" charset="2"/>
              <a:buChar char="Ø"/>
              <a:defRPr/>
            </a:pPr>
            <a:r>
              <a:rPr lang="lv-LV" sz="1800" dirty="0">
                <a:latin typeface="+mn-lt"/>
                <a:ea typeface="Calibri" panose="020F0502020204030204" pitchFamily="34" charset="0"/>
                <a:cs typeface="Times New Roman" panose="02020603050405020304" pitchFamily="18" charset="0"/>
              </a:rPr>
              <a:t>uz izvēlētās sistēmas ieraksta “Eksporta kontroles sistēma (EKS)” un nospiež pogu “Rediģēt tiesības veikt darbības ar dokumentiem” </a:t>
            </a:r>
          </a:p>
          <a:p>
            <a:pPr marL="285750" indent="-285750">
              <a:buFont typeface="Wingdings" panose="05000000000000000000" pitchFamily="2" charset="2"/>
              <a:buChar char="Ø"/>
              <a:defRPr/>
            </a:pPr>
            <a:r>
              <a:rPr lang="lv-LV" sz="1800" dirty="0">
                <a:latin typeface="+mn-lt"/>
                <a:ea typeface="Calibri" panose="020F0502020204030204" pitchFamily="34" charset="0"/>
                <a:cs typeface="Times New Roman" panose="02020603050405020304" pitchFamily="18" charset="0"/>
              </a:rPr>
              <a:t>atzīmē “Tiesības skatīt” un “Tiesības labot” </a:t>
            </a:r>
          </a:p>
          <a:p>
            <a:pPr>
              <a:defRPr/>
            </a:pPr>
            <a:endParaRPr lang="lv-LV" sz="1800" dirty="0">
              <a:latin typeface="+mn-lt"/>
              <a:ea typeface="Calibri" panose="020F0502020204030204" pitchFamily="34" charset="0"/>
              <a:cs typeface="Times New Roman" panose="02020603050405020304" pitchFamily="18" charset="0"/>
            </a:endParaRPr>
          </a:p>
          <a:p>
            <a:pPr>
              <a:defRPr/>
            </a:pPr>
            <a:r>
              <a:rPr lang="lv-LV" sz="1800" dirty="0">
                <a:latin typeface="+mn-lt"/>
                <a:ea typeface="Calibri" panose="020F0502020204030204" pitchFamily="34" charset="0"/>
                <a:cs typeface="Times New Roman" panose="02020603050405020304" pitchFamily="18" charset="0"/>
              </a:rPr>
              <a:t>Ja nav atzīmes “tikai savus”, lietotājs var redzēt visas uzņēmuma deklarācijas</a:t>
            </a:r>
          </a:p>
          <a:p>
            <a:pPr>
              <a:defRPr/>
            </a:pPr>
            <a:endParaRPr lang="lv-LV" sz="1800" dirty="0">
              <a:latin typeface="+mn-lt"/>
              <a:ea typeface="Calibri" panose="020F0502020204030204" pitchFamily="34" charset="0"/>
              <a:cs typeface="Times New Roman" panose="02020603050405020304" pitchFamily="18" charset="0"/>
            </a:endParaRPr>
          </a:p>
          <a:p>
            <a:pPr>
              <a:defRPr/>
            </a:pPr>
            <a:r>
              <a:rPr lang="lv-LV" sz="1800" dirty="0">
                <a:latin typeface="+mn-lt"/>
                <a:ea typeface="Calibri" panose="020F0502020204030204" pitchFamily="34" charset="0"/>
                <a:cs typeface="Times New Roman" panose="02020603050405020304" pitchFamily="18" charset="0"/>
              </a:rPr>
              <a:t>Ja ir atzīme “tikai savus”, lietotājs redzēs tikai savas veidotās deklarācija</a:t>
            </a:r>
          </a:p>
        </p:txBody>
      </p:sp>
      <p:pic>
        <p:nvPicPr>
          <p:cNvPr id="14" name="Graphic 13">
            <a:extLst>
              <a:ext uri="{FF2B5EF4-FFF2-40B4-BE49-F238E27FC236}">
                <a16:creationId xmlns:a16="http://schemas.microsoft.com/office/drawing/2014/main" id="{5F2C2586-BFBE-C85C-E7AE-281EB1932439}"/>
              </a:ext>
            </a:extLst>
          </p:cNvPr>
          <p:cNvPicPr>
            <a:picLocks noChangeAspect="1"/>
          </p:cNvPicPr>
          <p:nvPr/>
        </p:nvPicPr>
        <p:blipFill>
          <a:blip r:embed="rId4">
            <a:alphaModFix amt="38000"/>
            <a:extLst>
              <a:ext uri="{96DAC541-7B7A-43D3-8B79-37D633B846F1}">
                <asvg:svgBlip xmlns:asvg="http://schemas.microsoft.com/office/drawing/2016/SVG/main" r:embed="rId5"/>
              </a:ext>
            </a:extLst>
          </a:blip>
          <a:stretch>
            <a:fillRect/>
          </a:stretch>
        </p:blipFill>
        <p:spPr>
          <a:xfrm>
            <a:off x="4887069" y="1430009"/>
            <a:ext cx="595955" cy="312372"/>
          </a:xfrm>
          <a:prstGeom prst="rect">
            <a:avLst/>
          </a:prstGeom>
        </p:spPr>
      </p:pic>
    </p:spTree>
    <p:extLst>
      <p:ext uri="{BB962C8B-B14F-4D97-AF65-F5344CB8AC3E}">
        <p14:creationId xmlns:p14="http://schemas.microsoft.com/office/powerpoint/2010/main" val="201697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Pieslēgšanās </a:t>
            </a:r>
            <a:br>
              <a:rPr lang="lv-LV" dirty="0"/>
            </a:br>
            <a:r>
              <a:rPr lang="lv-LV" b="0" i="1" dirty="0"/>
              <a:t>EMDAS</a:t>
            </a:r>
          </a:p>
        </p:txBody>
      </p:sp>
      <p:pic>
        <p:nvPicPr>
          <p:cNvPr id="4" name="Content Placeholder 5">
            <a:extLst>
              <a:ext uri="{FF2B5EF4-FFF2-40B4-BE49-F238E27FC236}">
                <a16:creationId xmlns:a16="http://schemas.microsoft.com/office/drawing/2014/main" id="{465E6DA6-50D5-7B49-5C0E-D5E0170907FE}"/>
              </a:ext>
            </a:extLst>
          </p:cNvPr>
          <p:cNvPicPr>
            <a:picLocks noGrp="1" noChangeAspect="1"/>
          </p:cNvPicPr>
          <p:nvPr>
            <p:ph idx="1"/>
          </p:nvPr>
        </p:nvPicPr>
        <p:blipFill>
          <a:blip r:embed="rId2"/>
          <a:stretch>
            <a:fillRect/>
          </a:stretch>
        </p:blipFill>
        <p:spPr>
          <a:xfrm>
            <a:off x="838200" y="2162175"/>
            <a:ext cx="10687050" cy="2085227"/>
          </a:xfrm>
        </p:spPr>
      </p:pic>
      <p:sp>
        <p:nvSpPr>
          <p:cNvPr id="5" name="TextBox 4">
            <a:extLst>
              <a:ext uri="{FF2B5EF4-FFF2-40B4-BE49-F238E27FC236}">
                <a16:creationId xmlns:a16="http://schemas.microsoft.com/office/drawing/2014/main" id="{78711FC6-450D-3AE1-C824-E44F3D347A60}"/>
              </a:ext>
            </a:extLst>
          </p:cNvPr>
          <p:cNvSpPr txBox="1"/>
          <p:nvPr/>
        </p:nvSpPr>
        <p:spPr>
          <a:xfrm>
            <a:off x="838200" y="4583952"/>
            <a:ext cx="5578569" cy="1200329"/>
          </a:xfrm>
          <a:prstGeom prst="rect">
            <a:avLst/>
          </a:prstGeom>
          <a:noFill/>
        </p:spPr>
        <p:txBody>
          <a:bodyPr wrap="square">
            <a:spAutoFit/>
          </a:bodyPr>
          <a:lstStyle/>
          <a:p>
            <a:pPr>
              <a:defRPr/>
            </a:pPr>
            <a:r>
              <a:rPr lang="lv-LV" sz="2400" dirty="0">
                <a:latin typeface="+mn-lt"/>
              </a:rPr>
              <a:t>Lietotājam tiek attēlotas tikai tās sistēmas, kurām ir piešķirtas </a:t>
            </a:r>
            <a:r>
              <a:rPr lang="lv-LV" sz="2400" dirty="0" err="1">
                <a:latin typeface="+mn-lt"/>
              </a:rPr>
              <a:t>lietotājtiesības</a:t>
            </a:r>
            <a:endParaRPr lang="lv-LV" sz="2400" dirty="0">
              <a:latin typeface="+mn-lt"/>
            </a:endParaRPr>
          </a:p>
        </p:txBody>
      </p:sp>
    </p:spTree>
    <p:extLst>
      <p:ext uri="{BB962C8B-B14F-4D97-AF65-F5344CB8AC3E}">
        <p14:creationId xmlns:p14="http://schemas.microsoft.com/office/powerpoint/2010/main" val="114208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647FDB0-071B-6827-B749-A8790E4589F9}"/>
              </a:ext>
            </a:extLst>
          </p:cNvPr>
          <p:cNvSpPr>
            <a:spLocks noGrp="1"/>
          </p:cNvSpPr>
          <p:nvPr>
            <p:ph type="title"/>
          </p:nvPr>
        </p:nvSpPr>
        <p:spPr>
          <a:xfrm>
            <a:off x="838200" y="500062"/>
            <a:ext cx="10515600" cy="1325563"/>
          </a:xfrm>
        </p:spPr>
        <p:txBody>
          <a:bodyPr/>
          <a:lstStyle/>
          <a:p>
            <a:r>
              <a:rPr lang="lv-LV" dirty="0"/>
              <a:t>Pieslēgšanās </a:t>
            </a:r>
            <a:br>
              <a:rPr lang="lv-LV" dirty="0"/>
            </a:br>
            <a:r>
              <a:rPr lang="lv-LV" b="0" i="1" dirty="0"/>
              <a:t>EMDAS. Darbs ar muitas dokumentiem</a:t>
            </a:r>
          </a:p>
        </p:txBody>
      </p:sp>
      <p:pic>
        <p:nvPicPr>
          <p:cNvPr id="6" name="Picture 2">
            <a:extLst>
              <a:ext uri="{FF2B5EF4-FFF2-40B4-BE49-F238E27FC236}">
                <a16:creationId xmlns:a16="http://schemas.microsoft.com/office/drawing/2014/main" id="{52CDDA23-3C02-472E-1FE4-0EA5E14C35F0}"/>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838200" y="2084387"/>
            <a:ext cx="3669647" cy="392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948130C-DDF1-8B2A-C435-417277E52EB9}"/>
              </a:ext>
            </a:extLst>
          </p:cNvPr>
          <p:cNvSpPr txBox="1"/>
          <p:nvPr/>
        </p:nvSpPr>
        <p:spPr>
          <a:xfrm>
            <a:off x="5151436" y="2251406"/>
            <a:ext cx="6697663" cy="461665"/>
          </a:xfrm>
          <a:prstGeom prst="rect">
            <a:avLst/>
          </a:prstGeom>
          <a:noFill/>
        </p:spPr>
        <p:txBody>
          <a:bodyPr wrap="square">
            <a:spAutoFit/>
          </a:bodyPr>
          <a:lstStyle/>
          <a:p>
            <a:pPr>
              <a:defRPr/>
            </a:pPr>
            <a:r>
              <a:rPr lang="lv-LV" sz="2400" dirty="0">
                <a:solidFill>
                  <a:srgbClr val="000000"/>
                </a:solidFill>
                <a:latin typeface="+mn-lt"/>
                <a:ea typeface="Calibri" panose="020F0502020204030204" pitchFamily="34" charset="0"/>
                <a:cs typeface="Times New Roman" panose="02020603050405020304" pitchFamily="18" charset="0"/>
              </a:rPr>
              <a:t>Šķirklis «Darbs ar muitas dokumentiem»</a:t>
            </a:r>
            <a:endParaRPr lang="lv-LV" sz="2400" dirty="0">
              <a:solidFill>
                <a:srgbClr val="000000"/>
              </a:solidFill>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E61CF401-A699-B7EB-6663-03BE795ADD19}"/>
              </a:ext>
            </a:extLst>
          </p:cNvPr>
          <p:cNvGrpSpPr/>
          <p:nvPr/>
        </p:nvGrpSpPr>
        <p:grpSpPr>
          <a:xfrm>
            <a:off x="4715888" y="2956829"/>
            <a:ext cx="7454026" cy="3046988"/>
            <a:chOff x="4715888" y="2893329"/>
            <a:chExt cx="7454026" cy="3046988"/>
          </a:xfrm>
        </p:grpSpPr>
        <p:pic>
          <p:nvPicPr>
            <p:cNvPr id="9" name="Graphic 8">
              <a:extLst>
                <a:ext uri="{FF2B5EF4-FFF2-40B4-BE49-F238E27FC236}">
                  <a16:creationId xmlns:a16="http://schemas.microsoft.com/office/drawing/2014/main" id="{DC7787F0-6376-E62D-FA29-47C8E03A6025}"/>
                </a:ext>
              </a:extLst>
            </p:cNvPr>
            <p:cNvPicPr>
              <a:picLocks noChangeAspect="1"/>
            </p:cNvPicPr>
            <p:nvPr/>
          </p:nvPicPr>
          <p:blipFill>
            <a:blip r:embed="rId3">
              <a:alphaModFix amt="38000"/>
              <a:extLst>
                <a:ext uri="{96DAC541-7B7A-43D3-8B79-37D633B846F1}">
                  <asvg:svgBlip xmlns:asvg="http://schemas.microsoft.com/office/drawing/2016/SVG/main" r:embed="rId4"/>
                </a:ext>
              </a:extLst>
            </a:blip>
            <a:stretch>
              <a:fillRect/>
            </a:stretch>
          </p:blipFill>
          <p:spPr>
            <a:xfrm>
              <a:off x="4715888" y="3011853"/>
              <a:ext cx="595955" cy="312372"/>
            </a:xfrm>
            <a:prstGeom prst="rect">
              <a:avLst/>
            </a:prstGeom>
          </p:spPr>
        </p:pic>
        <p:sp>
          <p:nvSpPr>
            <p:cNvPr id="10" name="TextBox 9">
              <a:extLst>
                <a:ext uri="{FF2B5EF4-FFF2-40B4-BE49-F238E27FC236}">
                  <a16:creationId xmlns:a16="http://schemas.microsoft.com/office/drawing/2014/main" id="{5F6E64F6-BD29-5540-7977-7579C87290FC}"/>
                </a:ext>
              </a:extLst>
            </p:cNvPr>
            <p:cNvSpPr txBox="1"/>
            <p:nvPr/>
          </p:nvSpPr>
          <p:spPr>
            <a:xfrm>
              <a:off x="5472251" y="2893329"/>
              <a:ext cx="6697663" cy="3046988"/>
            </a:xfrm>
            <a:prstGeom prst="rect">
              <a:avLst/>
            </a:prstGeom>
            <a:noFill/>
          </p:spPr>
          <p:txBody>
            <a:bodyPr wrap="square">
              <a:spAutoFit/>
            </a:bodyPr>
            <a:lstStyle/>
            <a:p>
              <a:pPr>
                <a:defRPr/>
              </a:pPr>
              <a:r>
                <a:rPr lang="lv-LV" sz="2400" b="1" dirty="0">
                  <a:solidFill>
                    <a:srgbClr val="000000"/>
                  </a:solidFill>
                  <a:latin typeface="+mn-lt"/>
                  <a:ea typeface="Calibri" panose="020F0502020204030204" pitchFamily="34" charset="0"/>
                  <a:cs typeface="Times New Roman" panose="02020603050405020304" pitchFamily="18" charset="0"/>
                </a:rPr>
                <a:t>Izveidot muitas dokumentu </a:t>
              </a:r>
              <a:r>
                <a:rPr lang="lv-LV" sz="2400" dirty="0">
                  <a:solidFill>
                    <a:srgbClr val="000000"/>
                  </a:solidFill>
                  <a:latin typeface="+mn-lt"/>
                  <a:ea typeface="Calibri" panose="020F0502020204030204" pitchFamily="34" charset="0"/>
                  <a:cs typeface="Times New Roman" panose="02020603050405020304" pitchFamily="18" charset="0"/>
                </a:rPr>
                <a:t>– </a:t>
              </a:r>
            </a:p>
            <a:p>
              <a:pPr>
                <a:defRPr/>
              </a:pPr>
              <a:r>
                <a:rPr lang="lv-LV" sz="2400" dirty="0">
                  <a:solidFill>
                    <a:srgbClr val="000000"/>
                  </a:solidFill>
                  <a:latin typeface="+mn-lt"/>
                  <a:ea typeface="Calibri" panose="020F0502020204030204" pitchFamily="34" charset="0"/>
                  <a:cs typeface="Times New Roman" panose="02020603050405020304" pitchFamily="18" charset="0"/>
                </a:rPr>
                <a:t>muitas deklarācijas dati tiek savadīti atbilstoši pavaddokumentiem (bez iepriekšējas sagataves)</a:t>
              </a:r>
            </a:p>
            <a:p>
              <a:pPr>
                <a:defRPr/>
              </a:pPr>
              <a:endParaRPr lang="lv-LV" sz="2400" dirty="0">
                <a:solidFill>
                  <a:srgbClr val="000000"/>
                </a:solidFill>
                <a:latin typeface="+mn-lt"/>
                <a:ea typeface="Calibri" panose="020F0502020204030204" pitchFamily="34" charset="0"/>
                <a:cs typeface="Times New Roman" panose="02020603050405020304" pitchFamily="18" charset="0"/>
              </a:endParaRPr>
            </a:p>
            <a:p>
              <a:pPr>
                <a:defRPr/>
              </a:pPr>
              <a:r>
                <a:rPr lang="lv-LV" sz="2400" b="1" dirty="0">
                  <a:solidFill>
                    <a:srgbClr val="000000"/>
                  </a:solidFill>
                  <a:latin typeface="+mn-lt"/>
                  <a:ea typeface="Calibri" panose="020F0502020204030204" pitchFamily="34" charset="0"/>
                  <a:cs typeface="Times New Roman" panose="02020603050405020304" pitchFamily="18" charset="0"/>
                </a:rPr>
                <a:t>Ielādēt no faila</a:t>
              </a:r>
              <a:r>
                <a:rPr lang="lv-LV" sz="2400" dirty="0">
                  <a:solidFill>
                    <a:srgbClr val="000000"/>
                  </a:solidFill>
                  <a:latin typeface="+mn-lt"/>
                  <a:ea typeface="Calibri" panose="020F0502020204030204" pitchFamily="34" charset="0"/>
                  <a:cs typeface="Times New Roman" panose="02020603050405020304" pitchFamily="18" charset="0"/>
                </a:rPr>
                <a:t> – </a:t>
              </a:r>
            </a:p>
            <a:p>
              <a:pPr>
                <a:defRPr/>
              </a:pPr>
              <a:r>
                <a:rPr lang="lv-LV" sz="2400" dirty="0">
                  <a:solidFill>
                    <a:srgbClr val="000000"/>
                  </a:solidFill>
                  <a:latin typeface="+mn-lt"/>
                  <a:ea typeface="Calibri" panose="020F0502020204030204" pitchFamily="34" charset="0"/>
                  <a:cs typeface="Times New Roman" panose="02020603050405020304" pitchFamily="18" charset="0"/>
                </a:rPr>
                <a:t>muitas deklarācijas dati ir saglabāti XML failā</a:t>
              </a:r>
            </a:p>
          </p:txBody>
        </p:sp>
        <p:pic>
          <p:nvPicPr>
            <p:cNvPr id="11" name="Graphic 10">
              <a:extLst>
                <a:ext uri="{FF2B5EF4-FFF2-40B4-BE49-F238E27FC236}">
                  <a16:creationId xmlns:a16="http://schemas.microsoft.com/office/drawing/2014/main" id="{C7451EDE-98E5-E438-3F4D-84AD0352DC1D}"/>
                </a:ext>
              </a:extLst>
            </p:cNvPr>
            <p:cNvPicPr>
              <a:picLocks noChangeAspect="1"/>
            </p:cNvPicPr>
            <p:nvPr/>
          </p:nvPicPr>
          <p:blipFill>
            <a:blip r:embed="rId3">
              <a:alphaModFix amt="38000"/>
              <a:extLst>
                <a:ext uri="{96DAC541-7B7A-43D3-8B79-37D633B846F1}">
                  <asvg:svgBlip xmlns:asvg="http://schemas.microsoft.com/office/drawing/2016/SVG/main" r:embed="rId4"/>
                </a:ext>
              </a:extLst>
            </a:blip>
            <a:stretch>
              <a:fillRect/>
            </a:stretch>
          </p:blipFill>
          <p:spPr>
            <a:xfrm>
              <a:off x="4719131" y="4831740"/>
              <a:ext cx="595955" cy="312372"/>
            </a:xfrm>
            <a:prstGeom prst="rect">
              <a:avLst/>
            </a:prstGeom>
          </p:spPr>
        </p:pic>
      </p:grpSp>
    </p:spTree>
    <p:extLst>
      <p:ext uri="{BB962C8B-B14F-4D97-AF65-F5344CB8AC3E}">
        <p14:creationId xmlns:p14="http://schemas.microsoft.com/office/powerpoint/2010/main" val="2138229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p:txBody>
          <a:bodyPr/>
          <a:lstStyle/>
          <a:p>
            <a:r>
              <a:rPr lang="lv-LV" dirty="0"/>
              <a:t>Eksporta deklarācija</a:t>
            </a:r>
          </a:p>
        </p:txBody>
      </p:sp>
      <p:pic>
        <p:nvPicPr>
          <p:cNvPr id="4" name="Picture 3">
            <a:extLst>
              <a:ext uri="{FF2B5EF4-FFF2-40B4-BE49-F238E27FC236}">
                <a16:creationId xmlns:a16="http://schemas.microsoft.com/office/drawing/2014/main" id="{519AEDF0-5F38-693C-7E9C-C5BD68AF3EEA}"/>
              </a:ext>
            </a:extLst>
          </p:cNvPr>
          <p:cNvPicPr>
            <a:picLocks noChangeAspect="1"/>
          </p:cNvPicPr>
          <p:nvPr/>
        </p:nvPicPr>
        <p:blipFill rotWithShape="1">
          <a:blip r:embed="rId2"/>
          <a:srcRect t="16470" r="4647" b="28627"/>
          <a:stretch/>
        </p:blipFill>
        <p:spPr bwMode="auto">
          <a:xfrm>
            <a:off x="776280" y="2054224"/>
            <a:ext cx="9839083" cy="35405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2730554"/>
      </p:ext>
    </p:extLst>
  </p:cSld>
  <p:clrMapOvr>
    <a:masterClrMapping/>
  </p:clrMapOvr>
</p:sld>
</file>

<file path=ppt/theme/theme1.xml><?xml version="1.0" encoding="utf-8"?>
<a:theme xmlns:a="http://schemas.openxmlformats.org/drawingml/2006/main" name="VID dizains">
  <a:themeElements>
    <a:clrScheme name="Custom 1">
      <a:dk1>
        <a:srgbClr val="001933"/>
      </a:dk1>
      <a:lt1>
        <a:sysClr val="window" lastClr="FFFFFF"/>
      </a:lt1>
      <a:dk2>
        <a:srgbClr val="000000"/>
      </a:dk2>
      <a:lt2>
        <a:srgbClr val="E7E6E6"/>
      </a:lt2>
      <a:accent1>
        <a:srgbClr val="002060"/>
      </a:accent1>
      <a:accent2>
        <a:srgbClr val="8496B0"/>
      </a:accent2>
      <a:accent3>
        <a:srgbClr val="A5A5A5"/>
      </a:accent3>
      <a:accent4>
        <a:srgbClr val="005390"/>
      </a:accent4>
      <a:accent5>
        <a:srgbClr val="0070C0"/>
      </a:accent5>
      <a:accent6>
        <a:srgbClr val="0033CC"/>
      </a:accent6>
      <a:hlink>
        <a:srgbClr val="0070C0"/>
      </a:hlink>
      <a:folHlink>
        <a:srgbClr val="0070C0"/>
      </a:folHlink>
    </a:clrScheme>
    <a:fontScheme name="VID">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2255</TotalTime>
  <Words>1993</Words>
  <Application>Microsoft Office PowerPoint</Application>
  <PresentationFormat>Widescreen</PresentationFormat>
  <Paragraphs>248</Paragraphs>
  <Slides>30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Wingdings</vt:lpstr>
      <vt:lpstr>Verdana</vt:lpstr>
      <vt:lpstr>Calibri</vt:lpstr>
      <vt:lpstr>VID dizains</vt:lpstr>
      <vt:lpstr>Automatizētā eksporta sistēma</vt:lpstr>
      <vt:lpstr>PowerPoint Presentation</vt:lpstr>
      <vt:lpstr>PowerPoint Presentation</vt:lpstr>
      <vt:lpstr>Izmaiņas</vt:lpstr>
      <vt:lpstr>Pieslēgšanās  EDS</vt:lpstr>
      <vt:lpstr>Pieslēgšanās  EDS atzīmes</vt:lpstr>
      <vt:lpstr>Pieslēgšanās  EMDAS</vt:lpstr>
      <vt:lpstr>Pieslēgšanās  EMDAS. Darbs ar muitas dokumentiem</vt:lpstr>
      <vt:lpstr>Eksporta deklarācija</vt:lpstr>
      <vt:lpstr>Eksporta deklarācija  Pamatnostādnes (1. līmenis)</vt:lpstr>
      <vt:lpstr>Eksporta deklarācija  Iesaistītās puses (1. līmenis)</vt:lpstr>
      <vt:lpstr>Eksporta deklarācija  Preču krava (2. līmenis)</vt:lpstr>
      <vt:lpstr>Eksporta deklarācija  Preču krava. Dokumenti (2. līmenis)</vt:lpstr>
      <vt:lpstr>Eksporta deklarācija  Pārvadātājs (2. līmenis)</vt:lpstr>
      <vt:lpstr>Eksporta deklarācija  Preču krava. Preču atrašanās vieta (2. līmenis)</vt:lpstr>
      <vt:lpstr>Eksporta deklarācija  Preces (3.līmenis)</vt:lpstr>
      <vt:lpstr>Eksporta deklarācija  Preces. Preču HS kods (3. līmenis)</vt:lpstr>
      <vt:lpstr>Eksporta deklarācija  Pārvadājuma informācija. Transports (3. līmenis)</vt:lpstr>
      <vt:lpstr>Eksporta deklarācija  Pārvadājuma informācija. Transports (3. līmenis)</vt:lpstr>
      <vt:lpstr>PowerPoint Presentation</vt:lpstr>
      <vt:lpstr>PowerPoint Presentation</vt:lpstr>
      <vt:lpstr>Pēcmuitošana Labošana. Anulēšana</vt:lpstr>
      <vt:lpstr>Izvešana Izvešanas muitas iestāde</vt:lpstr>
      <vt:lpstr>Izvešana Preču uzrādīšana</vt:lpstr>
      <vt:lpstr>Izvešana Konsolidēšana</vt:lpstr>
      <vt:lpstr>Izvešana Konsolidēšana</vt:lpstr>
      <vt:lpstr>Izvešana Statusa pārbaude</vt:lpstr>
      <vt:lpstr>Izvešana Izvešanas apliecinājums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Valsts ieņēmumu dienests</dc:creator>
  <cp:lastModifiedBy>Renāte Vītiņa</cp:lastModifiedBy>
  <cp:revision>112</cp:revision>
  <dcterms:created xsi:type="dcterms:W3CDTF">2021-01-15T13:13:07Z</dcterms:created>
  <dcterms:modified xsi:type="dcterms:W3CDTF">2023-09-22T07:47:37Z</dcterms:modified>
</cp:coreProperties>
</file>