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50"/>
  </p:notesMasterIdLst>
  <p:handoutMasterIdLst>
    <p:handoutMasterId r:id="rId51"/>
  </p:handoutMasterIdLst>
  <p:sldIdLst>
    <p:sldId id="256" r:id="rId6"/>
    <p:sldId id="828" r:id="rId7"/>
    <p:sldId id="275" r:id="rId8"/>
    <p:sldId id="290" r:id="rId9"/>
    <p:sldId id="638" r:id="rId10"/>
    <p:sldId id="764" r:id="rId11"/>
    <p:sldId id="765" r:id="rId12"/>
    <p:sldId id="829" r:id="rId13"/>
    <p:sldId id="852" r:id="rId14"/>
    <p:sldId id="853" r:id="rId15"/>
    <p:sldId id="860" r:id="rId16"/>
    <p:sldId id="766" r:id="rId17"/>
    <p:sldId id="830" r:id="rId18"/>
    <p:sldId id="831" r:id="rId19"/>
    <p:sldId id="832" r:id="rId20"/>
    <p:sldId id="833" r:id="rId21"/>
    <p:sldId id="834" r:id="rId22"/>
    <p:sldId id="768" r:id="rId23"/>
    <p:sldId id="835" r:id="rId24"/>
    <p:sldId id="836" r:id="rId25"/>
    <p:sldId id="837" r:id="rId26"/>
    <p:sldId id="854" r:id="rId27"/>
    <p:sldId id="770" r:id="rId28"/>
    <p:sldId id="772" r:id="rId29"/>
    <p:sldId id="773" r:id="rId30"/>
    <p:sldId id="838" r:id="rId31"/>
    <p:sldId id="855" r:id="rId32"/>
    <p:sldId id="856" r:id="rId33"/>
    <p:sldId id="857" r:id="rId34"/>
    <p:sldId id="858" r:id="rId35"/>
    <p:sldId id="859" r:id="rId36"/>
    <p:sldId id="839" r:id="rId37"/>
    <p:sldId id="840" r:id="rId38"/>
    <p:sldId id="842" r:id="rId39"/>
    <p:sldId id="841" r:id="rId40"/>
    <p:sldId id="843" r:id="rId41"/>
    <p:sldId id="844" r:id="rId42"/>
    <p:sldId id="847" r:id="rId43"/>
    <p:sldId id="848" r:id="rId44"/>
    <p:sldId id="849" r:id="rId45"/>
    <p:sldId id="851" r:id="rId46"/>
    <p:sldId id="850" r:id="rId47"/>
    <p:sldId id="823" r:id="rId48"/>
    <p:sldId id="262" r:id="rId49"/>
  </p:sldIdLst>
  <p:sldSz cx="12192000" cy="6858000"/>
  <p:notesSz cx="6858000" cy="9144000"/>
  <p:embeddedFontLst>
    <p:embeddedFont>
      <p:font typeface="Verdana" panose="020B0604030504040204" pitchFamily="34" charset="0"/>
      <p:regular r:id="rId52"/>
      <p:bold r:id="rId53"/>
      <p:italic r:id="rId54"/>
      <p:boldItalic r:id="rId55"/>
    </p:embeddedFont>
  </p:embeddedFontLst>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1DE227-2137-5026-E26D-106A15611449}" name="Alla Harlamova" initials="AH" userId="S::Alla.Harlamova@vid.gov.lv::9ec4a241-33a0-4b09-8c35-09e1fd047248" providerId="AD"/>
  <p188:author id="{274504CC-80F5-EA75-E1EE-1A5AA93A896C}" name="Edgars Bisenieks" initials="EB" userId="S::Edgars.Bisenieks@vid.gov.lv::4f7a6292-706d-4488-a478-13618fe77e7e" providerId="AD"/>
  <p188:author id="{77FDAEF2-A595-BDDC-D161-9054417A342C}" name="Daiga Kalniņa" initials="DK" userId="S::Daiga.Kalnina@vid.gov.lv::e7d079be-1d16-498f-ad83-d25131e3d5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F91D5"/>
    <a:srgbClr val="012269"/>
    <a:srgbClr val="517CAF"/>
    <a:srgbClr val="70AC2E"/>
    <a:srgbClr val="003366"/>
    <a:srgbClr val="C00000"/>
    <a:srgbClr val="FFFF75"/>
    <a:srgbClr val="FFFF66"/>
    <a:srgbClr val="4990F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81669" autoAdjust="0"/>
  </p:normalViewPr>
  <p:slideViewPr>
    <p:cSldViewPr snapToGrid="0">
      <p:cViewPr varScale="1">
        <p:scale>
          <a:sx n="91" d="100"/>
          <a:sy n="91" d="100"/>
        </p:scale>
        <p:origin x="930"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font" Target="fonts/font4.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2.fntdata"/><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1.fntdata"/><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8C6955-7871-A963-8264-6A14BF4F2B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a:extLst>
              <a:ext uri="{FF2B5EF4-FFF2-40B4-BE49-F238E27FC236}">
                <a16:creationId xmlns:a16="http://schemas.microsoft.com/office/drawing/2014/main" id="{D4737482-4B61-4D80-ADAF-9CDBE3E5F7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4A3500-C924-4854-AE55-45186EE2C4B8}" type="datetimeFigureOut">
              <a:rPr lang="lv-LV" smtClean="0"/>
              <a:t>04.06.2025</a:t>
            </a:fld>
            <a:endParaRPr lang="lv-LV"/>
          </a:p>
        </p:txBody>
      </p:sp>
      <p:sp>
        <p:nvSpPr>
          <p:cNvPr id="4" name="Footer Placeholder 3">
            <a:extLst>
              <a:ext uri="{FF2B5EF4-FFF2-40B4-BE49-F238E27FC236}">
                <a16:creationId xmlns:a16="http://schemas.microsoft.com/office/drawing/2014/main" id="{2B6516B7-F6EC-CD56-819E-93575B3DFA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a:extLst>
              <a:ext uri="{FF2B5EF4-FFF2-40B4-BE49-F238E27FC236}">
                <a16:creationId xmlns:a16="http://schemas.microsoft.com/office/drawing/2014/main" id="{094331D7-D114-65DE-6709-A281BAC6E7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D9BC0C-BCC9-4080-9EB5-CB85794BC2B6}" type="slidenum">
              <a:rPr lang="lv-LV" smtClean="0"/>
              <a:t>‹#›</a:t>
            </a:fld>
            <a:endParaRPr lang="lv-LV"/>
          </a:p>
        </p:txBody>
      </p:sp>
    </p:spTree>
    <p:extLst>
      <p:ext uri="{BB962C8B-B14F-4D97-AF65-F5344CB8AC3E}">
        <p14:creationId xmlns:p14="http://schemas.microsoft.com/office/powerpoint/2010/main" val="198417635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1C2397-DDBD-4D55-9CB7-5FAB464C695B}" type="datetimeFigureOut">
              <a:rPr lang="lv-LV" smtClean="0"/>
              <a:t>04.06.2025</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6EA7CB-6419-486A-BD94-E7082E3CDA1E}" type="slidenum">
              <a:rPr lang="lv-LV" smtClean="0"/>
              <a:t>‹#›</a:t>
            </a:fld>
            <a:endParaRPr lang="lv-LV"/>
          </a:p>
        </p:txBody>
      </p:sp>
    </p:spTree>
    <p:extLst>
      <p:ext uri="{BB962C8B-B14F-4D97-AF65-F5344CB8AC3E}">
        <p14:creationId xmlns:p14="http://schemas.microsoft.com/office/powerpoint/2010/main" val="1498938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6EA7CB-6419-486A-BD94-E7082E3CDA1E}" type="slidenum">
              <a:rPr lang="lv-LV" smtClean="0"/>
              <a:t>1</a:t>
            </a:fld>
            <a:endParaRPr lang="lv-LV"/>
          </a:p>
        </p:txBody>
      </p:sp>
    </p:spTree>
    <p:extLst>
      <p:ext uri="{BB962C8B-B14F-4D97-AF65-F5344CB8AC3E}">
        <p14:creationId xmlns:p14="http://schemas.microsoft.com/office/powerpoint/2010/main" val="1469141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EA7CB-6419-486A-BD94-E7082E3CDA1E}"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948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EA7CB-6419-486A-BD94-E7082E3CDA1E}"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714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EA7CB-6419-486A-BD94-E7082E3CDA1E}"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525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sz="1800" b="0" i="0" u="none" strike="noStrike" baseline="0" dirty="0">
                <a:latin typeface="Times New Roman" panose="02020603050405020304" pitchFamily="18" charset="0"/>
              </a:rPr>
              <a:t>(7) </a:t>
            </a:r>
            <a:r>
              <a:rPr lang="lv-LV" sz="1800" b="0" i="0" u="none" strike="noStrike" baseline="0" dirty="0">
                <a:latin typeface="TimesNewRomanPSMT"/>
              </a:rPr>
              <a:t>Īpašā kārtībā reģistrētam nodokļa maksātājam nav  pienākuma izsniegt nodokļa rēķinu par veiktajām preču piegādēm un </a:t>
            </a:r>
            <a:r>
              <a:rPr lang="lv-LV" sz="1800" b="0" i="0" u="none" strike="noStrike" baseline="0" dirty="0">
                <a:latin typeface="Times New Roman" panose="02020603050405020304" pitchFamily="18" charset="0"/>
              </a:rPr>
              <a:t>sniegtajiem pakalpojumiem.</a:t>
            </a:r>
          </a:p>
          <a:p>
            <a:pPr algn="l"/>
            <a:r>
              <a:rPr lang="lv-LV" sz="1800" b="0" i="0" u="none" strike="noStrike" baseline="0" dirty="0">
                <a:latin typeface="Times New Roman" panose="02020603050405020304" pitchFamily="18" charset="0"/>
              </a:rPr>
              <a:t>(8) </a:t>
            </a:r>
            <a:r>
              <a:rPr lang="lv-LV" sz="1800" b="0" i="0" u="none" strike="noStrike" baseline="0" dirty="0">
                <a:latin typeface="TimesNewRomanPSMT"/>
              </a:rPr>
              <a:t>Īpašā kārtībā reģistrēts nodokļa maksātājs nodokli valsts budžetā maksā tikai par saņemtajiem pakalpojumiem, kuru </a:t>
            </a:r>
            <a:r>
              <a:rPr lang="fi-FI" sz="1800" b="0" i="0" u="none" strike="noStrike" baseline="0" dirty="0">
                <a:latin typeface="TimesNewRomanPSMT"/>
              </a:rPr>
              <a:t>sniegšanas vietu nosaka saskaņā ar</a:t>
            </a:r>
            <a:r>
              <a:rPr lang="lv-LV" sz="1800" b="0" i="0" u="none" strike="noStrike" baseline="0" dirty="0">
                <a:latin typeface="TimesNewRomanPSMT"/>
              </a:rPr>
              <a:t> </a:t>
            </a:r>
            <a:r>
              <a:rPr lang="it-IT" sz="1800" b="0" i="0" u="none" strike="noStrike" baseline="0" dirty="0">
                <a:latin typeface="TimesNewRomanPSMT"/>
              </a:rPr>
              <a:t>šā likuma 19. panta pirmo daļu un</a:t>
            </a:r>
            <a:r>
              <a:rPr lang="lv-LV" sz="1800" b="0" i="0" u="none" strike="noStrike" baseline="0" dirty="0">
                <a:latin typeface="TimesNewRomanPSMT"/>
              </a:rPr>
              <a:t> kuri saņemti no citas dalībvalsts nodokļa maksātāja vai trešās valsts vai trešās teritorijas nodokļa</a:t>
            </a:r>
          </a:p>
          <a:p>
            <a:pPr algn="l"/>
            <a:r>
              <a:rPr lang="lv-LV" sz="1800" b="0" i="0" u="none" strike="noStrike" baseline="0" dirty="0">
                <a:latin typeface="TimesNewRomanPSMT"/>
              </a:rPr>
              <a:t>maksātāja, vai par preču iegādi Eiropas Savienības teritorijā par atlīdzību.</a:t>
            </a:r>
          </a:p>
        </p:txBody>
      </p:sp>
      <p:sp>
        <p:nvSpPr>
          <p:cNvPr id="4" name="Slide Number Placeholder 3"/>
          <p:cNvSpPr>
            <a:spLocks noGrp="1"/>
          </p:cNvSpPr>
          <p:nvPr>
            <p:ph type="sldNum" sz="quarter" idx="5"/>
          </p:nvPr>
        </p:nvSpPr>
        <p:spPr/>
        <p:txBody>
          <a:bodyPr/>
          <a:lstStyle/>
          <a:p>
            <a:fld id="{2A6EA7CB-6419-486A-BD94-E7082E3CDA1E}" type="slidenum">
              <a:rPr lang="lv-LV" smtClean="0"/>
              <a:t>23</a:t>
            </a:fld>
            <a:endParaRPr lang="lv-LV"/>
          </a:p>
        </p:txBody>
      </p:sp>
    </p:spTree>
    <p:extLst>
      <p:ext uri="{BB962C8B-B14F-4D97-AF65-F5344CB8AC3E}">
        <p14:creationId xmlns:p14="http://schemas.microsoft.com/office/powerpoint/2010/main" val="1253521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sz="1800" b="0" i="0" u="none" strike="noStrike" baseline="0" dirty="0">
                <a:latin typeface="Times New Roman" panose="02020603050405020304" pitchFamily="18" charset="0"/>
              </a:rPr>
              <a:t>(9) </a:t>
            </a:r>
            <a:r>
              <a:rPr lang="lv-LV" sz="1800" b="0" i="0" u="none" strike="noStrike" baseline="0" dirty="0">
                <a:latin typeface="TimesNewRomanPSMT"/>
              </a:rPr>
              <a:t>Īpašā kārtībā reģistrētam nodokļa maksātājam nav tiesību atskaitīt priekšnodokli no valsts budžetā maksājamās nodokļa </a:t>
            </a:r>
            <a:r>
              <a:rPr lang="lv-LV" sz="1800" b="0" i="0" u="none" strike="noStrike" baseline="0" dirty="0">
                <a:latin typeface="Times New Roman" panose="02020603050405020304" pitchFamily="18" charset="0"/>
              </a:rPr>
              <a:t>summas.</a:t>
            </a:r>
          </a:p>
          <a:p>
            <a:pPr algn="l"/>
            <a:r>
              <a:rPr lang="lv-LV" sz="1800" b="0" i="0" u="none" strike="noStrike" baseline="0" dirty="0">
                <a:latin typeface="Times New Roman" panose="02020603050405020304" pitchFamily="18" charset="0"/>
              </a:rPr>
              <a:t>(10) </a:t>
            </a:r>
            <a:r>
              <a:rPr lang="lv-LV" sz="1800" b="0" i="0" u="none" strike="noStrike" baseline="0" dirty="0">
                <a:latin typeface="TimesNewRomanPSMT"/>
              </a:rPr>
              <a:t>Īpašā kārtībā reģistrēts nodokļa maksātājs iesniedz Valsts ieņēmumu dienestam šā likuma </a:t>
            </a:r>
            <a:r>
              <a:rPr lang="fi-FI" sz="1800" b="0" i="0" u="none" strike="noStrike" baseline="0" dirty="0">
                <a:latin typeface="Times New Roman" panose="02020603050405020304" pitchFamily="18" charset="0"/>
              </a:rPr>
              <a:t>117. </a:t>
            </a:r>
            <a:r>
              <a:rPr lang="fi-FI" sz="1800" b="0" i="0" u="none" strike="noStrike" baseline="0" dirty="0">
                <a:latin typeface="TimesNewRomanPSMT"/>
              </a:rPr>
              <a:t>panta astotajā daļā noteikt</a:t>
            </a:r>
            <a:r>
              <a:rPr lang="fi-FI" sz="1800" b="0" i="0" u="none" strike="noStrike" baseline="0" dirty="0">
                <a:latin typeface="Times New Roman" panose="02020603050405020304" pitchFamily="18" charset="0"/>
              </a:rPr>
              <a:t>o</a:t>
            </a:r>
            <a:r>
              <a:rPr lang="lv-LV" sz="1800" b="0" i="0" u="none" strike="noStrike" baseline="0" dirty="0">
                <a:latin typeface="Times New Roman" panose="02020603050405020304" pitchFamily="18" charset="0"/>
              </a:rPr>
              <a:t> </a:t>
            </a:r>
            <a:r>
              <a:rPr lang="lv-LV" sz="1800" b="0" i="0" u="none" strike="noStrike" baseline="0" dirty="0">
                <a:latin typeface="TimesNewRomanPSMT"/>
              </a:rPr>
              <a:t>paziņojumu par nodokļa samaksu līdz nākamā mēneša 20. </a:t>
            </a:r>
            <a:r>
              <a:rPr lang="lv-LV" sz="1800" b="0" i="0" u="none" strike="noStrike" baseline="0" dirty="0">
                <a:latin typeface="Times New Roman" panose="02020603050405020304" pitchFamily="18" charset="0"/>
              </a:rPr>
              <a:t>datumam </a:t>
            </a:r>
            <a:r>
              <a:rPr lang="lv-LV" sz="1800" b="0" i="0" u="none" strike="noStrike" baseline="0" dirty="0">
                <a:latin typeface="TimesNewRomanPSMT"/>
              </a:rPr>
              <a:t>pēc mēneša, kad tas ir saņēmis tādus pakalpojumus no citas dalībvalsts nodokļa maksātāja vai</a:t>
            </a:r>
          </a:p>
          <a:p>
            <a:pPr algn="l"/>
            <a:r>
              <a:rPr lang="lv-LV" sz="1800" b="0" i="0" u="none" strike="noStrike" baseline="0" dirty="0">
                <a:latin typeface="TimesNewRomanPSMT"/>
              </a:rPr>
              <a:t>trešās valsts vai trešās teritorijas nodokļa maksātāja, kuru </a:t>
            </a:r>
            <a:r>
              <a:rPr lang="fi-FI" sz="1800" b="0" i="0" u="none" strike="noStrike" baseline="0" dirty="0">
                <a:latin typeface="TimesNewRomanPSMT"/>
              </a:rPr>
              <a:t>sniegšanas vietu nosaka saskaņā ar</a:t>
            </a:r>
            <a:r>
              <a:rPr lang="lv-LV" sz="1800" b="0" i="0" u="none" strike="noStrike" baseline="0" dirty="0">
                <a:latin typeface="TimesNewRomanPSMT"/>
              </a:rPr>
              <a:t> </a:t>
            </a:r>
            <a:r>
              <a:rPr lang="pt-BR" sz="1800" b="0" i="0" u="none" strike="noStrike" baseline="0" dirty="0">
                <a:latin typeface="TimesNewRomanPSMT"/>
              </a:rPr>
              <a:t>šā </a:t>
            </a:r>
            <a:r>
              <a:rPr lang="pt-BR" sz="1800" b="0" i="0" u="none" strike="noStrike" baseline="0" dirty="0">
                <a:latin typeface="Times New Roman" panose="02020603050405020304" pitchFamily="18" charset="0"/>
              </a:rPr>
              <a:t>likuma 19. </a:t>
            </a:r>
            <a:r>
              <a:rPr lang="pt-BR" sz="1800" b="0" i="0" u="none" strike="noStrike" baseline="0" dirty="0">
                <a:latin typeface="TimesNewRomanPSMT"/>
              </a:rPr>
              <a:t>panta pirmo daļu, vai</a:t>
            </a:r>
            <a:r>
              <a:rPr lang="lv-LV" sz="1800" b="0" i="0" u="none" strike="noStrike" baseline="0" dirty="0">
                <a:latin typeface="TimesNewRomanPSMT"/>
              </a:rPr>
              <a:t> </a:t>
            </a:r>
            <a:r>
              <a:rPr lang="pt-BR" sz="1800" b="0" i="0" u="none" strike="noStrike" baseline="0" dirty="0">
                <a:latin typeface="TimesNewRomanPSMT"/>
              </a:rPr>
              <a:t>ir veicis preču iegādi Eiropas</a:t>
            </a:r>
            <a:r>
              <a:rPr lang="lv-LV" sz="1800" b="0" i="0" u="none" strike="noStrike" baseline="0" dirty="0">
                <a:latin typeface="TimesNewRomanPSMT"/>
              </a:rPr>
              <a:t> Savienības teritorijā.</a:t>
            </a:r>
          </a:p>
        </p:txBody>
      </p:sp>
      <p:sp>
        <p:nvSpPr>
          <p:cNvPr id="4" name="Slide Number Placeholder 3"/>
          <p:cNvSpPr>
            <a:spLocks noGrp="1"/>
          </p:cNvSpPr>
          <p:nvPr>
            <p:ph type="sldNum" sz="quarter" idx="5"/>
          </p:nvPr>
        </p:nvSpPr>
        <p:spPr/>
        <p:txBody>
          <a:bodyPr/>
          <a:lstStyle/>
          <a:p>
            <a:fld id="{2A6EA7CB-6419-486A-BD94-E7082E3CDA1E}" type="slidenum">
              <a:rPr lang="lv-LV" smtClean="0"/>
              <a:t>24</a:t>
            </a:fld>
            <a:endParaRPr lang="lv-LV"/>
          </a:p>
        </p:txBody>
      </p:sp>
    </p:spTree>
    <p:extLst>
      <p:ext uri="{BB962C8B-B14F-4D97-AF65-F5344CB8AC3E}">
        <p14:creationId xmlns:p14="http://schemas.microsoft.com/office/powerpoint/2010/main" val="4226244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sz="1800" b="0" i="0" u="none" strike="noStrike" baseline="0" dirty="0">
                <a:latin typeface="Times New Roman" panose="02020603050405020304" pitchFamily="18" charset="0"/>
              </a:rPr>
              <a:t>(11) </a:t>
            </a:r>
            <a:r>
              <a:rPr lang="lv-LV" sz="1800" b="0" i="0" u="none" strike="noStrike" baseline="0" dirty="0">
                <a:latin typeface="TimesNewRomanPSMT"/>
              </a:rPr>
              <a:t>Nodokli, kas aprēķināts par saņemtajiem pakalpojumiem, kuru sniegšanas vietu nosaka </a:t>
            </a:r>
            <a:r>
              <a:rPr lang="pt-BR" sz="1800" b="0" i="0" u="none" strike="noStrike" baseline="0" dirty="0">
                <a:latin typeface="TimesNewRomanPSMT"/>
              </a:rPr>
              <a:t>saskaņā ar šā likuma 19. </a:t>
            </a:r>
            <a:r>
              <a:rPr lang="pt-BR" sz="1800" b="0" i="0" u="none" strike="noStrike" baseline="0" dirty="0">
                <a:latin typeface="Times New Roman" panose="02020603050405020304" pitchFamily="18" charset="0"/>
              </a:rPr>
              <a:t>panta</a:t>
            </a:r>
            <a:r>
              <a:rPr lang="lv-LV" sz="1800" b="0" i="0" u="none" strike="noStrike" baseline="0" dirty="0">
                <a:latin typeface="Times New Roman" panose="02020603050405020304" pitchFamily="18" charset="0"/>
              </a:rPr>
              <a:t> </a:t>
            </a:r>
            <a:r>
              <a:rPr lang="it-IT" sz="1800" b="0" i="0" u="none" strike="noStrike" baseline="0" dirty="0">
                <a:latin typeface="TimesNewRomanPSMT"/>
              </a:rPr>
              <a:t>pirmo daļu un kuri</a:t>
            </a:r>
            <a:r>
              <a:rPr lang="lv-LV" sz="1800" b="0" i="0" u="none" strike="noStrike" baseline="0" dirty="0">
                <a:latin typeface="TimesNewRomanPSMT"/>
              </a:rPr>
              <a:t> </a:t>
            </a:r>
            <a:r>
              <a:rPr lang="it-IT" sz="1800" b="0" i="0" u="none" strike="noStrike" baseline="0" dirty="0">
                <a:latin typeface="TimesNewRomanPSMT"/>
              </a:rPr>
              <a:t>saņemti no citas</a:t>
            </a:r>
            <a:r>
              <a:rPr lang="lv-LV" sz="1800" b="0" i="0" u="none" strike="noStrike" baseline="0" dirty="0">
                <a:latin typeface="TimesNewRomanPSMT"/>
              </a:rPr>
              <a:t> dalībvalsts nodokļa maksātāja vai trešās valsts vai trešās teritorijas </a:t>
            </a:r>
            <a:r>
              <a:rPr lang="fi-FI" sz="1800" b="0" i="0" u="none" strike="noStrike" baseline="0" dirty="0">
                <a:latin typeface="TimesNewRomanPSMT"/>
              </a:rPr>
              <a:t>nodokļa maksātāja, vai par preču</a:t>
            </a:r>
            <a:r>
              <a:rPr lang="lv-LV" sz="1800" b="0" i="0" u="none" strike="noStrike" baseline="0" dirty="0">
                <a:latin typeface="TimesNewRomanPSMT"/>
              </a:rPr>
              <a:t> iegādi Eiropas Savienības</a:t>
            </a:r>
          </a:p>
          <a:p>
            <a:pPr algn="l"/>
            <a:r>
              <a:rPr lang="lv-LV" sz="1800" b="0" i="0" u="none" strike="noStrike" baseline="0" dirty="0">
                <a:latin typeface="TimesNewRomanPSMT"/>
              </a:rPr>
              <a:t>teritorijā, īpašā kārtībā reģistrēts nodokļa maksātājs iemaksā valsts budžetā 23 dienu laikā pēc mēneša, kad tas ir saņēmis pakalpojumus, </a:t>
            </a:r>
            <a:r>
              <a:rPr lang="lv-LV" sz="1800" b="0" i="0" u="none" strike="noStrike" baseline="0" dirty="0">
                <a:latin typeface="Times New Roman" panose="02020603050405020304" pitchFamily="18" charset="0"/>
              </a:rPr>
              <a:t>k</a:t>
            </a:r>
            <a:r>
              <a:rPr lang="lv-LV" sz="1800" b="0" i="0" u="none" strike="noStrike" baseline="0" dirty="0">
                <a:latin typeface="TimesNewRomanPSMT"/>
              </a:rPr>
              <a:t>uru sniegšanas vietu nosaka </a:t>
            </a:r>
            <a:r>
              <a:rPr lang="pt-BR" sz="1800" b="0" i="0" u="none" strike="noStrike" baseline="0" dirty="0">
                <a:latin typeface="TimesNewRomanPSMT"/>
              </a:rPr>
              <a:t>saskaņā ar šā likuma 19. </a:t>
            </a:r>
            <a:r>
              <a:rPr lang="pt-BR" sz="1800" b="0" i="0" u="none" strike="noStrike" baseline="0" dirty="0">
                <a:latin typeface="Times New Roman" panose="02020603050405020304" pitchFamily="18" charset="0"/>
              </a:rPr>
              <a:t>panta</a:t>
            </a:r>
            <a:r>
              <a:rPr lang="lv-LV" sz="1800" b="0" i="0" u="none" strike="noStrike" baseline="0" dirty="0">
                <a:latin typeface="Times New Roman" panose="02020603050405020304" pitchFamily="18" charset="0"/>
              </a:rPr>
              <a:t> </a:t>
            </a:r>
            <a:r>
              <a:rPr lang="pt-BR" sz="1800" b="0" i="0" u="none" strike="noStrike" baseline="0" dirty="0">
                <a:latin typeface="TimesNewRomanPSMT"/>
              </a:rPr>
              <a:t>pirmo daļu, vai ir veicis preču</a:t>
            </a:r>
            <a:r>
              <a:rPr lang="lv-LV" sz="1800" b="0" i="0" u="none" strike="noStrike" baseline="0" dirty="0">
                <a:latin typeface="TimesNewRomanPSMT"/>
              </a:rPr>
              <a:t> iegādi Eiropas Savienības</a:t>
            </a:r>
          </a:p>
          <a:p>
            <a:pPr algn="l"/>
            <a:r>
              <a:rPr lang="lv-LV" sz="1800" b="0" i="0" u="none" strike="noStrike" baseline="0" dirty="0">
                <a:latin typeface="TimesNewRomanPSMT"/>
              </a:rPr>
              <a:t>teritorijā.</a:t>
            </a:r>
          </a:p>
        </p:txBody>
      </p:sp>
      <p:sp>
        <p:nvSpPr>
          <p:cNvPr id="4" name="Slide Number Placeholder 3"/>
          <p:cNvSpPr>
            <a:spLocks noGrp="1"/>
          </p:cNvSpPr>
          <p:nvPr>
            <p:ph type="sldNum" sz="quarter" idx="5"/>
          </p:nvPr>
        </p:nvSpPr>
        <p:spPr/>
        <p:txBody>
          <a:bodyPr/>
          <a:lstStyle/>
          <a:p>
            <a:fld id="{2A6EA7CB-6419-486A-BD94-E7082E3CDA1E}" type="slidenum">
              <a:rPr lang="lv-LV" smtClean="0"/>
              <a:t>25</a:t>
            </a:fld>
            <a:endParaRPr lang="lv-LV"/>
          </a:p>
        </p:txBody>
      </p:sp>
    </p:spTree>
    <p:extLst>
      <p:ext uri="{BB962C8B-B14F-4D97-AF65-F5344CB8AC3E}">
        <p14:creationId xmlns:p14="http://schemas.microsoft.com/office/powerpoint/2010/main" val="2220568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EA7CB-6419-486A-BD94-E7082E3CDA1E}"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162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lv-LV" sz="1800" b="0" i="0" u="none" strike="noStrike" baseline="0" dirty="0">
              <a:latin typeface="TimesNewRomanPSMT"/>
            </a:endParaRPr>
          </a:p>
        </p:txBody>
      </p:sp>
      <p:sp>
        <p:nvSpPr>
          <p:cNvPr id="4" name="Slide Number Placeholder 3"/>
          <p:cNvSpPr>
            <a:spLocks noGrp="1"/>
          </p:cNvSpPr>
          <p:nvPr>
            <p:ph type="sldNum" sz="quarter" idx="5"/>
          </p:nvPr>
        </p:nvSpPr>
        <p:spPr/>
        <p:txBody>
          <a:bodyPr/>
          <a:lstStyle/>
          <a:p>
            <a:fld id="{2A6EA7CB-6419-486A-BD94-E7082E3CDA1E}" type="slidenum">
              <a:rPr lang="lv-LV" smtClean="0"/>
              <a:t>27</a:t>
            </a:fld>
            <a:endParaRPr lang="lv-LV"/>
          </a:p>
        </p:txBody>
      </p:sp>
    </p:spTree>
    <p:extLst>
      <p:ext uri="{BB962C8B-B14F-4D97-AF65-F5344CB8AC3E}">
        <p14:creationId xmlns:p14="http://schemas.microsoft.com/office/powerpoint/2010/main" val="3553295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lv-LV" sz="1800" b="0" i="0" u="none" strike="noStrike" baseline="0" dirty="0">
              <a:latin typeface="TimesNewRomanPSMT"/>
            </a:endParaRPr>
          </a:p>
        </p:txBody>
      </p:sp>
      <p:sp>
        <p:nvSpPr>
          <p:cNvPr id="4" name="Slide Number Placeholder 3"/>
          <p:cNvSpPr>
            <a:spLocks noGrp="1"/>
          </p:cNvSpPr>
          <p:nvPr>
            <p:ph type="sldNum" sz="quarter" idx="5"/>
          </p:nvPr>
        </p:nvSpPr>
        <p:spPr/>
        <p:txBody>
          <a:bodyPr/>
          <a:lstStyle/>
          <a:p>
            <a:fld id="{2A6EA7CB-6419-486A-BD94-E7082E3CDA1E}" type="slidenum">
              <a:rPr lang="lv-LV" smtClean="0"/>
              <a:t>30</a:t>
            </a:fld>
            <a:endParaRPr lang="lv-LV"/>
          </a:p>
        </p:txBody>
      </p:sp>
    </p:spTree>
    <p:extLst>
      <p:ext uri="{BB962C8B-B14F-4D97-AF65-F5344CB8AC3E}">
        <p14:creationId xmlns:p14="http://schemas.microsoft.com/office/powerpoint/2010/main" val="4132873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lv-LV" sz="1800" b="0" i="0" u="none" strike="noStrike" baseline="0" dirty="0">
              <a:latin typeface="TimesNewRomanPSMT"/>
            </a:endParaRPr>
          </a:p>
        </p:txBody>
      </p:sp>
      <p:sp>
        <p:nvSpPr>
          <p:cNvPr id="4" name="Slide Number Placeholder 3"/>
          <p:cNvSpPr>
            <a:spLocks noGrp="1"/>
          </p:cNvSpPr>
          <p:nvPr>
            <p:ph type="sldNum" sz="quarter" idx="5"/>
          </p:nvPr>
        </p:nvSpPr>
        <p:spPr/>
        <p:txBody>
          <a:bodyPr/>
          <a:lstStyle/>
          <a:p>
            <a:fld id="{2A6EA7CB-6419-486A-BD94-E7082E3CDA1E}" type="slidenum">
              <a:rPr lang="lv-LV" smtClean="0"/>
              <a:t>31</a:t>
            </a:fld>
            <a:endParaRPr lang="lv-LV"/>
          </a:p>
        </p:txBody>
      </p:sp>
    </p:spTree>
    <p:extLst>
      <p:ext uri="{BB962C8B-B14F-4D97-AF65-F5344CB8AC3E}">
        <p14:creationId xmlns:p14="http://schemas.microsoft.com/office/powerpoint/2010/main" val="2796609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2A6EA7CB-6419-486A-BD94-E7082E3CDA1E}" type="slidenum">
              <a:rPr lang="lv-LV" smtClean="0"/>
              <a:t>3</a:t>
            </a:fld>
            <a:endParaRPr lang="lv-LV"/>
          </a:p>
        </p:txBody>
      </p:sp>
    </p:spTree>
    <p:extLst>
      <p:ext uri="{BB962C8B-B14F-4D97-AF65-F5344CB8AC3E}">
        <p14:creationId xmlns:p14="http://schemas.microsoft.com/office/powerpoint/2010/main" val="525587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lv-LV" sz="1800" b="0" i="0" u="none" strike="noStrike" baseline="0" dirty="0">
              <a:latin typeface="TimesNewRomanPSMT"/>
            </a:endParaRPr>
          </a:p>
        </p:txBody>
      </p:sp>
      <p:sp>
        <p:nvSpPr>
          <p:cNvPr id="4" name="Slide Number Placeholder 3"/>
          <p:cNvSpPr>
            <a:spLocks noGrp="1"/>
          </p:cNvSpPr>
          <p:nvPr>
            <p:ph type="sldNum" sz="quarter" idx="5"/>
          </p:nvPr>
        </p:nvSpPr>
        <p:spPr/>
        <p:txBody>
          <a:bodyPr/>
          <a:lstStyle/>
          <a:p>
            <a:fld id="{2A6EA7CB-6419-486A-BD94-E7082E3CDA1E}" type="slidenum">
              <a:rPr lang="lv-LV" smtClean="0"/>
              <a:t>32</a:t>
            </a:fld>
            <a:endParaRPr lang="lv-LV"/>
          </a:p>
        </p:txBody>
      </p:sp>
    </p:spTree>
    <p:extLst>
      <p:ext uri="{BB962C8B-B14F-4D97-AF65-F5344CB8AC3E}">
        <p14:creationId xmlns:p14="http://schemas.microsoft.com/office/powerpoint/2010/main" val="2135108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sz="1800" b="0" i="0" u="none" strike="noStrike" baseline="0" dirty="0">
                <a:latin typeface="TimesNewRomanPSMT"/>
              </a:rPr>
              <a:t>Nākamā darba diena pēc paziņojuma apstrādes</a:t>
            </a:r>
          </a:p>
        </p:txBody>
      </p:sp>
      <p:sp>
        <p:nvSpPr>
          <p:cNvPr id="4" name="Slide Number Placeholder 3"/>
          <p:cNvSpPr>
            <a:spLocks noGrp="1"/>
          </p:cNvSpPr>
          <p:nvPr>
            <p:ph type="sldNum" sz="quarter" idx="5"/>
          </p:nvPr>
        </p:nvSpPr>
        <p:spPr/>
        <p:txBody>
          <a:bodyPr/>
          <a:lstStyle/>
          <a:p>
            <a:fld id="{2A6EA7CB-6419-486A-BD94-E7082E3CDA1E}" type="slidenum">
              <a:rPr lang="lv-LV" smtClean="0"/>
              <a:t>33</a:t>
            </a:fld>
            <a:endParaRPr lang="lv-LV"/>
          </a:p>
        </p:txBody>
      </p:sp>
    </p:spTree>
    <p:extLst>
      <p:ext uri="{BB962C8B-B14F-4D97-AF65-F5344CB8AC3E}">
        <p14:creationId xmlns:p14="http://schemas.microsoft.com/office/powerpoint/2010/main" val="1719557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lv-LV" sz="1800" b="0" i="0" u="none" strike="noStrike" baseline="0" dirty="0">
              <a:latin typeface="TimesNewRomanPSMT"/>
            </a:endParaRPr>
          </a:p>
        </p:txBody>
      </p:sp>
      <p:sp>
        <p:nvSpPr>
          <p:cNvPr id="4" name="Slide Number Placeholder 3"/>
          <p:cNvSpPr>
            <a:spLocks noGrp="1"/>
          </p:cNvSpPr>
          <p:nvPr>
            <p:ph type="sldNum" sz="quarter" idx="5"/>
          </p:nvPr>
        </p:nvSpPr>
        <p:spPr/>
        <p:txBody>
          <a:bodyPr/>
          <a:lstStyle/>
          <a:p>
            <a:fld id="{2A6EA7CB-6419-486A-BD94-E7082E3CDA1E}" type="slidenum">
              <a:rPr lang="lv-LV" smtClean="0"/>
              <a:t>36</a:t>
            </a:fld>
            <a:endParaRPr lang="lv-LV"/>
          </a:p>
        </p:txBody>
      </p:sp>
    </p:spTree>
    <p:extLst>
      <p:ext uri="{BB962C8B-B14F-4D97-AF65-F5344CB8AC3E}">
        <p14:creationId xmlns:p14="http://schemas.microsoft.com/office/powerpoint/2010/main" val="3980921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lv-LV" sz="1800" b="0" i="0" u="none" strike="noStrike" baseline="0" dirty="0">
              <a:latin typeface="TimesNewRomanPSMT"/>
            </a:endParaRPr>
          </a:p>
        </p:txBody>
      </p:sp>
      <p:sp>
        <p:nvSpPr>
          <p:cNvPr id="4" name="Slide Number Placeholder 3"/>
          <p:cNvSpPr>
            <a:spLocks noGrp="1"/>
          </p:cNvSpPr>
          <p:nvPr>
            <p:ph type="sldNum" sz="quarter" idx="5"/>
          </p:nvPr>
        </p:nvSpPr>
        <p:spPr/>
        <p:txBody>
          <a:bodyPr/>
          <a:lstStyle/>
          <a:p>
            <a:fld id="{2A6EA7CB-6419-486A-BD94-E7082E3CDA1E}" type="slidenum">
              <a:rPr lang="lv-LV" smtClean="0"/>
              <a:t>37</a:t>
            </a:fld>
            <a:endParaRPr lang="lv-LV"/>
          </a:p>
        </p:txBody>
      </p:sp>
    </p:spTree>
    <p:extLst>
      <p:ext uri="{BB962C8B-B14F-4D97-AF65-F5344CB8AC3E}">
        <p14:creationId xmlns:p14="http://schemas.microsoft.com/office/powerpoint/2010/main" val="3938298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EA7CB-6419-486A-BD94-E7082E3CDA1E}"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00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EA7CB-6419-486A-BD94-E7082E3CDA1E}"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878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lv-LV" sz="1800" b="0" i="0" u="none" strike="noStrike" baseline="0" dirty="0">
              <a:latin typeface="TimesNewRomanPSMT"/>
            </a:endParaRPr>
          </a:p>
        </p:txBody>
      </p:sp>
      <p:sp>
        <p:nvSpPr>
          <p:cNvPr id="4" name="Slide Number Placeholder 3"/>
          <p:cNvSpPr>
            <a:spLocks noGrp="1"/>
          </p:cNvSpPr>
          <p:nvPr>
            <p:ph type="sldNum" sz="quarter" idx="5"/>
          </p:nvPr>
        </p:nvSpPr>
        <p:spPr/>
        <p:txBody>
          <a:bodyPr/>
          <a:lstStyle/>
          <a:p>
            <a:fld id="{2A6EA7CB-6419-486A-BD94-E7082E3CDA1E}" type="slidenum">
              <a:rPr lang="lv-LV" smtClean="0"/>
              <a:t>40</a:t>
            </a:fld>
            <a:endParaRPr lang="lv-LV"/>
          </a:p>
        </p:txBody>
      </p:sp>
    </p:spTree>
    <p:extLst>
      <p:ext uri="{BB962C8B-B14F-4D97-AF65-F5344CB8AC3E}">
        <p14:creationId xmlns:p14="http://schemas.microsoft.com/office/powerpoint/2010/main" val="4110022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lv-LV" sz="1800" b="0" i="0" u="none" strike="noStrike" baseline="0" dirty="0">
              <a:latin typeface="TimesNewRomanPSMT"/>
            </a:endParaRPr>
          </a:p>
        </p:txBody>
      </p:sp>
      <p:sp>
        <p:nvSpPr>
          <p:cNvPr id="4" name="Slide Number Placeholder 3"/>
          <p:cNvSpPr>
            <a:spLocks noGrp="1"/>
          </p:cNvSpPr>
          <p:nvPr>
            <p:ph type="sldNum" sz="quarter" idx="5"/>
          </p:nvPr>
        </p:nvSpPr>
        <p:spPr/>
        <p:txBody>
          <a:bodyPr/>
          <a:lstStyle/>
          <a:p>
            <a:fld id="{2A6EA7CB-6419-486A-BD94-E7082E3CDA1E}" type="slidenum">
              <a:rPr lang="lv-LV" smtClean="0"/>
              <a:t>41</a:t>
            </a:fld>
            <a:endParaRPr lang="lv-LV"/>
          </a:p>
        </p:txBody>
      </p:sp>
    </p:spTree>
    <p:extLst>
      <p:ext uri="{BB962C8B-B14F-4D97-AF65-F5344CB8AC3E}">
        <p14:creationId xmlns:p14="http://schemas.microsoft.com/office/powerpoint/2010/main" val="661553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2A6EA7CB-6419-486A-BD94-E7082E3CDA1E}" type="slidenum">
              <a:rPr lang="lv-LV" smtClean="0"/>
              <a:t>6</a:t>
            </a:fld>
            <a:endParaRPr lang="lv-LV"/>
          </a:p>
        </p:txBody>
      </p:sp>
    </p:spTree>
    <p:extLst>
      <p:ext uri="{BB962C8B-B14F-4D97-AF65-F5344CB8AC3E}">
        <p14:creationId xmlns:p14="http://schemas.microsoft.com/office/powerpoint/2010/main" val="4179948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sz="1800" b="0" i="0" u="none" strike="noStrike" baseline="0" dirty="0">
                <a:latin typeface="TimesNewRomanPSMT"/>
              </a:rPr>
              <a:t>Nereģistrēts nodokļa maksātājs vai citas dalībvalsts nodokļa maksātājs, kurš izmanto šā </a:t>
            </a:r>
            <a:r>
              <a:rPr lang="lv-LV" sz="1800" b="0" i="0" u="none" strike="noStrike" baseline="0" dirty="0">
                <a:latin typeface="Times New Roman" panose="02020603050405020304" pitchFamily="18" charset="0"/>
              </a:rPr>
              <a:t>likuma 59. </a:t>
            </a:r>
            <a:r>
              <a:rPr lang="lv-LV" sz="1800" b="0" i="0" u="none" strike="noStrike" baseline="0" dirty="0">
                <a:latin typeface="TimesNewRomanPSMT"/>
              </a:rPr>
              <a:t>panta pirmajā daļā noteiktās tiesības, reģistrējas</a:t>
            </a:r>
          </a:p>
          <a:p>
            <a:pPr algn="l"/>
            <a:r>
              <a:rPr lang="lv-LV" sz="1800" b="0" i="0" u="none" strike="noStrike" baseline="0" dirty="0">
                <a:latin typeface="TimesNewRomanPSMT"/>
              </a:rPr>
              <a:t>Valsts ieņēmumu dienesta pievienotās vērtības nodokļa maksātāju reģistrā tādu pakalpojumu saņemšanai, kuru </a:t>
            </a:r>
            <a:r>
              <a:rPr lang="fi-FI" sz="1800" b="0" i="0" u="none" strike="noStrike" baseline="0" dirty="0">
                <a:latin typeface="TimesNewRomanPSMT"/>
              </a:rPr>
              <a:t>sniegšanas vietu nosaka saskaņā ar</a:t>
            </a:r>
          </a:p>
          <a:p>
            <a:pPr algn="l"/>
            <a:r>
              <a:rPr lang="it-IT" sz="1800" b="0" i="0" u="none" strike="noStrike" baseline="0" dirty="0">
                <a:latin typeface="TimesNewRomanPSMT"/>
              </a:rPr>
              <a:t>šā likuma 19. panta pirmo daļ</a:t>
            </a:r>
            <a:r>
              <a:rPr lang="it-IT" sz="1800" b="0" i="0" u="none" strike="noStrike" baseline="0" dirty="0">
                <a:latin typeface="Times New Roman" panose="02020603050405020304" pitchFamily="18" charset="0"/>
              </a:rPr>
              <a:t>u un</a:t>
            </a:r>
            <a:r>
              <a:rPr lang="lv-LV" sz="1800" b="0" i="0" u="none" strike="noStrike" baseline="0" dirty="0">
                <a:latin typeface="Times New Roman" panose="02020603050405020304" pitchFamily="18" charset="0"/>
              </a:rPr>
              <a:t> </a:t>
            </a:r>
            <a:r>
              <a:rPr lang="lv-LV" sz="1800" b="0" i="0" u="none" strike="noStrike" baseline="0" dirty="0">
                <a:latin typeface="TimesNewRomanPSMT"/>
              </a:rPr>
              <a:t>kuri saņemti no citas dalībvalsts nodokļa maksātāja vai trešās valsts vai trešās teritorijas nodokļa maksātāja, vai preču iegādei Eiropas Savienības teritorijā par atlīdzību (turpmāk šajā pantā — īpašā kārtībā reģistrēts nodokļa maksātājs).</a:t>
            </a:r>
          </a:p>
        </p:txBody>
      </p:sp>
      <p:sp>
        <p:nvSpPr>
          <p:cNvPr id="4" name="Slide Number Placeholder 3"/>
          <p:cNvSpPr>
            <a:spLocks noGrp="1"/>
          </p:cNvSpPr>
          <p:nvPr>
            <p:ph type="sldNum" sz="quarter" idx="5"/>
          </p:nvPr>
        </p:nvSpPr>
        <p:spPr/>
        <p:txBody>
          <a:bodyPr/>
          <a:lstStyle/>
          <a:p>
            <a:fld id="{2A6EA7CB-6419-486A-BD94-E7082E3CDA1E}" type="slidenum">
              <a:rPr lang="lv-LV" smtClean="0"/>
              <a:t>7</a:t>
            </a:fld>
            <a:endParaRPr lang="lv-LV"/>
          </a:p>
        </p:txBody>
      </p:sp>
    </p:spTree>
    <p:extLst>
      <p:ext uri="{BB962C8B-B14F-4D97-AF65-F5344CB8AC3E}">
        <p14:creationId xmlns:p14="http://schemas.microsoft.com/office/powerpoint/2010/main" val="3674719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sz="1800" b="0" i="0" u="none" strike="noStrike" baseline="0" dirty="0">
                <a:latin typeface="TimesNewRomanPSMT"/>
              </a:rPr>
              <a:t>Šā panta pirmajā daļā minētais nodokļa maksātājs pirms tādu pakalpojumu saņemšanas, kuru sniegšanas vietu nosaka</a:t>
            </a:r>
          </a:p>
          <a:p>
            <a:pPr algn="l"/>
            <a:r>
              <a:rPr lang="lv-LV" sz="1800" b="0" i="0" u="none" strike="noStrike" baseline="0" dirty="0">
                <a:latin typeface="TimesNewRomanPSMT"/>
              </a:rPr>
              <a:t>saskaņā ar šā likuma </a:t>
            </a:r>
            <a:r>
              <a:rPr lang="lv-LV" sz="1800" b="0" i="0" u="none" strike="noStrike" baseline="0" dirty="0">
                <a:latin typeface="Times New Roman" panose="02020603050405020304" pitchFamily="18" charset="0"/>
              </a:rPr>
              <a:t>19. panta </a:t>
            </a:r>
            <a:r>
              <a:rPr lang="lv-LV" sz="1800" b="0" i="0" u="none" strike="noStrike" baseline="0" dirty="0">
                <a:latin typeface="TimesNewRomanPSMT"/>
              </a:rPr>
              <a:t>pirmo daļu un kuri saņemti no citas dalībvalsts nodokļa </a:t>
            </a:r>
            <a:r>
              <a:rPr lang="fi-FI" sz="1800" b="0" i="0" u="none" strike="noStrike" baseline="0" dirty="0">
                <a:latin typeface="TimesNewRomanPSMT"/>
              </a:rPr>
              <a:t>maksātāja vai trešās valsts vai</a:t>
            </a:r>
          </a:p>
          <a:p>
            <a:pPr algn="l"/>
            <a:r>
              <a:rPr lang="lv-LV" sz="1800" b="0" i="0" u="none" strike="noStrike" baseline="0" dirty="0">
                <a:latin typeface="TimesNewRomanPSMT"/>
              </a:rPr>
              <a:t>trešās teritorijas nodokļa maksātāja, vai preču iegādes Eiropas Savienības teritorijā </a:t>
            </a:r>
            <a:r>
              <a:rPr lang="lv-LV" sz="1800" b="0" i="0" u="none" strike="noStrike" baseline="0" dirty="0">
                <a:latin typeface="Times New Roman" panose="02020603050405020304" pitchFamily="18" charset="0"/>
              </a:rPr>
              <a:t>par </a:t>
            </a:r>
            <a:r>
              <a:rPr lang="lv-LV" sz="1800" b="0" i="0" u="none" strike="noStrike" baseline="0" dirty="0">
                <a:latin typeface="TimesNewRomanPSMT"/>
              </a:rPr>
              <a:t>atlīdzību veikšanas, iesniedz Valsts</a:t>
            </a:r>
          </a:p>
          <a:p>
            <a:pPr algn="l"/>
            <a:r>
              <a:rPr lang="lv-LV" sz="1800" b="0" i="0" u="none" strike="noStrike" baseline="0" dirty="0">
                <a:latin typeface="TimesNewRomanPSMT"/>
              </a:rPr>
              <a:t>ieņēmumu dienestam šā likuma </a:t>
            </a:r>
            <a:r>
              <a:rPr lang="lv-LV" sz="1800" b="0" i="0" u="none" strike="noStrike" baseline="0" dirty="0">
                <a:latin typeface="Times New Roman" panose="02020603050405020304" pitchFamily="18" charset="0"/>
              </a:rPr>
              <a:t>66. panta </a:t>
            </a:r>
            <a:r>
              <a:rPr lang="lv-LV" sz="1800" b="0" i="0" u="none" strike="noStrike" baseline="0" dirty="0">
                <a:latin typeface="TimesNewRomanPSMT"/>
              </a:rPr>
              <a:t>pirmajā daļā minēto reģistrācijas iesniegumu.</a:t>
            </a:r>
          </a:p>
        </p:txBody>
      </p:sp>
      <p:sp>
        <p:nvSpPr>
          <p:cNvPr id="4" name="Slide Number Placeholder 3"/>
          <p:cNvSpPr>
            <a:spLocks noGrp="1"/>
          </p:cNvSpPr>
          <p:nvPr>
            <p:ph type="sldNum" sz="quarter" idx="5"/>
          </p:nvPr>
        </p:nvSpPr>
        <p:spPr/>
        <p:txBody>
          <a:bodyPr/>
          <a:lstStyle/>
          <a:p>
            <a:fld id="{2A6EA7CB-6419-486A-BD94-E7082E3CDA1E}" type="slidenum">
              <a:rPr lang="lv-LV" smtClean="0"/>
              <a:t>8</a:t>
            </a:fld>
            <a:endParaRPr lang="lv-LV"/>
          </a:p>
        </p:txBody>
      </p:sp>
    </p:spTree>
    <p:extLst>
      <p:ext uri="{BB962C8B-B14F-4D97-AF65-F5344CB8AC3E}">
        <p14:creationId xmlns:p14="http://schemas.microsoft.com/office/powerpoint/2010/main" val="796883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sz="1800" b="0" i="0" u="none" strike="noStrike" baseline="0" dirty="0">
                <a:latin typeface="TimesNewRomanPSMT"/>
              </a:rPr>
              <a:t>Valsts ieņēmumu dienests piecu darbdienu laikā pēc reģistrācijas iesnieguma saņemšanas pieņem lēmumu par šā panta pirmajā daļā minētā nodokļa maksātāja reģistrāciju Valsts ieņēmumu dienesta pievienotās vērtības nodokļa maksātāju reģistrā vai par lēmumu atteikt reģistrāciju.</a:t>
            </a:r>
          </a:p>
          <a:p>
            <a:pPr algn="l"/>
            <a:endParaRPr lang="lv-LV" sz="1800" b="0" i="0" u="none" strike="noStrike" baseline="0" dirty="0">
              <a:latin typeface="TimesNewRomanPSMT"/>
            </a:endParaRPr>
          </a:p>
          <a:p>
            <a:pPr algn="l"/>
            <a:r>
              <a:rPr lang="lv-LV" sz="1800" b="0" i="0" u="none" strike="noStrike" baseline="0" dirty="0">
                <a:latin typeface="TimesNewRomanPSMT"/>
              </a:rPr>
              <a:t>Atsaka, ja</a:t>
            </a:r>
          </a:p>
          <a:p>
            <a:pPr algn="just"/>
            <a:r>
              <a:rPr lang="lv-LV" sz="1800" dirty="0">
                <a:solidFill>
                  <a:srgbClr val="000000"/>
                </a:solidFill>
                <a:effectLst/>
                <a:highlight>
                  <a:srgbClr val="FFFF00"/>
                </a:highlight>
                <a:latin typeface="Times New Roman" panose="02020603050405020304" pitchFamily="18" charset="0"/>
                <a:ea typeface="Times New Roman" panose="02020603050405020304" pitchFamily="18" charset="0"/>
              </a:rPr>
              <a:t>) nodokļa maksātājam saskaņā ar likumu “Par nodokļiem un nodevām” ir apturēta saimnieciskā darbība;</a:t>
            </a:r>
            <a:endParaRPr lang="lv-LV" sz="1800" dirty="0">
              <a:effectLst/>
              <a:latin typeface="Times New Roman" panose="02020603050405020304" pitchFamily="18" charset="0"/>
              <a:ea typeface="Calibri" panose="020F0502020204030204" pitchFamily="34" charset="0"/>
            </a:endParaRPr>
          </a:p>
          <a:p>
            <a:r>
              <a:rPr lang="lv-LV" sz="1800" dirty="0">
                <a:solidFill>
                  <a:srgbClr val="000000"/>
                </a:solidFill>
                <a:effectLst/>
                <a:highlight>
                  <a:srgbClr val="FFFF00"/>
                </a:highlight>
                <a:latin typeface="Times New Roman" panose="02020603050405020304" pitchFamily="18" charset="0"/>
                <a:ea typeface="Times New Roman" panose="02020603050405020304" pitchFamily="18" charset="0"/>
              </a:rPr>
              <a:t>2) nodokļa maksātājam — komersantam, pamatojoties uz tā lēmumu, saskaņā ar Komerclikumu ir apturēta komersanta darbība</a:t>
            </a:r>
            <a:endParaRPr lang="lv-LV" sz="1800" b="0" i="0" u="none" strike="noStrike" baseline="0" dirty="0">
              <a:latin typeface="TimesNewRomanPSMT"/>
            </a:endParaRPr>
          </a:p>
        </p:txBody>
      </p:sp>
      <p:sp>
        <p:nvSpPr>
          <p:cNvPr id="4" name="Slide Number Placeholder 3"/>
          <p:cNvSpPr>
            <a:spLocks noGrp="1"/>
          </p:cNvSpPr>
          <p:nvPr>
            <p:ph type="sldNum" sz="quarter" idx="5"/>
          </p:nvPr>
        </p:nvSpPr>
        <p:spPr/>
        <p:txBody>
          <a:bodyPr/>
          <a:lstStyle/>
          <a:p>
            <a:fld id="{2A6EA7CB-6419-486A-BD94-E7082E3CDA1E}" type="slidenum">
              <a:rPr lang="lv-LV" smtClean="0"/>
              <a:t>12</a:t>
            </a:fld>
            <a:endParaRPr lang="lv-LV"/>
          </a:p>
        </p:txBody>
      </p:sp>
    </p:spTree>
    <p:extLst>
      <p:ext uri="{BB962C8B-B14F-4D97-AF65-F5344CB8AC3E}">
        <p14:creationId xmlns:p14="http://schemas.microsoft.com/office/powerpoint/2010/main" val="616792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sz="1800" b="0" i="0" u="none" strike="noStrike" baseline="0" dirty="0">
                <a:latin typeface="Times New Roman" panose="02020603050405020304" pitchFamily="18" charset="0"/>
              </a:rPr>
              <a:t>(4) </a:t>
            </a:r>
            <a:r>
              <a:rPr lang="lv-LV" sz="1800" b="0" i="0" u="none" strike="noStrike" baseline="0" dirty="0">
                <a:latin typeface="TimesNewRomanPSMT"/>
              </a:rPr>
              <a:t>Īpašā kārtībā reģistrēts nodokļa maksātājs reģistrācijas numuru Valsts ieņēmumu dienesta pievienotās vērtības nodokļa maksātāju reģistrā izmanto tikai tādu pakalpojumu saņemšanai, kuru sniegšanas vietu nosaka </a:t>
            </a:r>
            <a:r>
              <a:rPr lang="pt-BR" sz="1800" b="0" i="0" u="none" strike="noStrike" baseline="0" dirty="0">
                <a:latin typeface="TimesNewRomanPSMT"/>
              </a:rPr>
              <a:t>saskaņā ar šā likuma 19. </a:t>
            </a:r>
            <a:r>
              <a:rPr lang="pt-BR" sz="1800" b="0" i="0" u="none" strike="noStrike" baseline="0" dirty="0">
                <a:latin typeface="Times New Roman" panose="02020603050405020304" pitchFamily="18" charset="0"/>
              </a:rPr>
              <a:t>panta</a:t>
            </a:r>
            <a:r>
              <a:rPr lang="lv-LV" sz="1800" b="0" i="0" u="none" strike="noStrike" baseline="0" dirty="0">
                <a:latin typeface="Times New Roman" panose="02020603050405020304" pitchFamily="18" charset="0"/>
              </a:rPr>
              <a:t> </a:t>
            </a:r>
            <a:r>
              <a:rPr lang="it-IT" sz="1800" b="0" i="0" u="none" strike="noStrike" baseline="0" dirty="0">
                <a:latin typeface="TimesNewRomanPSMT"/>
              </a:rPr>
              <a:t>pirmo daļu un kuri saņemti no citas</a:t>
            </a:r>
          </a:p>
          <a:p>
            <a:pPr algn="l"/>
            <a:r>
              <a:rPr lang="lv-LV" sz="1800" b="0" i="0" u="none" strike="noStrike" baseline="0" dirty="0">
                <a:latin typeface="TimesNewRomanPSMT"/>
              </a:rPr>
              <a:t>dalībvalsts nodokļa maksātāja vai </a:t>
            </a:r>
            <a:r>
              <a:rPr lang="lv-LV" sz="1800" b="0" i="0" u="none" strike="noStrike" baseline="0" dirty="0">
                <a:latin typeface="Times New Roman" panose="02020603050405020304" pitchFamily="18" charset="0"/>
              </a:rPr>
              <a:t>tre</a:t>
            </a:r>
            <a:r>
              <a:rPr lang="lv-LV" sz="1800" b="0" i="0" u="none" strike="noStrike" baseline="0" dirty="0">
                <a:latin typeface="TimesNewRomanPSMT"/>
              </a:rPr>
              <a:t>šās valsts vai trešās teritorijas nodokļa maksātāja, vai preču iegādei Eiropas Savienības teritorijā.</a:t>
            </a:r>
          </a:p>
        </p:txBody>
      </p:sp>
      <p:sp>
        <p:nvSpPr>
          <p:cNvPr id="4" name="Slide Number Placeholder 3"/>
          <p:cNvSpPr>
            <a:spLocks noGrp="1"/>
          </p:cNvSpPr>
          <p:nvPr>
            <p:ph type="sldNum" sz="quarter" idx="5"/>
          </p:nvPr>
        </p:nvSpPr>
        <p:spPr/>
        <p:txBody>
          <a:bodyPr/>
          <a:lstStyle/>
          <a:p>
            <a:fld id="{2A6EA7CB-6419-486A-BD94-E7082E3CDA1E}" type="slidenum">
              <a:rPr lang="lv-LV" smtClean="0"/>
              <a:t>16</a:t>
            </a:fld>
            <a:endParaRPr lang="lv-LV"/>
          </a:p>
        </p:txBody>
      </p:sp>
    </p:spTree>
    <p:extLst>
      <p:ext uri="{BB962C8B-B14F-4D97-AF65-F5344CB8AC3E}">
        <p14:creationId xmlns:p14="http://schemas.microsoft.com/office/powerpoint/2010/main" val="982547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6EA7CB-6419-486A-BD94-E7082E3CDA1E}"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190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lv-LV" sz="1800" b="0" i="0" u="none" strike="noStrike" baseline="0" dirty="0">
                <a:latin typeface="Times New Roman" panose="02020603050405020304" pitchFamily="18" charset="0"/>
              </a:rPr>
              <a:t>(4) </a:t>
            </a:r>
            <a:r>
              <a:rPr lang="lv-LV" sz="1800" b="0" i="0" u="none" strike="noStrike" baseline="0" dirty="0">
                <a:latin typeface="TimesNewRomanPSMT"/>
              </a:rPr>
              <a:t>Īpašā kārtībā reģistrēts nodokļa maksātājs reģistrācijas numuru Valsts ieņēmumu dienesta pievienotās vērtības nodokļa maksātāju reģistrā izmanto tikai tādu pakalpojumu saņemšanai, kuru sniegšanas vietu nosaka </a:t>
            </a:r>
            <a:r>
              <a:rPr lang="pt-BR" sz="1800" b="0" i="0" u="none" strike="noStrike" baseline="0" dirty="0">
                <a:latin typeface="TimesNewRomanPSMT"/>
              </a:rPr>
              <a:t>saskaņā ar šā likuma 19. </a:t>
            </a:r>
            <a:r>
              <a:rPr lang="pt-BR" sz="1800" b="0" i="0" u="none" strike="noStrike" baseline="0" dirty="0">
                <a:latin typeface="Times New Roman" panose="02020603050405020304" pitchFamily="18" charset="0"/>
              </a:rPr>
              <a:t>panta</a:t>
            </a:r>
            <a:r>
              <a:rPr lang="lv-LV" sz="1800" b="0" i="0" u="none" strike="noStrike" baseline="0" dirty="0">
                <a:latin typeface="Times New Roman" panose="02020603050405020304" pitchFamily="18" charset="0"/>
              </a:rPr>
              <a:t> </a:t>
            </a:r>
            <a:r>
              <a:rPr lang="it-IT" sz="1800" b="0" i="0" u="none" strike="noStrike" baseline="0" dirty="0">
                <a:latin typeface="TimesNewRomanPSMT"/>
              </a:rPr>
              <a:t>pirmo daļu un kuri saņemti no citas</a:t>
            </a:r>
          </a:p>
          <a:p>
            <a:pPr algn="l"/>
            <a:r>
              <a:rPr lang="lv-LV" sz="1800" b="0" i="0" u="none" strike="noStrike" baseline="0" dirty="0">
                <a:latin typeface="TimesNewRomanPSMT"/>
              </a:rPr>
              <a:t>dalībvalsts nodokļa maksātāja vai </a:t>
            </a:r>
            <a:r>
              <a:rPr lang="lv-LV" sz="1800" b="0" i="0" u="none" strike="noStrike" baseline="0" dirty="0">
                <a:latin typeface="Times New Roman" panose="02020603050405020304" pitchFamily="18" charset="0"/>
              </a:rPr>
              <a:t>tre</a:t>
            </a:r>
            <a:r>
              <a:rPr lang="lv-LV" sz="1800" b="0" i="0" u="none" strike="noStrike" baseline="0" dirty="0">
                <a:latin typeface="TimesNewRomanPSMT"/>
              </a:rPr>
              <a:t>šās valsts vai trešās teritorijas nodokļa maksātāja, vai preču iegādei Eiropas Savienības teritorijā.</a:t>
            </a:r>
          </a:p>
        </p:txBody>
      </p:sp>
      <p:sp>
        <p:nvSpPr>
          <p:cNvPr id="4" name="Slide Number Placeholder 3"/>
          <p:cNvSpPr>
            <a:spLocks noGrp="1"/>
          </p:cNvSpPr>
          <p:nvPr>
            <p:ph type="sldNum" sz="quarter" idx="5"/>
          </p:nvPr>
        </p:nvSpPr>
        <p:spPr/>
        <p:txBody>
          <a:bodyPr/>
          <a:lstStyle/>
          <a:p>
            <a:fld id="{2A6EA7CB-6419-486A-BD94-E7082E3CDA1E}" type="slidenum">
              <a:rPr lang="lv-LV" smtClean="0"/>
              <a:t>18</a:t>
            </a:fld>
            <a:endParaRPr lang="lv-LV"/>
          </a:p>
        </p:txBody>
      </p:sp>
    </p:spTree>
    <p:extLst>
      <p:ext uri="{BB962C8B-B14F-4D97-AF65-F5344CB8AC3E}">
        <p14:creationId xmlns:p14="http://schemas.microsoft.com/office/powerpoint/2010/main" val="121886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CC8C-EC47-49BE-B8E2-F30171272C03}"/>
              </a:ext>
            </a:extLst>
          </p:cNvPr>
          <p:cNvSpPr>
            <a:spLocks noGrp="1"/>
          </p:cNvSpPr>
          <p:nvPr>
            <p:ph type="title"/>
          </p:nvPr>
        </p:nvSpPr>
        <p:spPr>
          <a:xfrm>
            <a:off x="838200" y="365125"/>
            <a:ext cx="10515600" cy="1325563"/>
          </a:xfrm>
        </p:spPr>
        <p:txBody>
          <a:bodyPr/>
          <a:lstStyle/>
          <a:p>
            <a:r>
              <a:rPr lang="en-US" dirty="0"/>
              <a:t>Click to edit Master title style</a:t>
            </a:r>
            <a:endParaRPr lang="lv-LV" dirty="0"/>
          </a:p>
        </p:txBody>
      </p:sp>
      <p:sp>
        <p:nvSpPr>
          <p:cNvPr id="3" name="Content Placeholder 2">
            <a:extLst>
              <a:ext uri="{FF2B5EF4-FFF2-40B4-BE49-F238E27FC236}">
                <a16:creationId xmlns:a16="http://schemas.microsoft.com/office/drawing/2014/main" id="{8378D1F9-F595-4057-B8BC-3F95CC3E97F4}"/>
              </a:ext>
            </a:extLst>
          </p:cNvPr>
          <p:cNvSpPr>
            <a:spLocks noGrp="1"/>
          </p:cNvSpPr>
          <p:nvPr>
            <p:ph idx="1"/>
          </p:nvPr>
        </p:nvSpPr>
        <p:spPr>
          <a:xfrm>
            <a:off x="838200" y="1825625"/>
            <a:ext cx="10515600" cy="4351338"/>
          </a:xfrm>
        </p:spPr>
        <p:txBody>
          <a:bodyPr>
            <a:noAutofit/>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Slide Number Placeholder 5">
            <a:extLst>
              <a:ext uri="{FF2B5EF4-FFF2-40B4-BE49-F238E27FC236}">
                <a16:creationId xmlns:a16="http://schemas.microsoft.com/office/drawing/2014/main" id="{81905D80-564E-43CF-A4A4-C6B9BD730327}"/>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8" name="Picture 7">
            <a:extLst>
              <a:ext uri="{FF2B5EF4-FFF2-40B4-BE49-F238E27FC236}">
                <a16:creationId xmlns:a16="http://schemas.microsoft.com/office/drawing/2014/main" id="{53D32BE6-2135-4521-A546-2A8A8047C33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239061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2A514-7D5F-46F3-8ABB-1F556C0FE299}"/>
              </a:ext>
            </a:extLst>
          </p:cNvPr>
          <p:cNvSpPr>
            <a:spLocks noGrp="1"/>
          </p:cNvSpPr>
          <p:nvPr>
            <p:ph type="title"/>
          </p:nvPr>
        </p:nvSpPr>
        <p:spPr/>
        <p:txBody>
          <a:bodyPr/>
          <a:lstStyle/>
          <a:p>
            <a:r>
              <a:rPr lang="en-US" dirty="0"/>
              <a:t>Click to edit Master title style</a:t>
            </a:r>
            <a:endParaRPr lang="lv-LV" dirty="0"/>
          </a:p>
        </p:txBody>
      </p:sp>
      <p:sp>
        <p:nvSpPr>
          <p:cNvPr id="3" name="Vertical Text Placeholder 2">
            <a:extLst>
              <a:ext uri="{FF2B5EF4-FFF2-40B4-BE49-F238E27FC236}">
                <a16:creationId xmlns:a16="http://schemas.microsoft.com/office/drawing/2014/main" id="{DFB78F5D-A3E4-47D6-932B-BACAAA9E1F2A}"/>
              </a:ext>
            </a:extLst>
          </p:cNvPr>
          <p:cNvSpPr>
            <a:spLocks noGrp="1"/>
          </p:cNvSpPr>
          <p:nvPr>
            <p:ph type="body" orient="vert" idx="1"/>
          </p:nvPr>
        </p:nvSpPr>
        <p:spPr/>
        <p:txBody>
          <a:bodyPr vert="eaVert">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Slide Number Placeholder 5">
            <a:extLst>
              <a:ext uri="{FF2B5EF4-FFF2-40B4-BE49-F238E27FC236}">
                <a16:creationId xmlns:a16="http://schemas.microsoft.com/office/drawing/2014/main" id="{91E4A32C-C7E3-4BF1-8369-827DA95D515E}"/>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7" name="Picture 6">
            <a:extLst>
              <a:ext uri="{FF2B5EF4-FFF2-40B4-BE49-F238E27FC236}">
                <a16:creationId xmlns:a16="http://schemas.microsoft.com/office/drawing/2014/main" id="{410F77B0-4779-4852-9D3C-D97187C472D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2688880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9A507A-4F7D-462A-9E2C-AB43D7DE4E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6D7BBCC3-D83D-4D3D-9210-7EAFF5CDACCE}"/>
              </a:ext>
            </a:extLst>
          </p:cNvPr>
          <p:cNvSpPr>
            <a:spLocks noGrp="1"/>
          </p:cNvSpPr>
          <p:nvPr>
            <p:ph type="body" orient="vert" idx="1"/>
          </p:nvPr>
        </p:nvSpPr>
        <p:spPr>
          <a:xfrm>
            <a:off x="838200" y="365125"/>
            <a:ext cx="7734300" cy="5811838"/>
          </a:xfrm>
        </p:spPr>
        <p:txBody>
          <a:bodyPr vert="eaVert">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Slide Number Placeholder 5">
            <a:extLst>
              <a:ext uri="{FF2B5EF4-FFF2-40B4-BE49-F238E27FC236}">
                <a16:creationId xmlns:a16="http://schemas.microsoft.com/office/drawing/2014/main" id="{4618F318-0DC9-421B-8C4A-40668E7918BB}"/>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7" name="Picture 6">
            <a:extLst>
              <a:ext uri="{FF2B5EF4-FFF2-40B4-BE49-F238E27FC236}">
                <a16:creationId xmlns:a16="http://schemas.microsoft.com/office/drawing/2014/main" id="{BB87C497-BC9B-4409-A984-5C031FD3203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463905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D179CB2-574D-0035-99AE-AD677C26420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23500" y="0"/>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DA6CC8C-EC47-49BE-B8E2-F30171272C03}"/>
              </a:ext>
            </a:extLst>
          </p:cNvPr>
          <p:cNvSpPr>
            <a:spLocks noGrp="1"/>
          </p:cNvSpPr>
          <p:nvPr>
            <p:ph type="title"/>
          </p:nvPr>
        </p:nvSpPr>
        <p:spPr>
          <a:xfrm>
            <a:off x="838200" y="365125"/>
            <a:ext cx="10515600" cy="1325563"/>
          </a:xfrm>
        </p:spPr>
        <p:txBody>
          <a:bodyPr/>
          <a:lstStyle/>
          <a:p>
            <a:r>
              <a:rPr lang="en-US" dirty="0"/>
              <a:t>Click to edit Master title style</a:t>
            </a:r>
            <a:endParaRPr lang="lv-LV" dirty="0"/>
          </a:p>
        </p:txBody>
      </p:sp>
      <p:sp>
        <p:nvSpPr>
          <p:cNvPr id="3" name="Content Placeholder 2">
            <a:extLst>
              <a:ext uri="{FF2B5EF4-FFF2-40B4-BE49-F238E27FC236}">
                <a16:creationId xmlns:a16="http://schemas.microsoft.com/office/drawing/2014/main" id="{8378D1F9-F595-4057-B8BC-3F95CC3E97F4}"/>
              </a:ext>
            </a:extLst>
          </p:cNvPr>
          <p:cNvSpPr>
            <a:spLocks noGrp="1"/>
          </p:cNvSpPr>
          <p:nvPr>
            <p:ph idx="1"/>
          </p:nvPr>
        </p:nvSpPr>
        <p:spPr>
          <a:xfrm>
            <a:off x="838200" y="1825625"/>
            <a:ext cx="10515600" cy="4351338"/>
          </a:xfrm>
        </p:spPr>
        <p:txBody>
          <a:bodyPr>
            <a:noAutofit/>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5" name="Slide Number Placeholder 5">
            <a:extLst>
              <a:ext uri="{FF2B5EF4-FFF2-40B4-BE49-F238E27FC236}">
                <a16:creationId xmlns:a16="http://schemas.microsoft.com/office/drawing/2014/main" id="{A04FBC9E-40A0-923A-E164-FF7D6B6922F5}"/>
              </a:ext>
            </a:extLst>
          </p:cNvPr>
          <p:cNvSpPr>
            <a:spLocks noGrp="1"/>
          </p:cNvSpPr>
          <p:nvPr>
            <p:ph type="sldNum" sz="quarter" idx="10"/>
          </p:nvPr>
        </p:nvSpPr>
        <p:spPr/>
        <p:txBody>
          <a:bodyPr/>
          <a:lstStyle>
            <a:lvl1pPr>
              <a:defRPr/>
            </a:lvl1pPr>
          </a:lstStyle>
          <a:p>
            <a:fld id="{07338DBB-FF75-40F4-8BE6-A761E2954A97}" type="slidenum">
              <a:rPr lang="lv-LV" altLang="lv-LV"/>
              <a:pPr/>
              <a:t>‹#›</a:t>
            </a:fld>
            <a:endParaRPr lang="lv-LV" altLang="lv-LV"/>
          </a:p>
        </p:txBody>
      </p:sp>
    </p:spTree>
    <p:extLst>
      <p:ext uri="{BB962C8B-B14F-4D97-AF65-F5344CB8AC3E}">
        <p14:creationId xmlns:p14="http://schemas.microsoft.com/office/powerpoint/2010/main" val="49256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26EFB1-A47E-DA2D-0559-2239ED493EAA}"/>
              </a:ext>
            </a:extLst>
          </p:cNvPr>
          <p:cNvSpPr/>
          <p:nvPr userDrawn="1"/>
        </p:nvSpPr>
        <p:spPr>
          <a:xfrm>
            <a:off x="838200" y="0"/>
            <a:ext cx="4572000" cy="5972175"/>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lv-LV" dirty="0"/>
          </a:p>
        </p:txBody>
      </p:sp>
      <p:sp>
        <p:nvSpPr>
          <p:cNvPr id="3" name="Rectangle 2">
            <a:extLst>
              <a:ext uri="{FF2B5EF4-FFF2-40B4-BE49-F238E27FC236}">
                <a16:creationId xmlns:a16="http://schemas.microsoft.com/office/drawing/2014/main" id="{CDFE3675-557F-23FC-15F6-92820EB7F2BB}"/>
              </a:ext>
            </a:extLst>
          </p:cNvPr>
          <p:cNvSpPr/>
          <p:nvPr userDrawn="1"/>
        </p:nvSpPr>
        <p:spPr>
          <a:xfrm>
            <a:off x="838200" y="5730875"/>
            <a:ext cx="4572000" cy="333375"/>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lv-LV" dirty="0"/>
          </a:p>
        </p:txBody>
      </p:sp>
      <p:sp>
        <p:nvSpPr>
          <p:cNvPr id="4" name="Rectangle 3">
            <a:extLst>
              <a:ext uri="{FF2B5EF4-FFF2-40B4-BE49-F238E27FC236}">
                <a16:creationId xmlns:a16="http://schemas.microsoft.com/office/drawing/2014/main" id="{F3169269-A6D6-A6AF-C393-65FC9A836611}"/>
              </a:ext>
            </a:extLst>
          </p:cNvPr>
          <p:cNvSpPr/>
          <p:nvPr userDrawn="1"/>
        </p:nvSpPr>
        <p:spPr>
          <a:xfrm>
            <a:off x="1223963" y="5656263"/>
            <a:ext cx="3800475" cy="147637"/>
          </a:xfrm>
          <a:prstGeom prst="rect">
            <a:avLst/>
          </a:prstGeom>
          <a:solidFill>
            <a:srgbClr val="499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lv-LV" dirty="0"/>
          </a:p>
        </p:txBody>
      </p:sp>
      <p:pic>
        <p:nvPicPr>
          <p:cNvPr id="5" name="Picture 8">
            <a:extLst>
              <a:ext uri="{FF2B5EF4-FFF2-40B4-BE49-F238E27FC236}">
                <a16:creationId xmlns:a16="http://schemas.microsoft.com/office/drawing/2014/main" id="{AB9885AE-5A5C-F519-EF44-91B00302AAA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76463" y="0"/>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a:extLst>
              <a:ext uri="{FF2B5EF4-FFF2-40B4-BE49-F238E27FC236}">
                <a16:creationId xmlns:a16="http://schemas.microsoft.com/office/drawing/2014/main" id="{8C41316E-45AE-47DE-B113-1284040F3987}"/>
              </a:ext>
            </a:extLst>
          </p:cNvPr>
          <p:cNvSpPr>
            <a:spLocks noGrp="1"/>
          </p:cNvSpPr>
          <p:nvPr>
            <p:ph type="body" sz="quarter" idx="13"/>
          </p:nvPr>
        </p:nvSpPr>
        <p:spPr>
          <a:xfrm>
            <a:off x="1224280" y="2035652"/>
            <a:ext cx="3799840" cy="2343308"/>
          </a:xfrm>
        </p:spPr>
        <p:txBody>
          <a:bodyPr>
            <a:noAutofit/>
          </a:bodyPr>
          <a:lstStyle>
            <a:lvl1pPr marL="0" indent="0">
              <a:buNone/>
              <a:defRPr sz="2800" b="1">
                <a:solidFill>
                  <a:srgbClr val="012269"/>
                </a:solidFill>
                <a:latin typeface="Verdana" panose="020B0604030504040204" pitchFamily="34" charset="0"/>
                <a:ea typeface="Verdana" panose="020B0604030504040204" pitchFamily="34" charset="0"/>
              </a:defRPr>
            </a:lvl1pPr>
          </a:lstStyle>
          <a:p>
            <a:pPr lvl="0"/>
            <a:r>
              <a:rPr lang="en-US"/>
              <a:t>Edit Master text styles</a:t>
            </a:r>
          </a:p>
        </p:txBody>
      </p:sp>
      <p:sp>
        <p:nvSpPr>
          <p:cNvPr id="18" name="Text Placeholder 11">
            <a:extLst>
              <a:ext uri="{FF2B5EF4-FFF2-40B4-BE49-F238E27FC236}">
                <a16:creationId xmlns:a16="http://schemas.microsoft.com/office/drawing/2014/main" id="{49B7456E-FF12-4B54-9863-B69E7260D682}"/>
              </a:ext>
            </a:extLst>
          </p:cNvPr>
          <p:cNvSpPr>
            <a:spLocks noGrp="1"/>
          </p:cNvSpPr>
          <p:nvPr>
            <p:ph type="body" sz="quarter" idx="14"/>
          </p:nvPr>
        </p:nvSpPr>
        <p:spPr>
          <a:xfrm>
            <a:off x="1224280" y="4558586"/>
            <a:ext cx="3799840" cy="562054"/>
          </a:xfrm>
        </p:spPr>
        <p:txBody>
          <a:bodyPr>
            <a:normAutofit/>
          </a:bodyPr>
          <a:lstStyle>
            <a:lvl1pPr marL="0" indent="0">
              <a:buNone/>
              <a:defRPr sz="1800" b="0">
                <a:solidFill>
                  <a:srgbClr val="000000"/>
                </a:solidFill>
                <a:latin typeface="Verdana" panose="020B0604030504040204" pitchFamily="34" charset="0"/>
                <a:ea typeface="Verdana" panose="020B0604030504040204" pitchFamily="34" charset="0"/>
              </a:defRPr>
            </a:lvl1pPr>
          </a:lstStyle>
          <a:p>
            <a:pPr lvl="0"/>
            <a:r>
              <a:rPr lang="en-US"/>
              <a:t>Edit Master text styles</a:t>
            </a:r>
          </a:p>
        </p:txBody>
      </p:sp>
      <p:sp>
        <p:nvSpPr>
          <p:cNvPr id="19" name="Text Placeholder 11">
            <a:extLst>
              <a:ext uri="{FF2B5EF4-FFF2-40B4-BE49-F238E27FC236}">
                <a16:creationId xmlns:a16="http://schemas.microsoft.com/office/drawing/2014/main" id="{BC7344F2-54B3-48EE-AB97-91559A60BA7A}"/>
              </a:ext>
            </a:extLst>
          </p:cNvPr>
          <p:cNvSpPr>
            <a:spLocks noGrp="1"/>
          </p:cNvSpPr>
          <p:nvPr>
            <p:ph type="body" sz="quarter" idx="15"/>
          </p:nvPr>
        </p:nvSpPr>
        <p:spPr>
          <a:xfrm>
            <a:off x="1224280" y="5302725"/>
            <a:ext cx="3799840" cy="334011"/>
          </a:xfrm>
        </p:spPr>
        <p:txBody>
          <a:bodyPr>
            <a:normAutofit/>
          </a:bodyPr>
          <a:lstStyle>
            <a:lvl1pPr marL="0" indent="0">
              <a:buNone/>
              <a:defRPr sz="1600" b="0">
                <a:solidFill>
                  <a:srgbClr val="4990F9"/>
                </a:solidFill>
                <a:latin typeface="Verdana" panose="020B0604030504040204" pitchFamily="34" charset="0"/>
                <a:ea typeface="Verdana" panose="020B0604030504040204" pitchFamily="34" charset="0"/>
              </a:defRPr>
            </a:lvl1pPr>
          </a:lstStyle>
          <a:p>
            <a:pPr lvl="0"/>
            <a:r>
              <a:rPr lang="en-US"/>
              <a:t>Edit Master text styles</a:t>
            </a:r>
          </a:p>
        </p:txBody>
      </p:sp>
    </p:spTree>
    <p:extLst>
      <p:ext uri="{BB962C8B-B14F-4D97-AF65-F5344CB8AC3E}">
        <p14:creationId xmlns:p14="http://schemas.microsoft.com/office/powerpoint/2010/main" val="4029400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EFC08E-FAEA-D960-AA4B-8C6B8CBDF065}"/>
              </a:ext>
            </a:extLst>
          </p:cNvPr>
          <p:cNvSpPr/>
          <p:nvPr userDrawn="1"/>
        </p:nvSpPr>
        <p:spPr>
          <a:xfrm>
            <a:off x="0" y="4297363"/>
            <a:ext cx="12192000" cy="333375"/>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lv-LV" dirty="0"/>
          </a:p>
        </p:txBody>
      </p:sp>
      <p:sp>
        <p:nvSpPr>
          <p:cNvPr id="4" name="Rectangle 3">
            <a:extLst>
              <a:ext uri="{FF2B5EF4-FFF2-40B4-BE49-F238E27FC236}">
                <a16:creationId xmlns:a16="http://schemas.microsoft.com/office/drawing/2014/main" id="{681D23B6-B1C3-66C9-3D5E-CDC308A7E835}"/>
              </a:ext>
            </a:extLst>
          </p:cNvPr>
          <p:cNvSpPr/>
          <p:nvPr userDrawn="1"/>
        </p:nvSpPr>
        <p:spPr>
          <a:xfrm>
            <a:off x="4195763" y="4222750"/>
            <a:ext cx="3800475" cy="147638"/>
          </a:xfrm>
          <a:prstGeom prst="rect">
            <a:avLst/>
          </a:prstGeom>
          <a:solidFill>
            <a:srgbClr val="4990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lv-LV" dirty="0"/>
          </a:p>
        </p:txBody>
      </p:sp>
      <p:pic>
        <p:nvPicPr>
          <p:cNvPr id="5" name="Picture 7">
            <a:extLst>
              <a:ext uri="{FF2B5EF4-FFF2-40B4-BE49-F238E27FC236}">
                <a16:creationId xmlns:a16="http://schemas.microsoft.com/office/drawing/2014/main" id="{5803CD6E-A78A-B94B-7E52-032C40DC2F4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23500" y="0"/>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011D5B4-2213-44A9-9A55-19C46043CFFD}"/>
              </a:ext>
            </a:extLst>
          </p:cNvPr>
          <p:cNvSpPr>
            <a:spLocks noGrp="1"/>
          </p:cNvSpPr>
          <p:nvPr>
            <p:ph type="title"/>
          </p:nvPr>
        </p:nvSpPr>
        <p:spPr>
          <a:xfrm>
            <a:off x="838200" y="2394109"/>
            <a:ext cx="10515600" cy="2069782"/>
          </a:xfrm>
        </p:spPr>
        <p:txBody>
          <a:bodyPr/>
          <a:lstStyle>
            <a:lvl1pPr algn="ctr">
              <a:defRPr sz="3600"/>
            </a:lvl1pPr>
          </a:lstStyle>
          <a:p>
            <a:r>
              <a:rPr lang="en-US"/>
              <a:t>Click to edit Master title style</a:t>
            </a:r>
            <a:endParaRPr lang="lv-LV" dirty="0"/>
          </a:p>
        </p:txBody>
      </p:sp>
      <p:sp>
        <p:nvSpPr>
          <p:cNvPr id="6" name="Slide Number Placeholder 5">
            <a:extLst>
              <a:ext uri="{FF2B5EF4-FFF2-40B4-BE49-F238E27FC236}">
                <a16:creationId xmlns:a16="http://schemas.microsoft.com/office/drawing/2014/main" id="{82989F45-AF1E-3733-B5D1-DB7D03EB7671}"/>
              </a:ext>
            </a:extLst>
          </p:cNvPr>
          <p:cNvSpPr>
            <a:spLocks noGrp="1"/>
          </p:cNvSpPr>
          <p:nvPr>
            <p:ph type="sldNum" sz="quarter" idx="10"/>
          </p:nvPr>
        </p:nvSpPr>
        <p:spPr/>
        <p:txBody>
          <a:bodyPr/>
          <a:lstStyle>
            <a:lvl1pPr>
              <a:defRPr/>
            </a:lvl1pPr>
          </a:lstStyle>
          <a:p>
            <a:fld id="{30F3FF1A-7A9E-475C-8F50-A083BED9F81E}" type="slidenum">
              <a:rPr lang="lv-LV" altLang="lv-LV"/>
              <a:pPr/>
              <a:t>‹#›</a:t>
            </a:fld>
            <a:endParaRPr lang="lv-LV" altLang="lv-LV"/>
          </a:p>
        </p:txBody>
      </p:sp>
    </p:spTree>
    <p:extLst>
      <p:ext uri="{BB962C8B-B14F-4D97-AF65-F5344CB8AC3E}">
        <p14:creationId xmlns:p14="http://schemas.microsoft.com/office/powerpoint/2010/main" val="3432135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8BDC45-DECC-01FA-235D-48F8DD2348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23500" y="0"/>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5CBD8D-5F56-4199-B1F4-CBE326F063BE}"/>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62EB7197-C077-4DC1-AB05-B531574C9EF2}"/>
              </a:ext>
            </a:extLst>
          </p:cNvPr>
          <p:cNvSpPr>
            <a:spLocks noGrp="1"/>
          </p:cNvSpPr>
          <p:nvPr>
            <p:ph sz="half" idx="1"/>
          </p:nvPr>
        </p:nvSpPr>
        <p:spPr>
          <a:xfrm>
            <a:off x="838200" y="1825625"/>
            <a:ext cx="5181600" cy="4351338"/>
          </a:xfrm>
        </p:spPr>
        <p:txBody>
          <a:bodyPr>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Content Placeholder 3">
            <a:extLst>
              <a:ext uri="{FF2B5EF4-FFF2-40B4-BE49-F238E27FC236}">
                <a16:creationId xmlns:a16="http://schemas.microsoft.com/office/drawing/2014/main" id="{7BF2F0B7-2A0B-46B0-BC8A-F1715ECF1201}"/>
              </a:ext>
            </a:extLst>
          </p:cNvPr>
          <p:cNvSpPr>
            <a:spLocks noGrp="1"/>
          </p:cNvSpPr>
          <p:nvPr>
            <p:ph sz="half" idx="2"/>
          </p:nvPr>
        </p:nvSpPr>
        <p:spPr>
          <a:xfrm>
            <a:off x="6172200" y="1825625"/>
            <a:ext cx="5181600" cy="4351338"/>
          </a:xfrm>
        </p:spPr>
        <p:txBody>
          <a:bodyPr>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Slide Number Placeholder 6">
            <a:extLst>
              <a:ext uri="{FF2B5EF4-FFF2-40B4-BE49-F238E27FC236}">
                <a16:creationId xmlns:a16="http://schemas.microsoft.com/office/drawing/2014/main" id="{4D1E8ACC-A82A-09B4-B31C-929FC67278F3}"/>
              </a:ext>
            </a:extLst>
          </p:cNvPr>
          <p:cNvSpPr>
            <a:spLocks noGrp="1"/>
          </p:cNvSpPr>
          <p:nvPr>
            <p:ph type="sldNum" sz="quarter" idx="10"/>
          </p:nvPr>
        </p:nvSpPr>
        <p:spPr/>
        <p:txBody>
          <a:bodyPr/>
          <a:lstStyle>
            <a:lvl1pPr>
              <a:defRPr/>
            </a:lvl1pPr>
          </a:lstStyle>
          <a:p>
            <a:fld id="{597B002D-22D4-483F-A594-AC00E64772EF}" type="slidenum">
              <a:rPr lang="lv-LV" altLang="lv-LV"/>
              <a:pPr/>
              <a:t>‹#›</a:t>
            </a:fld>
            <a:endParaRPr lang="lv-LV" altLang="lv-LV"/>
          </a:p>
        </p:txBody>
      </p:sp>
    </p:spTree>
    <p:extLst>
      <p:ext uri="{BB962C8B-B14F-4D97-AF65-F5344CB8AC3E}">
        <p14:creationId xmlns:p14="http://schemas.microsoft.com/office/powerpoint/2010/main" val="2223129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17B94AC7-EAEA-D407-392F-D59DC91AA9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23500" y="0"/>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CE8688-3B5B-4AC2-87BF-45B3E6F68589}"/>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34577243-9132-4335-A24F-B34B1C1DD2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584CC9-273C-4C96-8E3E-2C5D9328B69A}"/>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5" name="Text Placeholder 4">
            <a:extLst>
              <a:ext uri="{FF2B5EF4-FFF2-40B4-BE49-F238E27FC236}">
                <a16:creationId xmlns:a16="http://schemas.microsoft.com/office/drawing/2014/main" id="{86CC2915-206E-40C8-BD98-9A5DAF5151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70C4B20-2A1F-4D6B-94F6-82F9E1EF018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8" name="Slide Number Placeholder 8">
            <a:extLst>
              <a:ext uri="{FF2B5EF4-FFF2-40B4-BE49-F238E27FC236}">
                <a16:creationId xmlns:a16="http://schemas.microsoft.com/office/drawing/2014/main" id="{79CAED35-C5D2-26CC-2C1D-DE8E5E0C4659}"/>
              </a:ext>
            </a:extLst>
          </p:cNvPr>
          <p:cNvSpPr>
            <a:spLocks noGrp="1"/>
          </p:cNvSpPr>
          <p:nvPr>
            <p:ph type="sldNum" sz="quarter" idx="10"/>
          </p:nvPr>
        </p:nvSpPr>
        <p:spPr/>
        <p:txBody>
          <a:bodyPr/>
          <a:lstStyle>
            <a:lvl1pPr>
              <a:defRPr/>
            </a:lvl1pPr>
          </a:lstStyle>
          <a:p>
            <a:fld id="{0F777093-6319-40D3-BA51-8DC6184E6A38}" type="slidenum">
              <a:rPr lang="lv-LV" altLang="lv-LV"/>
              <a:pPr/>
              <a:t>‹#›</a:t>
            </a:fld>
            <a:endParaRPr lang="lv-LV" altLang="lv-LV"/>
          </a:p>
        </p:txBody>
      </p:sp>
    </p:spTree>
    <p:extLst>
      <p:ext uri="{BB962C8B-B14F-4D97-AF65-F5344CB8AC3E}">
        <p14:creationId xmlns:p14="http://schemas.microsoft.com/office/powerpoint/2010/main" val="3247060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58B1AE96-FC5A-2F10-ACCF-CF4836100E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23500" y="0"/>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D400167-F6B7-4D11-BDC0-953BA0CC9D34}"/>
              </a:ext>
            </a:extLst>
          </p:cNvPr>
          <p:cNvSpPr>
            <a:spLocks noGrp="1"/>
          </p:cNvSpPr>
          <p:nvPr>
            <p:ph type="title"/>
          </p:nvPr>
        </p:nvSpPr>
        <p:spPr/>
        <p:txBody>
          <a:bodyPr/>
          <a:lstStyle/>
          <a:p>
            <a:r>
              <a:rPr lang="en-US"/>
              <a:t>Click to edit Master title style</a:t>
            </a:r>
            <a:endParaRPr lang="lv-LV"/>
          </a:p>
        </p:txBody>
      </p:sp>
      <p:sp>
        <p:nvSpPr>
          <p:cNvPr id="4" name="Slide Number Placeholder 4">
            <a:extLst>
              <a:ext uri="{FF2B5EF4-FFF2-40B4-BE49-F238E27FC236}">
                <a16:creationId xmlns:a16="http://schemas.microsoft.com/office/drawing/2014/main" id="{81D4AFEA-B35C-B445-5F5E-1744A47496BB}"/>
              </a:ext>
            </a:extLst>
          </p:cNvPr>
          <p:cNvSpPr>
            <a:spLocks noGrp="1"/>
          </p:cNvSpPr>
          <p:nvPr>
            <p:ph type="sldNum" sz="quarter" idx="10"/>
          </p:nvPr>
        </p:nvSpPr>
        <p:spPr/>
        <p:txBody>
          <a:bodyPr/>
          <a:lstStyle>
            <a:lvl1pPr>
              <a:defRPr/>
            </a:lvl1pPr>
          </a:lstStyle>
          <a:p>
            <a:fld id="{B8274E11-7893-429C-920E-57BC9917EA55}" type="slidenum">
              <a:rPr lang="lv-LV" altLang="lv-LV"/>
              <a:pPr/>
              <a:t>‹#›</a:t>
            </a:fld>
            <a:endParaRPr lang="lv-LV" altLang="lv-LV"/>
          </a:p>
        </p:txBody>
      </p:sp>
    </p:spTree>
    <p:extLst>
      <p:ext uri="{BB962C8B-B14F-4D97-AF65-F5344CB8AC3E}">
        <p14:creationId xmlns:p14="http://schemas.microsoft.com/office/powerpoint/2010/main" val="675937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25FBA7E-119E-BC84-AC4F-D551A3DFFF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23500" y="0"/>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A6096EF0-776A-8224-398B-2A343DA82064}"/>
              </a:ext>
            </a:extLst>
          </p:cNvPr>
          <p:cNvSpPr>
            <a:spLocks noGrp="1"/>
          </p:cNvSpPr>
          <p:nvPr>
            <p:ph type="sldNum" sz="quarter" idx="10"/>
          </p:nvPr>
        </p:nvSpPr>
        <p:spPr/>
        <p:txBody>
          <a:bodyPr/>
          <a:lstStyle>
            <a:lvl1pPr>
              <a:defRPr/>
            </a:lvl1pPr>
          </a:lstStyle>
          <a:p>
            <a:fld id="{2E2C275F-F3EC-41F1-88F9-9F22F0375BC6}" type="slidenum">
              <a:rPr lang="lv-LV" altLang="lv-LV"/>
              <a:pPr/>
              <a:t>‹#›</a:t>
            </a:fld>
            <a:endParaRPr lang="lv-LV" altLang="lv-LV"/>
          </a:p>
        </p:txBody>
      </p:sp>
    </p:spTree>
    <p:extLst>
      <p:ext uri="{BB962C8B-B14F-4D97-AF65-F5344CB8AC3E}">
        <p14:creationId xmlns:p14="http://schemas.microsoft.com/office/powerpoint/2010/main" val="2038211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8FF9AE-4285-D66A-F125-26E60CB8D5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23500" y="0"/>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57B5C6C-EA29-44C3-AAB3-790546BE9954}"/>
              </a:ext>
            </a:extLst>
          </p:cNvPr>
          <p:cNvSpPr>
            <a:spLocks noGrp="1"/>
          </p:cNvSpPr>
          <p:nvPr>
            <p:ph type="title"/>
          </p:nvPr>
        </p:nvSpPr>
        <p:spPr>
          <a:xfrm>
            <a:off x="839788" y="457200"/>
            <a:ext cx="3932237" cy="1600200"/>
          </a:xfrm>
        </p:spPr>
        <p:txBody>
          <a:bodyPr anchor="b">
            <a:normAutofit/>
          </a:bodyPr>
          <a:lstStyle>
            <a:lvl1pPr>
              <a:defRPr sz="28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704A0E19-C616-490D-9E52-8FF5A459F2B5}"/>
              </a:ext>
            </a:extLst>
          </p:cNvPr>
          <p:cNvSpPr>
            <a:spLocks noGrp="1"/>
          </p:cNvSpPr>
          <p:nvPr>
            <p:ph idx="1"/>
          </p:nvPr>
        </p:nvSpPr>
        <p:spPr>
          <a:xfrm>
            <a:off x="5183188" y="987425"/>
            <a:ext cx="6172200" cy="4873625"/>
          </a:xfrm>
        </p:spPr>
        <p:txBody>
          <a:bodyPr>
            <a:no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Text Placeholder 3">
            <a:extLst>
              <a:ext uri="{FF2B5EF4-FFF2-40B4-BE49-F238E27FC236}">
                <a16:creationId xmlns:a16="http://schemas.microsoft.com/office/drawing/2014/main" id="{504F8C4F-48D1-4F31-B96E-D7EF6B06BE5E}"/>
              </a:ext>
            </a:extLst>
          </p:cNvPr>
          <p:cNvSpPr>
            <a:spLocks noGrp="1"/>
          </p:cNvSpPr>
          <p:nvPr>
            <p:ph type="body" sz="half" idx="2"/>
          </p:nvPr>
        </p:nvSpPr>
        <p:spPr>
          <a:xfrm>
            <a:off x="839788" y="2057400"/>
            <a:ext cx="3932237" cy="3811588"/>
          </a:xfr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Slide Number Placeholder 6">
            <a:extLst>
              <a:ext uri="{FF2B5EF4-FFF2-40B4-BE49-F238E27FC236}">
                <a16:creationId xmlns:a16="http://schemas.microsoft.com/office/drawing/2014/main" id="{288EF63C-1C62-9E28-FA96-F1795EA0F35D}"/>
              </a:ext>
            </a:extLst>
          </p:cNvPr>
          <p:cNvSpPr>
            <a:spLocks noGrp="1"/>
          </p:cNvSpPr>
          <p:nvPr>
            <p:ph type="sldNum" sz="quarter" idx="10"/>
          </p:nvPr>
        </p:nvSpPr>
        <p:spPr/>
        <p:txBody>
          <a:bodyPr/>
          <a:lstStyle>
            <a:lvl1pPr>
              <a:defRPr/>
            </a:lvl1pPr>
          </a:lstStyle>
          <a:p>
            <a:fld id="{26E3FFA7-758E-471B-9431-50293DEA2411}" type="slidenum">
              <a:rPr lang="lv-LV" altLang="lv-LV"/>
              <a:pPr/>
              <a:t>‹#›</a:t>
            </a:fld>
            <a:endParaRPr lang="lv-LV" altLang="lv-LV"/>
          </a:p>
        </p:txBody>
      </p:sp>
    </p:spTree>
    <p:extLst>
      <p:ext uri="{BB962C8B-B14F-4D97-AF65-F5344CB8AC3E}">
        <p14:creationId xmlns:p14="http://schemas.microsoft.com/office/powerpoint/2010/main" val="419236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55000"/>
            <a:duotone>
              <a:schemeClr val="accent5">
                <a:shade val="45000"/>
                <a:satMod val="135000"/>
              </a:schemeClr>
              <a:prstClr val="white"/>
            </a:duotone>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2AC163-1592-4550-A534-0D78A8C15D53}"/>
              </a:ext>
            </a:extLst>
          </p:cNvPr>
          <p:cNvSpPr/>
          <p:nvPr userDrawn="1"/>
        </p:nvSpPr>
        <p:spPr>
          <a:xfrm>
            <a:off x="838200" y="-1"/>
            <a:ext cx="4572000" cy="5972176"/>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Rectangle 7">
            <a:extLst>
              <a:ext uri="{FF2B5EF4-FFF2-40B4-BE49-F238E27FC236}">
                <a16:creationId xmlns:a16="http://schemas.microsoft.com/office/drawing/2014/main" id="{7AF62AEC-1197-4808-8061-8E0129FA2567}"/>
              </a:ext>
            </a:extLst>
          </p:cNvPr>
          <p:cNvSpPr/>
          <p:nvPr userDrawn="1"/>
        </p:nvSpPr>
        <p:spPr>
          <a:xfrm>
            <a:off x="838200" y="5730240"/>
            <a:ext cx="4572000" cy="33401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Text Placeholder 11">
            <a:extLst>
              <a:ext uri="{FF2B5EF4-FFF2-40B4-BE49-F238E27FC236}">
                <a16:creationId xmlns:a16="http://schemas.microsoft.com/office/drawing/2014/main" id="{8C41316E-45AE-47DE-B113-1284040F3987}"/>
              </a:ext>
            </a:extLst>
          </p:cNvPr>
          <p:cNvSpPr>
            <a:spLocks noGrp="1"/>
          </p:cNvSpPr>
          <p:nvPr>
            <p:ph type="body" sz="quarter" idx="13" hasCustomPrompt="1"/>
          </p:nvPr>
        </p:nvSpPr>
        <p:spPr>
          <a:xfrm>
            <a:off x="1224280" y="2035652"/>
            <a:ext cx="3799840" cy="2343308"/>
          </a:xfrm>
        </p:spPr>
        <p:txBody>
          <a:bodyPr>
            <a:noAutofit/>
          </a:bodyPr>
          <a:lstStyle>
            <a:lvl1pPr marL="0" indent="0">
              <a:buNone/>
              <a:defRPr sz="2800" b="1">
                <a:solidFill>
                  <a:srgbClr val="012269"/>
                </a:solidFill>
                <a:latin typeface="Verdana" panose="020B0604030504040204" pitchFamily="34" charset="0"/>
                <a:ea typeface="Verdana" panose="020B0604030504040204" pitchFamily="34" charset="0"/>
              </a:defRPr>
            </a:lvl1pPr>
          </a:lstStyle>
          <a:p>
            <a:pPr lvl="0"/>
            <a:r>
              <a:rPr lang="lv-LV" dirty="0"/>
              <a:t>Prezentācijas nosaukums</a:t>
            </a:r>
          </a:p>
        </p:txBody>
      </p:sp>
      <p:sp>
        <p:nvSpPr>
          <p:cNvPr id="13" name="Rectangle 12">
            <a:extLst>
              <a:ext uri="{FF2B5EF4-FFF2-40B4-BE49-F238E27FC236}">
                <a16:creationId xmlns:a16="http://schemas.microsoft.com/office/drawing/2014/main" id="{ED744D15-96F7-41A8-B739-3403873AE2BA}"/>
              </a:ext>
            </a:extLst>
          </p:cNvPr>
          <p:cNvSpPr/>
          <p:nvPr userDrawn="1"/>
        </p:nvSpPr>
        <p:spPr>
          <a:xfrm>
            <a:off x="1224280" y="5656739"/>
            <a:ext cx="3799840" cy="147002"/>
          </a:xfrm>
          <a:prstGeom prst="rect">
            <a:avLst/>
          </a:prstGeom>
          <a:solidFill>
            <a:srgbClr val="499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7" name="Picture 16">
            <a:extLst>
              <a:ext uri="{FF2B5EF4-FFF2-40B4-BE49-F238E27FC236}">
                <a16:creationId xmlns:a16="http://schemas.microsoft.com/office/drawing/2014/main" id="{8C0C7D0D-B8C5-4B44-A17F-644D9AEEAAA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176205" y="0"/>
            <a:ext cx="1895989" cy="1895989"/>
          </a:xfrm>
          <a:prstGeom prst="rect">
            <a:avLst/>
          </a:prstGeom>
        </p:spPr>
      </p:pic>
      <p:sp>
        <p:nvSpPr>
          <p:cNvPr id="18" name="Text Placeholder 11">
            <a:extLst>
              <a:ext uri="{FF2B5EF4-FFF2-40B4-BE49-F238E27FC236}">
                <a16:creationId xmlns:a16="http://schemas.microsoft.com/office/drawing/2014/main" id="{49B7456E-FF12-4B54-9863-B69E7260D682}"/>
              </a:ext>
            </a:extLst>
          </p:cNvPr>
          <p:cNvSpPr>
            <a:spLocks noGrp="1"/>
          </p:cNvSpPr>
          <p:nvPr>
            <p:ph type="body" sz="quarter" idx="14" hasCustomPrompt="1"/>
          </p:nvPr>
        </p:nvSpPr>
        <p:spPr>
          <a:xfrm>
            <a:off x="1224280" y="4558586"/>
            <a:ext cx="3799840" cy="562054"/>
          </a:xfrm>
        </p:spPr>
        <p:txBody>
          <a:bodyPr>
            <a:normAutofit/>
          </a:bodyPr>
          <a:lstStyle>
            <a:lvl1pPr marL="0" indent="0">
              <a:buNone/>
              <a:defRPr sz="1800" b="0">
                <a:solidFill>
                  <a:srgbClr val="000000"/>
                </a:solidFill>
                <a:latin typeface="Verdana" panose="020B0604030504040204" pitchFamily="34" charset="0"/>
                <a:ea typeface="Verdana" panose="020B0604030504040204" pitchFamily="34" charset="0"/>
              </a:defRPr>
            </a:lvl1pPr>
          </a:lstStyle>
          <a:p>
            <a:pPr lvl="0"/>
            <a:r>
              <a:rPr lang="lv-LV" dirty="0"/>
              <a:t>Autors</a:t>
            </a:r>
          </a:p>
        </p:txBody>
      </p:sp>
      <p:sp>
        <p:nvSpPr>
          <p:cNvPr id="19" name="Text Placeholder 11">
            <a:extLst>
              <a:ext uri="{FF2B5EF4-FFF2-40B4-BE49-F238E27FC236}">
                <a16:creationId xmlns:a16="http://schemas.microsoft.com/office/drawing/2014/main" id="{BC7344F2-54B3-48EE-AB97-91559A60BA7A}"/>
              </a:ext>
            </a:extLst>
          </p:cNvPr>
          <p:cNvSpPr>
            <a:spLocks noGrp="1"/>
          </p:cNvSpPr>
          <p:nvPr>
            <p:ph type="body" sz="quarter" idx="15" hasCustomPrompt="1"/>
          </p:nvPr>
        </p:nvSpPr>
        <p:spPr>
          <a:xfrm>
            <a:off x="1224280" y="5302725"/>
            <a:ext cx="3799840" cy="334011"/>
          </a:xfrm>
        </p:spPr>
        <p:txBody>
          <a:bodyPr>
            <a:normAutofit/>
          </a:bodyPr>
          <a:lstStyle>
            <a:lvl1pPr marL="0" indent="0">
              <a:buNone/>
              <a:defRPr sz="1600" b="0">
                <a:solidFill>
                  <a:srgbClr val="4990F9"/>
                </a:solidFill>
                <a:latin typeface="Verdana" panose="020B0604030504040204" pitchFamily="34" charset="0"/>
                <a:ea typeface="Verdana" panose="020B0604030504040204" pitchFamily="34" charset="0"/>
              </a:defRPr>
            </a:lvl1pPr>
          </a:lstStyle>
          <a:p>
            <a:pPr lvl="0"/>
            <a:r>
              <a:rPr lang="lv-LV" dirty="0"/>
              <a:t>Datums</a:t>
            </a:r>
          </a:p>
        </p:txBody>
      </p:sp>
    </p:spTree>
    <p:extLst>
      <p:ext uri="{BB962C8B-B14F-4D97-AF65-F5344CB8AC3E}">
        <p14:creationId xmlns:p14="http://schemas.microsoft.com/office/powerpoint/2010/main" val="2939042149"/>
      </p:ext>
    </p:extLst>
  </p:cSld>
  <p:clrMapOvr>
    <a:masterClrMapping/>
  </p:clrMapOvr>
  <p:extLst>
    <p:ext uri="{DCECCB84-F9BA-43D5-87BE-67443E8EF086}">
      <p15:sldGuideLst xmlns:p15="http://schemas.microsoft.com/office/powerpoint/2012/main">
        <p15:guide id="1" orient="horz" pos="1480" userDrawn="1">
          <p15:clr>
            <a:srgbClr val="FBAE40"/>
          </p15:clr>
        </p15:guide>
        <p15:guide id="2" pos="59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029F74-0255-08D7-01BF-76664618CC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23500" y="0"/>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4873D93-C454-4CFD-9EEA-B24A9B939B84}"/>
              </a:ext>
            </a:extLst>
          </p:cNvPr>
          <p:cNvSpPr>
            <a:spLocks noGrp="1"/>
          </p:cNvSpPr>
          <p:nvPr>
            <p:ph type="title"/>
          </p:nvPr>
        </p:nvSpPr>
        <p:spPr>
          <a:xfrm>
            <a:off x="839788" y="457200"/>
            <a:ext cx="3932237" cy="1600200"/>
          </a:xfrm>
        </p:spPr>
        <p:txBody>
          <a:bodyPr anchor="b">
            <a:normAutofit/>
          </a:bodyPr>
          <a:lstStyle>
            <a:lvl1pPr>
              <a:defRPr sz="28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EBF1524-C639-452B-A874-85EFC139E8D9}"/>
              </a:ext>
            </a:extLst>
          </p:cNvPr>
          <p:cNvSpPr>
            <a:spLocks noGrp="1"/>
          </p:cNvSpPr>
          <p:nvPr>
            <p:ph type="pic" idx="1"/>
          </p:nvPr>
        </p:nvSpPr>
        <p:spPr>
          <a:xfrm>
            <a:off x="5183188" y="987425"/>
            <a:ext cx="6172200" cy="4873625"/>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v-LV" noProof="0" dirty="0"/>
          </a:p>
        </p:txBody>
      </p:sp>
      <p:sp>
        <p:nvSpPr>
          <p:cNvPr id="4" name="Text Placeholder 3">
            <a:extLst>
              <a:ext uri="{FF2B5EF4-FFF2-40B4-BE49-F238E27FC236}">
                <a16:creationId xmlns:a16="http://schemas.microsoft.com/office/drawing/2014/main" id="{536ED39B-1F2C-4A7C-9531-E920F258B32E}"/>
              </a:ext>
            </a:extLst>
          </p:cNvPr>
          <p:cNvSpPr>
            <a:spLocks noGrp="1"/>
          </p:cNvSpPr>
          <p:nvPr>
            <p:ph type="body" sz="half" idx="2"/>
          </p:nvPr>
        </p:nvSpPr>
        <p:spPr>
          <a:xfrm>
            <a:off x="839788" y="2057400"/>
            <a:ext cx="3932237" cy="3811588"/>
          </a:xfr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Slide Number Placeholder 6">
            <a:extLst>
              <a:ext uri="{FF2B5EF4-FFF2-40B4-BE49-F238E27FC236}">
                <a16:creationId xmlns:a16="http://schemas.microsoft.com/office/drawing/2014/main" id="{B6F6CB26-4ADD-8B7F-A324-66BD0CE86DBE}"/>
              </a:ext>
            </a:extLst>
          </p:cNvPr>
          <p:cNvSpPr>
            <a:spLocks noGrp="1"/>
          </p:cNvSpPr>
          <p:nvPr>
            <p:ph type="sldNum" sz="quarter" idx="10"/>
          </p:nvPr>
        </p:nvSpPr>
        <p:spPr/>
        <p:txBody>
          <a:bodyPr/>
          <a:lstStyle>
            <a:lvl1pPr>
              <a:defRPr/>
            </a:lvl1pPr>
          </a:lstStyle>
          <a:p>
            <a:fld id="{A7104975-844B-41DD-B15D-C450D57C6538}" type="slidenum">
              <a:rPr lang="lv-LV" altLang="lv-LV"/>
              <a:pPr/>
              <a:t>‹#›</a:t>
            </a:fld>
            <a:endParaRPr lang="lv-LV" altLang="lv-LV"/>
          </a:p>
        </p:txBody>
      </p:sp>
    </p:spTree>
    <p:extLst>
      <p:ext uri="{BB962C8B-B14F-4D97-AF65-F5344CB8AC3E}">
        <p14:creationId xmlns:p14="http://schemas.microsoft.com/office/powerpoint/2010/main" val="3144737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3EFF023-7950-23CD-2E7C-9FF32BEA69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23500" y="0"/>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82A514-7D5F-46F3-8ABB-1F556C0FE299}"/>
              </a:ext>
            </a:extLst>
          </p:cNvPr>
          <p:cNvSpPr>
            <a:spLocks noGrp="1"/>
          </p:cNvSpPr>
          <p:nvPr>
            <p:ph type="title"/>
          </p:nvPr>
        </p:nvSpPr>
        <p:spPr/>
        <p:txBody>
          <a:bodyPr/>
          <a:lstStyle/>
          <a:p>
            <a:r>
              <a:rPr lang="en-US" dirty="0"/>
              <a:t>Click to edit Master title style</a:t>
            </a:r>
            <a:endParaRPr lang="lv-LV" dirty="0"/>
          </a:p>
        </p:txBody>
      </p:sp>
      <p:sp>
        <p:nvSpPr>
          <p:cNvPr id="3" name="Vertical Text Placeholder 2">
            <a:extLst>
              <a:ext uri="{FF2B5EF4-FFF2-40B4-BE49-F238E27FC236}">
                <a16:creationId xmlns:a16="http://schemas.microsoft.com/office/drawing/2014/main" id="{DFB78F5D-A3E4-47D6-932B-BACAAA9E1F2A}"/>
              </a:ext>
            </a:extLst>
          </p:cNvPr>
          <p:cNvSpPr>
            <a:spLocks noGrp="1"/>
          </p:cNvSpPr>
          <p:nvPr>
            <p:ph type="body" orient="vert" idx="1"/>
          </p:nvPr>
        </p:nvSpPr>
        <p:spPr/>
        <p:txBody>
          <a:bodyPr vert="eaVert">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5" name="Slide Number Placeholder 5">
            <a:extLst>
              <a:ext uri="{FF2B5EF4-FFF2-40B4-BE49-F238E27FC236}">
                <a16:creationId xmlns:a16="http://schemas.microsoft.com/office/drawing/2014/main" id="{5C3BEFA3-0B5A-2091-66B0-AF719169461E}"/>
              </a:ext>
            </a:extLst>
          </p:cNvPr>
          <p:cNvSpPr>
            <a:spLocks noGrp="1"/>
          </p:cNvSpPr>
          <p:nvPr>
            <p:ph type="sldNum" sz="quarter" idx="10"/>
          </p:nvPr>
        </p:nvSpPr>
        <p:spPr/>
        <p:txBody>
          <a:bodyPr/>
          <a:lstStyle>
            <a:lvl1pPr>
              <a:defRPr/>
            </a:lvl1pPr>
          </a:lstStyle>
          <a:p>
            <a:fld id="{EABF8C3A-55CC-432D-AB31-4001E845E02E}" type="slidenum">
              <a:rPr lang="lv-LV" altLang="lv-LV"/>
              <a:pPr/>
              <a:t>‹#›</a:t>
            </a:fld>
            <a:endParaRPr lang="lv-LV" altLang="lv-LV"/>
          </a:p>
        </p:txBody>
      </p:sp>
    </p:spTree>
    <p:extLst>
      <p:ext uri="{BB962C8B-B14F-4D97-AF65-F5344CB8AC3E}">
        <p14:creationId xmlns:p14="http://schemas.microsoft.com/office/powerpoint/2010/main" val="666301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2F1FD01-51EF-4173-2C73-CA4A0DD729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23500" y="0"/>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a:extLst>
              <a:ext uri="{FF2B5EF4-FFF2-40B4-BE49-F238E27FC236}">
                <a16:creationId xmlns:a16="http://schemas.microsoft.com/office/drawing/2014/main" id="{EE9A507A-4F7D-462A-9E2C-AB43D7DE4E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6D7BBCC3-D83D-4D3D-9210-7EAFF5CDACCE}"/>
              </a:ext>
            </a:extLst>
          </p:cNvPr>
          <p:cNvSpPr>
            <a:spLocks noGrp="1"/>
          </p:cNvSpPr>
          <p:nvPr>
            <p:ph type="body" orient="vert" idx="1"/>
          </p:nvPr>
        </p:nvSpPr>
        <p:spPr>
          <a:xfrm>
            <a:off x="838200" y="365125"/>
            <a:ext cx="7734300" cy="5811838"/>
          </a:xfrm>
        </p:spPr>
        <p:txBody>
          <a:bodyPr vert="eaVert">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5" name="Slide Number Placeholder 5">
            <a:extLst>
              <a:ext uri="{FF2B5EF4-FFF2-40B4-BE49-F238E27FC236}">
                <a16:creationId xmlns:a16="http://schemas.microsoft.com/office/drawing/2014/main" id="{54D7525E-583A-4253-1215-4EE3855290BF}"/>
              </a:ext>
            </a:extLst>
          </p:cNvPr>
          <p:cNvSpPr>
            <a:spLocks noGrp="1"/>
          </p:cNvSpPr>
          <p:nvPr>
            <p:ph type="sldNum" sz="quarter" idx="10"/>
          </p:nvPr>
        </p:nvSpPr>
        <p:spPr/>
        <p:txBody>
          <a:bodyPr/>
          <a:lstStyle>
            <a:lvl1pPr>
              <a:defRPr/>
            </a:lvl1pPr>
          </a:lstStyle>
          <a:p>
            <a:fld id="{D09BEEB9-DC77-4E3F-8FE3-0B07E66FEC60}" type="slidenum">
              <a:rPr lang="lv-LV" altLang="lv-LV"/>
              <a:pPr/>
              <a:t>‹#›</a:t>
            </a:fld>
            <a:endParaRPr lang="lv-LV" altLang="lv-LV"/>
          </a:p>
        </p:txBody>
      </p:sp>
    </p:spTree>
    <p:extLst>
      <p:ext uri="{BB962C8B-B14F-4D97-AF65-F5344CB8AC3E}">
        <p14:creationId xmlns:p14="http://schemas.microsoft.com/office/powerpoint/2010/main" val="653323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A57B9BB-646D-82A4-0307-33918E943CA5}"/>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95288" y="0"/>
            <a:ext cx="234791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3454400" y="304802"/>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3" name="Slide Number Placeholder 22">
            <a:extLst>
              <a:ext uri="{FF2B5EF4-FFF2-40B4-BE49-F238E27FC236}">
                <a16:creationId xmlns:a16="http://schemas.microsoft.com/office/drawing/2014/main" id="{F8798C41-D133-DFB5-158D-E504F1D8289E}"/>
              </a:ext>
            </a:extLst>
          </p:cNvPr>
          <p:cNvSpPr>
            <a:spLocks noGrp="1"/>
          </p:cNvSpPr>
          <p:nvPr>
            <p:ph type="sldNum" sz="quarter" idx="13"/>
          </p:nvPr>
        </p:nvSpPr>
        <p:spPr>
          <a:xfrm>
            <a:off x="11379200" y="6324600"/>
            <a:ext cx="406400" cy="304800"/>
          </a:xfrm>
        </p:spPr>
        <p:txBody>
          <a:bodyPr/>
          <a:lstStyle>
            <a:lvl1pPr>
              <a:defRPr sz="1000"/>
            </a:lvl1pPr>
          </a:lstStyle>
          <a:p>
            <a:fld id="{2EC585D3-A243-4411-A6BB-49ABBEAEDFAF}" type="slidenum">
              <a:rPr lang="en-US" altLang="lv-LV"/>
              <a:pPr/>
              <a:t>‹#›</a:t>
            </a:fld>
            <a:endParaRPr lang="en-US" altLang="lv-LV"/>
          </a:p>
        </p:txBody>
      </p:sp>
    </p:spTree>
    <p:extLst>
      <p:ext uri="{BB962C8B-B14F-4D97-AF65-F5344CB8AC3E}">
        <p14:creationId xmlns:p14="http://schemas.microsoft.com/office/powerpoint/2010/main" val="1750336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CFB1285-FB13-E1A8-97F1-EB0651A5DCD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95288" y="0"/>
            <a:ext cx="234791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3454400" y="304802"/>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3" name="Slide Number Placeholder 22">
            <a:extLst>
              <a:ext uri="{FF2B5EF4-FFF2-40B4-BE49-F238E27FC236}">
                <a16:creationId xmlns:a16="http://schemas.microsoft.com/office/drawing/2014/main" id="{49133C2C-F0F4-41EC-1347-14E1EB47BD0D}"/>
              </a:ext>
            </a:extLst>
          </p:cNvPr>
          <p:cNvSpPr>
            <a:spLocks noGrp="1"/>
          </p:cNvSpPr>
          <p:nvPr>
            <p:ph type="sldNum" sz="quarter" idx="13"/>
          </p:nvPr>
        </p:nvSpPr>
        <p:spPr>
          <a:xfrm>
            <a:off x="11379200" y="6324600"/>
            <a:ext cx="406400" cy="304800"/>
          </a:xfrm>
        </p:spPr>
        <p:txBody>
          <a:bodyPr/>
          <a:lstStyle>
            <a:lvl1pPr>
              <a:defRPr sz="1000"/>
            </a:lvl1pPr>
          </a:lstStyle>
          <a:p>
            <a:fld id="{9CDDD05E-9BC2-4F78-AD36-14F157BD5DE0}" type="slidenum">
              <a:rPr lang="en-US" altLang="lv-LV"/>
              <a:pPr/>
              <a:t>‹#›</a:t>
            </a:fld>
            <a:endParaRPr lang="en-US" altLang="lv-LV"/>
          </a:p>
        </p:txBody>
      </p:sp>
    </p:spTree>
    <p:extLst>
      <p:ext uri="{BB962C8B-B14F-4D97-AF65-F5344CB8AC3E}">
        <p14:creationId xmlns:p14="http://schemas.microsoft.com/office/powerpoint/2010/main" val="503047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B7873302-1F99-6875-803E-E2A500B6963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95288" y="0"/>
            <a:ext cx="234791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3454400" y="304802"/>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3" name="Slide Number Placeholder 22">
            <a:extLst>
              <a:ext uri="{FF2B5EF4-FFF2-40B4-BE49-F238E27FC236}">
                <a16:creationId xmlns:a16="http://schemas.microsoft.com/office/drawing/2014/main" id="{5E12CD22-E247-131E-8CF1-8D7AF06FB80B}"/>
              </a:ext>
            </a:extLst>
          </p:cNvPr>
          <p:cNvSpPr>
            <a:spLocks noGrp="1"/>
          </p:cNvSpPr>
          <p:nvPr>
            <p:ph type="sldNum" sz="quarter" idx="13"/>
          </p:nvPr>
        </p:nvSpPr>
        <p:spPr>
          <a:xfrm>
            <a:off x="11379200" y="6324600"/>
            <a:ext cx="406400" cy="304800"/>
          </a:xfrm>
        </p:spPr>
        <p:txBody>
          <a:bodyPr/>
          <a:lstStyle>
            <a:lvl1pPr>
              <a:defRPr sz="1000"/>
            </a:lvl1pPr>
          </a:lstStyle>
          <a:p>
            <a:fld id="{9DDA9889-AAD5-45C4-B4BB-367AC59E0659}" type="slidenum">
              <a:rPr lang="en-US" altLang="lv-LV"/>
              <a:pPr/>
              <a:t>‹#›</a:t>
            </a:fld>
            <a:endParaRPr lang="en-US" altLang="lv-LV"/>
          </a:p>
        </p:txBody>
      </p:sp>
    </p:spTree>
    <p:extLst>
      <p:ext uri="{BB962C8B-B14F-4D97-AF65-F5344CB8AC3E}">
        <p14:creationId xmlns:p14="http://schemas.microsoft.com/office/powerpoint/2010/main" val="727639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CA33AE7-769C-A3DE-C554-F0423D52CD51}"/>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95288" y="0"/>
            <a:ext cx="234791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3454400" y="304802"/>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3" name="Slide Number Placeholder 22">
            <a:extLst>
              <a:ext uri="{FF2B5EF4-FFF2-40B4-BE49-F238E27FC236}">
                <a16:creationId xmlns:a16="http://schemas.microsoft.com/office/drawing/2014/main" id="{F9CD482B-6E79-08A5-C137-C8527A63F079}"/>
              </a:ext>
            </a:extLst>
          </p:cNvPr>
          <p:cNvSpPr>
            <a:spLocks noGrp="1"/>
          </p:cNvSpPr>
          <p:nvPr>
            <p:ph type="sldNum" sz="quarter" idx="13"/>
          </p:nvPr>
        </p:nvSpPr>
        <p:spPr>
          <a:xfrm>
            <a:off x="11379200" y="6324600"/>
            <a:ext cx="406400" cy="304800"/>
          </a:xfrm>
        </p:spPr>
        <p:txBody>
          <a:bodyPr/>
          <a:lstStyle>
            <a:lvl1pPr>
              <a:defRPr sz="1000"/>
            </a:lvl1pPr>
          </a:lstStyle>
          <a:p>
            <a:fld id="{9F122079-E621-49E2-AD4B-7DA0CEA2C58F}" type="slidenum">
              <a:rPr lang="en-US" altLang="lv-LV"/>
              <a:pPr/>
              <a:t>‹#›</a:t>
            </a:fld>
            <a:endParaRPr lang="en-US" altLang="lv-LV"/>
          </a:p>
        </p:txBody>
      </p:sp>
    </p:spTree>
    <p:extLst>
      <p:ext uri="{BB962C8B-B14F-4D97-AF65-F5344CB8AC3E}">
        <p14:creationId xmlns:p14="http://schemas.microsoft.com/office/powerpoint/2010/main" val="882058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A1348898-8B7C-96BF-D5CB-1AAFF49E76D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395288" y="0"/>
            <a:ext cx="2347912"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3454400" y="304802"/>
            <a:ext cx="8128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3" name="Slide Number Placeholder 22">
            <a:extLst>
              <a:ext uri="{FF2B5EF4-FFF2-40B4-BE49-F238E27FC236}">
                <a16:creationId xmlns:a16="http://schemas.microsoft.com/office/drawing/2014/main" id="{5E0FA077-1F31-E44C-96CD-382323E28BDA}"/>
              </a:ext>
            </a:extLst>
          </p:cNvPr>
          <p:cNvSpPr>
            <a:spLocks noGrp="1"/>
          </p:cNvSpPr>
          <p:nvPr>
            <p:ph type="sldNum" sz="quarter" idx="13"/>
          </p:nvPr>
        </p:nvSpPr>
        <p:spPr>
          <a:xfrm>
            <a:off x="11379200" y="6324600"/>
            <a:ext cx="406400" cy="304800"/>
          </a:xfrm>
        </p:spPr>
        <p:txBody>
          <a:bodyPr/>
          <a:lstStyle>
            <a:lvl1pPr>
              <a:defRPr sz="1000"/>
            </a:lvl1pPr>
          </a:lstStyle>
          <a:p>
            <a:fld id="{8DCF4998-84D8-443C-B749-893C08608A57}" type="slidenum">
              <a:rPr lang="en-US" altLang="lv-LV"/>
              <a:pPr/>
              <a:t>‹#›</a:t>
            </a:fld>
            <a:endParaRPr lang="en-US" altLang="lv-LV"/>
          </a:p>
        </p:txBody>
      </p:sp>
    </p:spTree>
    <p:extLst>
      <p:ext uri="{BB962C8B-B14F-4D97-AF65-F5344CB8AC3E}">
        <p14:creationId xmlns:p14="http://schemas.microsoft.com/office/powerpoint/2010/main" val="3461786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22000"/>
            <a:duotone>
              <a:schemeClr val="accent5">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1D5B4-2213-44A9-9A55-19C46043CFFD}"/>
              </a:ext>
            </a:extLst>
          </p:cNvPr>
          <p:cNvSpPr>
            <a:spLocks noGrp="1"/>
          </p:cNvSpPr>
          <p:nvPr>
            <p:ph type="title" hasCustomPrompt="1"/>
          </p:nvPr>
        </p:nvSpPr>
        <p:spPr>
          <a:xfrm>
            <a:off x="838200" y="2394109"/>
            <a:ext cx="10515600" cy="2069782"/>
          </a:xfrm>
        </p:spPr>
        <p:txBody>
          <a:bodyPr anchor="ctr"/>
          <a:lstStyle>
            <a:lvl1pPr algn="ctr">
              <a:defRPr sz="3600"/>
            </a:lvl1pPr>
          </a:lstStyle>
          <a:p>
            <a:r>
              <a:rPr lang="lv-LV" dirty="0" err="1"/>
              <a:t>Starpvirsraksts</a:t>
            </a:r>
            <a:endParaRPr lang="lv-LV" dirty="0"/>
          </a:p>
        </p:txBody>
      </p:sp>
      <p:sp>
        <p:nvSpPr>
          <p:cNvPr id="6" name="Slide Number Placeholder 5">
            <a:extLst>
              <a:ext uri="{FF2B5EF4-FFF2-40B4-BE49-F238E27FC236}">
                <a16:creationId xmlns:a16="http://schemas.microsoft.com/office/drawing/2014/main" id="{F1D78CD9-5DDA-4EF6-90F2-D8846FFAA5C1}"/>
              </a:ext>
            </a:extLst>
          </p:cNvPr>
          <p:cNvSpPr>
            <a:spLocks noGrp="1"/>
          </p:cNvSpPr>
          <p:nvPr>
            <p:ph type="sldNum" sz="quarter" idx="12"/>
          </p:nvPr>
        </p:nvSpPr>
        <p:spPr/>
        <p:txBody>
          <a:bodyPr/>
          <a:lstStyle/>
          <a:p>
            <a:fld id="{7509A935-DFD3-462C-ABE8-08048DC21CC9}" type="slidenum">
              <a:rPr lang="lv-LV" smtClean="0"/>
              <a:t>‹#›</a:t>
            </a:fld>
            <a:endParaRPr lang="lv-LV"/>
          </a:p>
        </p:txBody>
      </p:sp>
      <p:sp>
        <p:nvSpPr>
          <p:cNvPr id="7" name="Rectangle 6">
            <a:extLst>
              <a:ext uri="{FF2B5EF4-FFF2-40B4-BE49-F238E27FC236}">
                <a16:creationId xmlns:a16="http://schemas.microsoft.com/office/drawing/2014/main" id="{2B1AAB59-7094-4C0E-98DA-20537FDC1853}"/>
              </a:ext>
            </a:extLst>
          </p:cNvPr>
          <p:cNvSpPr/>
          <p:nvPr userDrawn="1"/>
        </p:nvSpPr>
        <p:spPr>
          <a:xfrm>
            <a:off x="0" y="4296886"/>
            <a:ext cx="12192000" cy="33401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p>
        </p:txBody>
      </p:sp>
      <p:sp>
        <p:nvSpPr>
          <p:cNvPr id="8" name="Rectangle 7">
            <a:extLst>
              <a:ext uri="{FF2B5EF4-FFF2-40B4-BE49-F238E27FC236}">
                <a16:creationId xmlns:a16="http://schemas.microsoft.com/office/drawing/2014/main" id="{D900D280-2E94-4324-BE41-9B702F61781A}"/>
              </a:ext>
            </a:extLst>
          </p:cNvPr>
          <p:cNvSpPr/>
          <p:nvPr userDrawn="1"/>
        </p:nvSpPr>
        <p:spPr>
          <a:xfrm>
            <a:off x="4196080" y="4223385"/>
            <a:ext cx="3799840" cy="147002"/>
          </a:xfrm>
          <a:prstGeom prst="rect">
            <a:avLst/>
          </a:prstGeom>
          <a:solidFill>
            <a:srgbClr val="499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 name="Picture 9">
            <a:extLst>
              <a:ext uri="{FF2B5EF4-FFF2-40B4-BE49-F238E27FC236}">
                <a16:creationId xmlns:a16="http://schemas.microsoft.com/office/drawing/2014/main" id="{C002F1BC-1ABB-4B3E-89F2-99AC86BF4EC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313749581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CBD8D-5F56-4199-B1F4-CBE326F063BE}"/>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62EB7197-C077-4DC1-AB05-B531574C9EF2}"/>
              </a:ext>
            </a:extLst>
          </p:cNvPr>
          <p:cNvSpPr>
            <a:spLocks noGrp="1"/>
          </p:cNvSpPr>
          <p:nvPr>
            <p:ph sz="half" idx="1"/>
          </p:nvPr>
        </p:nvSpPr>
        <p:spPr>
          <a:xfrm>
            <a:off x="838200" y="1825625"/>
            <a:ext cx="5181600" cy="4351338"/>
          </a:xfrm>
        </p:spPr>
        <p:txBody>
          <a:bodyPr>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Content Placeholder 3">
            <a:extLst>
              <a:ext uri="{FF2B5EF4-FFF2-40B4-BE49-F238E27FC236}">
                <a16:creationId xmlns:a16="http://schemas.microsoft.com/office/drawing/2014/main" id="{7BF2F0B7-2A0B-46B0-BC8A-F1715ECF1201}"/>
              </a:ext>
            </a:extLst>
          </p:cNvPr>
          <p:cNvSpPr>
            <a:spLocks noGrp="1"/>
          </p:cNvSpPr>
          <p:nvPr>
            <p:ph sz="half" idx="2"/>
          </p:nvPr>
        </p:nvSpPr>
        <p:spPr>
          <a:xfrm>
            <a:off x="6172200" y="1825625"/>
            <a:ext cx="5181600" cy="4351338"/>
          </a:xfrm>
        </p:spPr>
        <p:txBody>
          <a:bodyPr>
            <a:no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7" name="Slide Number Placeholder 6">
            <a:extLst>
              <a:ext uri="{FF2B5EF4-FFF2-40B4-BE49-F238E27FC236}">
                <a16:creationId xmlns:a16="http://schemas.microsoft.com/office/drawing/2014/main" id="{5C0C2CA2-11CA-4BAF-A216-D3F29AD478FD}"/>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8" name="Picture 7">
            <a:extLst>
              <a:ext uri="{FF2B5EF4-FFF2-40B4-BE49-F238E27FC236}">
                <a16:creationId xmlns:a16="http://schemas.microsoft.com/office/drawing/2014/main" id="{E207CF27-7ECF-4D5A-A1EF-E66DE4F3853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995656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E8688-3B5B-4AC2-87BF-45B3E6F68589}"/>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34577243-9132-4335-A24F-B34B1C1DD2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584CC9-273C-4C96-8E3E-2C5D9328B69A}"/>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5" name="Text Placeholder 4">
            <a:extLst>
              <a:ext uri="{FF2B5EF4-FFF2-40B4-BE49-F238E27FC236}">
                <a16:creationId xmlns:a16="http://schemas.microsoft.com/office/drawing/2014/main" id="{86CC2915-206E-40C8-BD98-9A5DAF5151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70C4B20-2A1F-4D6B-94F6-82F9E1EF018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9" name="Slide Number Placeholder 8">
            <a:extLst>
              <a:ext uri="{FF2B5EF4-FFF2-40B4-BE49-F238E27FC236}">
                <a16:creationId xmlns:a16="http://schemas.microsoft.com/office/drawing/2014/main" id="{AE0B74FE-A3EE-48F4-9BE2-FC644E49745F}"/>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10" name="Picture 9">
            <a:extLst>
              <a:ext uri="{FF2B5EF4-FFF2-40B4-BE49-F238E27FC236}">
                <a16:creationId xmlns:a16="http://schemas.microsoft.com/office/drawing/2014/main" id="{63EDFC0E-29E3-4366-B510-51972159497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1722362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00167-F6B7-4D11-BDC0-953BA0CC9D34}"/>
              </a:ext>
            </a:extLst>
          </p:cNvPr>
          <p:cNvSpPr>
            <a:spLocks noGrp="1"/>
          </p:cNvSpPr>
          <p:nvPr>
            <p:ph type="title"/>
          </p:nvPr>
        </p:nvSpPr>
        <p:spPr/>
        <p:txBody>
          <a:bodyPr/>
          <a:lstStyle/>
          <a:p>
            <a:r>
              <a:rPr lang="en-US"/>
              <a:t>Click to edit Master title style</a:t>
            </a:r>
            <a:endParaRPr lang="lv-LV"/>
          </a:p>
        </p:txBody>
      </p:sp>
      <p:sp>
        <p:nvSpPr>
          <p:cNvPr id="5" name="Slide Number Placeholder 4">
            <a:extLst>
              <a:ext uri="{FF2B5EF4-FFF2-40B4-BE49-F238E27FC236}">
                <a16:creationId xmlns:a16="http://schemas.microsoft.com/office/drawing/2014/main" id="{61356A26-A4B2-4A22-BA58-65339B5574A5}"/>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6" name="Picture 5">
            <a:extLst>
              <a:ext uri="{FF2B5EF4-FFF2-40B4-BE49-F238E27FC236}">
                <a16:creationId xmlns:a16="http://schemas.microsoft.com/office/drawing/2014/main" id="{ABACEECE-123F-4BFD-9C83-2935B55AB3A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5306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0EC5A6-8EFA-4F55-A95E-10DD890EF4C6}"/>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5" name="Picture 4">
            <a:extLst>
              <a:ext uri="{FF2B5EF4-FFF2-40B4-BE49-F238E27FC236}">
                <a16:creationId xmlns:a16="http://schemas.microsoft.com/office/drawing/2014/main" id="{FCD98F42-A103-41DD-A540-31082113BF5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78284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5C6C-EA29-44C3-AAB3-790546BE9954}"/>
              </a:ext>
            </a:extLst>
          </p:cNvPr>
          <p:cNvSpPr>
            <a:spLocks noGrp="1"/>
          </p:cNvSpPr>
          <p:nvPr>
            <p:ph type="title"/>
          </p:nvPr>
        </p:nvSpPr>
        <p:spPr>
          <a:xfrm>
            <a:off x="839788" y="457200"/>
            <a:ext cx="3932237" cy="1600200"/>
          </a:xfrm>
        </p:spPr>
        <p:txBody>
          <a:bodyPr anchor="b">
            <a:normAutofit/>
          </a:bodyPr>
          <a:lstStyle>
            <a:lvl1pPr>
              <a:defRPr sz="28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704A0E19-C616-490D-9E52-8FF5A459F2B5}"/>
              </a:ext>
            </a:extLst>
          </p:cNvPr>
          <p:cNvSpPr>
            <a:spLocks noGrp="1"/>
          </p:cNvSpPr>
          <p:nvPr>
            <p:ph idx="1"/>
          </p:nvPr>
        </p:nvSpPr>
        <p:spPr>
          <a:xfrm>
            <a:off x="5183188" y="987425"/>
            <a:ext cx="6172200" cy="4873625"/>
          </a:xfrm>
        </p:spPr>
        <p:txBody>
          <a:bodyPr>
            <a:no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Text Placeholder 3">
            <a:extLst>
              <a:ext uri="{FF2B5EF4-FFF2-40B4-BE49-F238E27FC236}">
                <a16:creationId xmlns:a16="http://schemas.microsoft.com/office/drawing/2014/main" id="{504F8C4F-48D1-4F31-B96E-D7EF6B06BE5E}"/>
              </a:ext>
            </a:extLst>
          </p:cNvPr>
          <p:cNvSpPr>
            <a:spLocks noGrp="1"/>
          </p:cNvSpPr>
          <p:nvPr>
            <p:ph type="body" sz="half" idx="2"/>
          </p:nvPr>
        </p:nvSpPr>
        <p:spPr>
          <a:xfrm>
            <a:off x="839788" y="2057400"/>
            <a:ext cx="3932237" cy="3811588"/>
          </a:xfr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00A7AAD8-C23A-405B-A7F5-D6049779D558}"/>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8" name="Picture 7">
            <a:extLst>
              <a:ext uri="{FF2B5EF4-FFF2-40B4-BE49-F238E27FC236}">
                <a16:creationId xmlns:a16="http://schemas.microsoft.com/office/drawing/2014/main" id="{5A2525B3-68B9-4B50-AE44-7AB6E63A2FB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49964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73D93-C454-4CFD-9EEA-B24A9B939B84}"/>
              </a:ext>
            </a:extLst>
          </p:cNvPr>
          <p:cNvSpPr>
            <a:spLocks noGrp="1"/>
          </p:cNvSpPr>
          <p:nvPr>
            <p:ph type="title"/>
          </p:nvPr>
        </p:nvSpPr>
        <p:spPr>
          <a:xfrm>
            <a:off x="839788" y="457200"/>
            <a:ext cx="3932237" cy="1600200"/>
          </a:xfrm>
        </p:spPr>
        <p:txBody>
          <a:bodyPr anchor="b">
            <a:normAutofit/>
          </a:bodyPr>
          <a:lstStyle>
            <a:lvl1pPr>
              <a:defRPr sz="28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EBF1524-C639-452B-A874-85EFC139E8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536ED39B-1F2C-4A7C-9531-E920F258B32E}"/>
              </a:ext>
            </a:extLst>
          </p:cNvPr>
          <p:cNvSpPr>
            <a:spLocks noGrp="1"/>
          </p:cNvSpPr>
          <p:nvPr>
            <p:ph type="body" sz="half" idx="2"/>
          </p:nvPr>
        </p:nvSpPr>
        <p:spPr>
          <a:xfrm>
            <a:off x="839788" y="2057400"/>
            <a:ext cx="3932237" cy="3811588"/>
          </a:xfr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26EB8B39-06CD-4AF9-AC35-4BAE6E194644}"/>
              </a:ext>
            </a:extLst>
          </p:cNvPr>
          <p:cNvSpPr>
            <a:spLocks noGrp="1"/>
          </p:cNvSpPr>
          <p:nvPr>
            <p:ph type="sldNum" sz="quarter" idx="12"/>
          </p:nvPr>
        </p:nvSpPr>
        <p:spPr/>
        <p:txBody>
          <a:bodyPr/>
          <a:lstStyle/>
          <a:p>
            <a:fld id="{7509A935-DFD3-462C-ABE8-08048DC21CC9}" type="slidenum">
              <a:rPr lang="lv-LV" smtClean="0"/>
              <a:t>‹#›</a:t>
            </a:fld>
            <a:endParaRPr lang="lv-LV"/>
          </a:p>
        </p:txBody>
      </p:sp>
      <p:pic>
        <p:nvPicPr>
          <p:cNvPr id="8" name="Picture 7">
            <a:extLst>
              <a:ext uri="{FF2B5EF4-FFF2-40B4-BE49-F238E27FC236}">
                <a16:creationId xmlns:a16="http://schemas.microsoft.com/office/drawing/2014/main" id="{415839EB-972E-4A95-AA60-DA507560F3B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222925" y="0"/>
            <a:ext cx="1895989" cy="1895989"/>
          </a:xfrm>
          <a:prstGeom prst="rect">
            <a:avLst/>
          </a:prstGeom>
        </p:spPr>
      </p:pic>
    </p:spTree>
    <p:extLst>
      <p:ext uri="{BB962C8B-B14F-4D97-AF65-F5344CB8AC3E}">
        <p14:creationId xmlns:p14="http://schemas.microsoft.com/office/powerpoint/2010/main" val="1027173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B244A1-30DA-4F74-8A6C-85AB4271F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lv-LV" dirty="0"/>
          </a:p>
        </p:txBody>
      </p:sp>
      <p:sp>
        <p:nvSpPr>
          <p:cNvPr id="3" name="Text Placeholder 2">
            <a:extLst>
              <a:ext uri="{FF2B5EF4-FFF2-40B4-BE49-F238E27FC236}">
                <a16:creationId xmlns:a16="http://schemas.microsoft.com/office/drawing/2014/main" id="{6860C033-96B1-455F-929A-ECF1A0B4948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6" name="Slide Number Placeholder 5">
            <a:extLst>
              <a:ext uri="{FF2B5EF4-FFF2-40B4-BE49-F238E27FC236}">
                <a16:creationId xmlns:a16="http://schemas.microsoft.com/office/drawing/2014/main" id="{A9984555-F84E-401A-9C72-719DD620F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9A935-DFD3-462C-ABE8-08048DC21CC9}" type="slidenum">
              <a:rPr lang="lv-LV" smtClean="0"/>
              <a:t>‹#›</a:t>
            </a:fld>
            <a:endParaRPr lang="lv-LV"/>
          </a:p>
        </p:txBody>
      </p:sp>
    </p:spTree>
    <p:extLst>
      <p:ext uri="{BB962C8B-B14F-4D97-AF65-F5344CB8AC3E}">
        <p14:creationId xmlns:p14="http://schemas.microsoft.com/office/powerpoint/2010/main" val="3945695741"/>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2800" b="1" kern="1200">
          <a:solidFill>
            <a:srgbClr val="012269"/>
          </a:solidFill>
          <a:latin typeface="Verdana" panose="020B0604030504040204" pitchFamily="34" charset="0"/>
          <a:ea typeface="Verdana" panose="020B060403050404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0000"/>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000000"/>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000000"/>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000000"/>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000000"/>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80" userDrawn="1">
          <p15:clr>
            <a:srgbClr val="F26B43"/>
          </p15:clr>
        </p15:guide>
        <p15:guide id="2" pos="59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9AA6E27-C300-5B18-F981-F53C17DB545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v-LV"/>
              <a:t>Click to edit Master title style</a:t>
            </a:r>
            <a:endParaRPr lang="lv-LV" altLang="lv-LV"/>
          </a:p>
        </p:txBody>
      </p:sp>
      <p:sp>
        <p:nvSpPr>
          <p:cNvPr id="1027" name="Text Placeholder 2">
            <a:extLst>
              <a:ext uri="{FF2B5EF4-FFF2-40B4-BE49-F238E27FC236}">
                <a16:creationId xmlns:a16="http://schemas.microsoft.com/office/drawing/2014/main" id="{3542D7BC-1C43-A046-E923-CCCB6A547AA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v-LV"/>
              <a:t>Edit Master text styles</a:t>
            </a:r>
          </a:p>
          <a:p>
            <a:pPr lvl="1"/>
            <a:r>
              <a:rPr lang="en-US" altLang="lv-LV"/>
              <a:t>Second level</a:t>
            </a:r>
          </a:p>
          <a:p>
            <a:pPr lvl="2"/>
            <a:r>
              <a:rPr lang="en-US" altLang="lv-LV"/>
              <a:t>Third level</a:t>
            </a:r>
          </a:p>
          <a:p>
            <a:pPr lvl="3"/>
            <a:r>
              <a:rPr lang="en-US" altLang="lv-LV"/>
              <a:t>Fourth level</a:t>
            </a:r>
          </a:p>
          <a:p>
            <a:pPr lvl="4"/>
            <a:r>
              <a:rPr lang="en-US" altLang="lv-LV"/>
              <a:t>Fifth level</a:t>
            </a:r>
            <a:endParaRPr lang="lv-LV" altLang="lv-LV"/>
          </a:p>
        </p:txBody>
      </p:sp>
      <p:sp>
        <p:nvSpPr>
          <p:cNvPr id="6" name="Slide Number Placeholder 5">
            <a:extLst>
              <a:ext uri="{FF2B5EF4-FFF2-40B4-BE49-F238E27FC236}">
                <a16:creationId xmlns:a16="http://schemas.microsoft.com/office/drawing/2014/main" id="{A9984555-F84E-401A-9C72-719DD620F98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B8F"/>
                </a:solidFill>
              </a:defRPr>
            </a:lvl1pPr>
          </a:lstStyle>
          <a:p>
            <a:fld id="{533D58FA-BFDD-46F5-8CE3-53F50BAB2E1A}" type="slidenum">
              <a:rPr lang="lv-LV" altLang="lv-LV"/>
              <a:pPr/>
              <a:t>‹#›</a:t>
            </a:fld>
            <a:endParaRPr lang="lv-LV" altLang="lv-LV"/>
          </a:p>
        </p:txBody>
      </p:sp>
    </p:spTree>
    <p:extLst>
      <p:ext uri="{BB962C8B-B14F-4D97-AF65-F5344CB8AC3E}">
        <p14:creationId xmlns:p14="http://schemas.microsoft.com/office/powerpoint/2010/main" val="3852052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lvl1pPr algn="l" rtl="0" eaLnBrk="0" fontAlgn="base" hangingPunct="0">
        <a:lnSpc>
          <a:spcPct val="90000"/>
        </a:lnSpc>
        <a:spcBef>
          <a:spcPct val="0"/>
        </a:spcBef>
        <a:spcAft>
          <a:spcPct val="0"/>
        </a:spcAft>
        <a:defRPr sz="2800" b="1" kern="1200">
          <a:solidFill>
            <a:srgbClr val="012269"/>
          </a:solidFill>
          <a:latin typeface="Verdana" panose="020B0604030504040204" pitchFamily="34" charset="0"/>
          <a:ea typeface="Verdana" panose="020B0604030504040204" pitchFamily="34" charset="0"/>
          <a:cs typeface="Verdana" panose="020B0604030504040204" pitchFamily="34" charset="0"/>
        </a:defRPr>
      </a:lvl1pPr>
      <a:lvl2pPr algn="l" rtl="0" eaLnBrk="0" fontAlgn="base" hangingPunct="0">
        <a:lnSpc>
          <a:spcPct val="90000"/>
        </a:lnSpc>
        <a:spcBef>
          <a:spcPct val="0"/>
        </a:spcBef>
        <a:spcAft>
          <a:spcPct val="0"/>
        </a:spcAft>
        <a:defRPr sz="2800" b="1">
          <a:solidFill>
            <a:srgbClr val="012269"/>
          </a:solidFill>
          <a:latin typeface="Verdana" panose="020B0604030504040204" pitchFamily="34" charset="0"/>
          <a:ea typeface="Verdana" panose="020B0604030504040204" pitchFamily="34" charset="0"/>
          <a:cs typeface="Verdana" panose="020B0604030504040204" pitchFamily="34" charset="0"/>
        </a:defRPr>
      </a:lvl2pPr>
      <a:lvl3pPr algn="l" rtl="0" eaLnBrk="0" fontAlgn="base" hangingPunct="0">
        <a:lnSpc>
          <a:spcPct val="90000"/>
        </a:lnSpc>
        <a:spcBef>
          <a:spcPct val="0"/>
        </a:spcBef>
        <a:spcAft>
          <a:spcPct val="0"/>
        </a:spcAft>
        <a:defRPr sz="2800" b="1">
          <a:solidFill>
            <a:srgbClr val="012269"/>
          </a:solidFill>
          <a:latin typeface="Verdana" panose="020B0604030504040204" pitchFamily="34" charset="0"/>
          <a:ea typeface="Verdana" panose="020B0604030504040204" pitchFamily="34" charset="0"/>
          <a:cs typeface="Verdana" panose="020B0604030504040204" pitchFamily="34" charset="0"/>
        </a:defRPr>
      </a:lvl3pPr>
      <a:lvl4pPr algn="l" rtl="0" eaLnBrk="0" fontAlgn="base" hangingPunct="0">
        <a:lnSpc>
          <a:spcPct val="90000"/>
        </a:lnSpc>
        <a:spcBef>
          <a:spcPct val="0"/>
        </a:spcBef>
        <a:spcAft>
          <a:spcPct val="0"/>
        </a:spcAft>
        <a:defRPr sz="2800" b="1">
          <a:solidFill>
            <a:srgbClr val="012269"/>
          </a:solidFill>
          <a:latin typeface="Verdana" panose="020B0604030504040204" pitchFamily="34" charset="0"/>
          <a:ea typeface="Verdana" panose="020B0604030504040204" pitchFamily="34" charset="0"/>
          <a:cs typeface="Verdana" panose="020B0604030504040204" pitchFamily="34" charset="0"/>
        </a:defRPr>
      </a:lvl4pPr>
      <a:lvl5pPr algn="l" rtl="0" eaLnBrk="0" fontAlgn="base" hangingPunct="0">
        <a:lnSpc>
          <a:spcPct val="90000"/>
        </a:lnSpc>
        <a:spcBef>
          <a:spcPct val="0"/>
        </a:spcBef>
        <a:spcAft>
          <a:spcPct val="0"/>
        </a:spcAft>
        <a:defRPr sz="2800" b="1">
          <a:solidFill>
            <a:srgbClr val="012269"/>
          </a:solidFill>
          <a:latin typeface="Verdana" panose="020B0604030504040204" pitchFamily="34" charset="0"/>
          <a:ea typeface="Verdana" panose="020B0604030504040204" pitchFamily="34" charset="0"/>
          <a:cs typeface="Verdana" panose="020B0604030504040204" pitchFamily="34" charset="0"/>
        </a:defRPr>
      </a:lvl5pPr>
      <a:lvl6pPr marL="457200" algn="l" rtl="0" fontAlgn="base">
        <a:lnSpc>
          <a:spcPct val="90000"/>
        </a:lnSpc>
        <a:spcBef>
          <a:spcPct val="0"/>
        </a:spcBef>
        <a:spcAft>
          <a:spcPct val="0"/>
        </a:spcAft>
        <a:defRPr sz="2800" b="1">
          <a:solidFill>
            <a:srgbClr val="012269"/>
          </a:solidFill>
          <a:latin typeface="Verdana" panose="020B0604030504040204" pitchFamily="34" charset="0"/>
          <a:ea typeface="Verdana" panose="020B0604030504040204" pitchFamily="34" charset="0"/>
          <a:cs typeface="Verdana" panose="020B0604030504040204" pitchFamily="34" charset="0"/>
        </a:defRPr>
      </a:lvl6pPr>
      <a:lvl7pPr marL="914400" algn="l" rtl="0" fontAlgn="base">
        <a:lnSpc>
          <a:spcPct val="90000"/>
        </a:lnSpc>
        <a:spcBef>
          <a:spcPct val="0"/>
        </a:spcBef>
        <a:spcAft>
          <a:spcPct val="0"/>
        </a:spcAft>
        <a:defRPr sz="2800" b="1">
          <a:solidFill>
            <a:srgbClr val="012269"/>
          </a:solidFill>
          <a:latin typeface="Verdana" panose="020B0604030504040204" pitchFamily="34" charset="0"/>
          <a:ea typeface="Verdana" panose="020B0604030504040204" pitchFamily="34" charset="0"/>
          <a:cs typeface="Verdana" panose="020B0604030504040204" pitchFamily="34" charset="0"/>
        </a:defRPr>
      </a:lvl7pPr>
      <a:lvl8pPr marL="1371600" algn="l" rtl="0" fontAlgn="base">
        <a:lnSpc>
          <a:spcPct val="90000"/>
        </a:lnSpc>
        <a:spcBef>
          <a:spcPct val="0"/>
        </a:spcBef>
        <a:spcAft>
          <a:spcPct val="0"/>
        </a:spcAft>
        <a:defRPr sz="2800" b="1">
          <a:solidFill>
            <a:srgbClr val="012269"/>
          </a:solidFill>
          <a:latin typeface="Verdana" panose="020B0604030504040204" pitchFamily="34" charset="0"/>
          <a:ea typeface="Verdana" panose="020B0604030504040204" pitchFamily="34" charset="0"/>
          <a:cs typeface="Verdana" panose="020B0604030504040204" pitchFamily="34" charset="0"/>
        </a:defRPr>
      </a:lvl8pPr>
      <a:lvl9pPr marL="1828800" algn="l" rtl="0" fontAlgn="base">
        <a:lnSpc>
          <a:spcPct val="90000"/>
        </a:lnSpc>
        <a:spcBef>
          <a:spcPct val="0"/>
        </a:spcBef>
        <a:spcAft>
          <a:spcPct val="0"/>
        </a:spcAft>
        <a:defRPr sz="2800" b="1">
          <a:solidFill>
            <a:srgbClr val="012269"/>
          </a:solidFill>
          <a:latin typeface="Verdana" panose="020B0604030504040204" pitchFamily="34" charset="0"/>
          <a:ea typeface="Verdana" panose="020B0604030504040204" pitchFamily="34" charset="0"/>
          <a:cs typeface="Verdana" panose="020B0604030504040204" pitchFamily="34" charset="0"/>
        </a:defRPr>
      </a:lvl9pPr>
    </p:titleStyle>
    <p:bodyStyle>
      <a:lvl1pPr algn="l" rtl="0" eaLnBrk="0" fontAlgn="base" hangingPunct="0">
        <a:lnSpc>
          <a:spcPct val="90000"/>
        </a:lnSpc>
        <a:spcBef>
          <a:spcPts val="1000"/>
        </a:spcBef>
        <a:spcAft>
          <a:spcPct val="0"/>
        </a:spcAft>
        <a:buFont typeface="Arial" panose="020B0604020202020204" pitchFamily="34" charset="0"/>
        <a:defRPr sz="2400" kern="1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457200" algn="l" rtl="0" eaLnBrk="0" fontAlgn="base" hangingPunct="0">
        <a:lnSpc>
          <a:spcPct val="90000"/>
        </a:lnSpc>
        <a:spcBef>
          <a:spcPts val="500"/>
        </a:spcBef>
        <a:spcAft>
          <a:spcPct val="0"/>
        </a:spcAft>
        <a:buFont typeface="Arial" panose="020B0604020202020204" pitchFamily="34" charset="0"/>
        <a:defRPr sz="2000" kern="1200">
          <a:solidFill>
            <a:srgbClr val="000000"/>
          </a:solidFill>
          <a:latin typeface="Verdana" panose="020B0604030504040204" pitchFamily="34" charset="0"/>
          <a:ea typeface="Verdana" panose="020B0604030504040204" pitchFamily="34" charset="0"/>
          <a:cs typeface="Verdana" panose="020B0604030504040204" pitchFamily="34" charset="0"/>
        </a:defRPr>
      </a:lvl2pPr>
      <a:lvl3pPr marL="914400" algn="l" rtl="0" eaLnBrk="0" fontAlgn="base" hangingPunct="0">
        <a:lnSpc>
          <a:spcPct val="90000"/>
        </a:lnSpc>
        <a:spcBef>
          <a:spcPts val="500"/>
        </a:spcBef>
        <a:spcAft>
          <a:spcPct val="0"/>
        </a:spcAft>
        <a:buFont typeface="Arial" panose="020B0604020202020204" pitchFamily="34" charset="0"/>
        <a:defRPr kern="1200">
          <a:solidFill>
            <a:srgbClr val="000000"/>
          </a:solidFill>
          <a:latin typeface="Verdana" panose="020B0604030504040204" pitchFamily="34" charset="0"/>
          <a:ea typeface="Verdana" panose="020B0604030504040204" pitchFamily="34" charset="0"/>
          <a:cs typeface="Verdana" panose="020B0604030504040204" pitchFamily="34" charset="0"/>
        </a:defRPr>
      </a:lvl3pPr>
      <a:lvl4pPr marL="1371600" algn="l" rtl="0" eaLnBrk="0" fontAlgn="base" hangingPunct="0">
        <a:lnSpc>
          <a:spcPct val="90000"/>
        </a:lnSpc>
        <a:spcBef>
          <a:spcPts val="500"/>
        </a:spcBef>
        <a:spcAft>
          <a:spcPct val="0"/>
        </a:spcAft>
        <a:buFont typeface="Arial" panose="020B0604020202020204" pitchFamily="34" charset="0"/>
        <a:defRPr sz="1600" kern="1200">
          <a:solidFill>
            <a:srgbClr val="000000"/>
          </a:solidFill>
          <a:latin typeface="Verdana" panose="020B0604030504040204" pitchFamily="34" charset="0"/>
          <a:ea typeface="Verdana" panose="020B0604030504040204" pitchFamily="34" charset="0"/>
          <a:cs typeface="Verdana" panose="020B0604030504040204" pitchFamily="34" charset="0"/>
        </a:defRPr>
      </a:lvl4pPr>
      <a:lvl5pPr marL="1828800" algn="l" rtl="0" eaLnBrk="0" fontAlgn="base" hangingPunct="0">
        <a:lnSpc>
          <a:spcPct val="90000"/>
        </a:lnSpc>
        <a:spcBef>
          <a:spcPts val="500"/>
        </a:spcBef>
        <a:spcAft>
          <a:spcPct val="0"/>
        </a:spcAft>
        <a:buFont typeface="Arial" panose="020B0604020202020204" pitchFamily="34" charset="0"/>
        <a:defRPr sz="1600" kern="1200">
          <a:solidFill>
            <a:srgbClr val="00000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vid.gov.lv/"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F7A32-4602-4A20-AD03-01A3A65016A6}"/>
              </a:ext>
            </a:extLst>
          </p:cNvPr>
          <p:cNvSpPr>
            <a:spLocks noGrp="1"/>
          </p:cNvSpPr>
          <p:nvPr>
            <p:ph type="ctrTitle" idx="4294967295"/>
          </p:nvPr>
        </p:nvSpPr>
        <p:spPr>
          <a:xfrm>
            <a:off x="1361440" y="1960880"/>
            <a:ext cx="3816040" cy="2214880"/>
          </a:xfrm>
        </p:spPr>
        <p:txBody>
          <a:bodyPr>
            <a:normAutofit fontScale="90000"/>
          </a:bodyPr>
          <a:lstStyle/>
          <a:p>
            <a:r>
              <a:rPr lang="lv-LV" dirty="0"/>
              <a:t>Īpašā PVN reģistrācijas </a:t>
            </a:r>
            <a:br>
              <a:rPr lang="lv-LV" dirty="0"/>
            </a:br>
            <a:r>
              <a:rPr lang="lv-LV" dirty="0"/>
              <a:t>kārtība mazajiem uzņēmumiem, </a:t>
            </a:r>
            <a:br>
              <a:rPr lang="lv-LV" dirty="0"/>
            </a:br>
            <a:r>
              <a:rPr lang="lv-LV" dirty="0"/>
              <a:t>kas sadarbojas </a:t>
            </a:r>
            <a:br>
              <a:rPr lang="lv-LV" dirty="0"/>
            </a:br>
            <a:r>
              <a:rPr lang="lv-LV" dirty="0"/>
              <a:t>ar ES un trešo valstu uzņēmumiem</a:t>
            </a:r>
          </a:p>
        </p:txBody>
      </p:sp>
      <p:sp>
        <p:nvSpPr>
          <p:cNvPr id="3" name="Subtitle 2">
            <a:extLst>
              <a:ext uri="{FF2B5EF4-FFF2-40B4-BE49-F238E27FC236}">
                <a16:creationId xmlns:a16="http://schemas.microsoft.com/office/drawing/2014/main" id="{D020905B-67E1-489A-A3A9-AA829578017A}"/>
              </a:ext>
            </a:extLst>
          </p:cNvPr>
          <p:cNvSpPr>
            <a:spLocks noGrp="1"/>
          </p:cNvSpPr>
          <p:nvPr>
            <p:ph type="subTitle" idx="4294967295"/>
          </p:nvPr>
        </p:nvSpPr>
        <p:spPr>
          <a:xfrm>
            <a:off x="1361440" y="4427379"/>
            <a:ext cx="3816041" cy="1087120"/>
          </a:xfrm>
        </p:spPr>
        <p:txBody>
          <a:bodyPr>
            <a:normAutofit/>
          </a:bodyPr>
          <a:lstStyle/>
          <a:p>
            <a:pPr>
              <a:lnSpc>
                <a:spcPct val="100000"/>
              </a:lnSpc>
            </a:pPr>
            <a:r>
              <a:rPr lang="lv-LV" sz="1600" dirty="0">
                <a:solidFill>
                  <a:srgbClr val="353535"/>
                </a:solidFill>
              </a:rPr>
              <a:t>VID Nodokļu pārvaldes </a:t>
            </a:r>
            <a:br>
              <a:rPr lang="lv-LV" sz="1600" dirty="0">
                <a:solidFill>
                  <a:srgbClr val="353535"/>
                </a:solidFill>
              </a:rPr>
            </a:br>
            <a:r>
              <a:rPr lang="lv-LV" sz="1600" dirty="0">
                <a:solidFill>
                  <a:srgbClr val="353535"/>
                </a:solidFill>
              </a:rPr>
              <a:t>Pievienotās vērtības nodokļa </a:t>
            </a:r>
            <a:br>
              <a:rPr lang="lv-LV" sz="1600" dirty="0">
                <a:solidFill>
                  <a:srgbClr val="353535"/>
                </a:solidFill>
              </a:rPr>
            </a:br>
            <a:r>
              <a:rPr lang="lv-LV" sz="1600" dirty="0">
                <a:solidFill>
                  <a:srgbClr val="353535"/>
                </a:solidFill>
              </a:rPr>
              <a:t>daļas vadītāja Daiga Bereza </a:t>
            </a:r>
            <a:endParaRPr lang="en-US" sz="1600" dirty="0">
              <a:solidFill>
                <a:srgbClr val="353535"/>
              </a:solidFill>
            </a:endParaRPr>
          </a:p>
          <a:p>
            <a:pPr>
              <a:lnSpc>
                <a:spcPct val="100000"/>
              </a:lnSpc>
            </a:pPr>
            <a:endParaRPr lang="lv-LV" sz="1600" dirty="0">
              <a:solidFill>
                <a:srgbClr val="353535"/>
              </a:solidFill>
            </a:endParaRPr>
          </a:p>
        </p:txBody>
      </p:sp>
      <p:sp>
        <p:nvSpPr>
          <p:cNvPr id="4" name="Subtitle 2">
            <a:extLst>
              <a:ext uri="{FF2B5EF4-FFF2-40B4-BE49-F238E27FC236}">
                <a16:creationId xmlns:a16="http://schemas.microsoft.com/office/drawing/2014/main" id="{756EF71C-C7CC-4EDF-8095-3AE685720D52}"/>
              </a:ext>
            </a:extLst>
          </p:cNvPr>
          <p:cNvSpPr txBox="1">
            <a:spLocks/>
          </p:cNvSpPr>
          <p:nvPr/>
        </p:nvSpPr>
        <p:spPr>
          <a:xfrm>
            <a:off x="1361440" y="5359718"/>
            <a:ext cx="3586480" cy="30956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Verdana" panose="020B0604030504040204" pitchFamily="34" charset="0"/>
                <a:ea typeface="Verdana" panose="020B0604030504040204" pitchFamily="34"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Verdana" panose="020B0604030504040204" pitchFamily="34" charset="0"/>
                <a:ea typeface="Verdana" panose="020B0604030504040204" pitchFamily="34"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dirty="0">
                <a:solidFill>
                  <a:srgbClr val="4990F9"/>
                </a:solidFill>
              </a:rPr>
              <a:t>04.06.2025</a:t>
            </a:r>
            <a:r>
              <a:rPr lang="ru-RU" sz="1600" dirty="0">
                <a:solidFill>
                  <a:srgbClr val="4990F9"/>
                </a:solidFill>
              </a:rPr>
              <a:t>.</a:t>
            </a:r>
            <a:endParaRPr lang="lv-LV" sz="1600" dirty="0">
              <a:solidFill>
                <a:srgbClr val="4990F9"/>
              </a:solidFill>
            </a:endParaRPr>
          </a:p>
        </p:txBody>
      </p:sp>
    </p:spTree>
    <p:extLst>
      <p:ext uri="{BB962C8B-B14F-4D97-AF65-F5344CB8AC3E}">
        <p14:creationId xmlns:p14="http://schemas.microsoft.com/office/powerpoint/2010/main" val="1153456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5AA84D1-664F-26D0-7BE2-CB0DAC16C256}"/>
              </a:ext>
            </a:extLst>
          </p:cNvPr>
          <p:cNvCxnSpPr>
            <a:cxnSpLocks/>
          </p:cNvCxnSpPr>
          <p:nvPr/>
        </p:nvCxnSpPr>
        <p:spPr>
          <a:xfrm>
            <a:off x="4719150" y="2217683"/>
            <a:ext cx="0" cy="3815255"/>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D522813-6F22-775E-0C89-4EEC3B81F277}"/>
              </a:ext>
            </a:extLst>
          </p:cNvPr>
          <p:cNvSpPr/>
          <p:nvPr/>
        </p:nvSpPr>
        <p:spPr>
          <a:xfrm>
            <a:off x="493991" y="1051034"/>
            <a:ext cx="2848303" cy="4099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līdz 30.06.2025</a:t>
            </a:r>
          </a:p>
        </p:txBody>
      </p:sp>
      <p:sp>
        <p:nvSpPr>
          <p:cNvPr id="5" name="Rectangle 4">
            <a:extLst>
              <a:ext uri="{FF2B5EF4-FFF2-40B4-BE49-F238E27FC236}">
                <a16:creationId xmlns:a16="http://schemas.microsoft.com/office/drawing/2014/main" id="{220FAAF2-785D-F1A0-4C53-2080AD441BC3}"/>
              </a:ext>
            </a:extLst>
          </p:cNvPr>
          <p:cNvSpPr/>
          <p:nvPr/>
        </p:nvSpPr>
        <p:spPr>
          <a:xfrm>
            <a:off x="6038198" y="1051034"/>
            <a:ext cx="2848303" cy="4099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no 01.07.2025</a:t>
            </a:r>
          </a:p>
        </p:txBody>
      </p:sp>
      <p:sp>
        <p:nvSpPr>
          <p:cNvPr id="6" name="TextBox 5">
            <a:extLst>
              <a:ext uri="{FF2B5EF4-FFF2-40B4-BE49-F238E27FC236}">
                <a16:creationId xmlns:a16="http://schemas.microsoft.com/office/drawing/2014/main" id="{36196424-618A-46D2-0317-DDAB02D5AAD8}"/>
              </a:ext>
            </a:extLst>
          </p:cNvPr>
          <p:cNvSpPr txBox="1"/>
          <p:nvPr/>
        </p:nvSpPr>
        <p:spPr>
          <a:xfrm>
            <a:off x="304809" y="1692165"/>
            <a:ext cx="9238588" cy="646331"/>
          </a:xfrm>
          <a:prstGeom prst="rect">
            <a:avLst/>
          </a:prstGeom>
          <a:noFill/>
        </p:spPr>
        <p:txBody>
          <a:bodyPr wrap="square" rtlCol="0">
            <a:spAutoFit/>
          </a:bodyPr>
          <a:lstStyle/>
          <a:p>
            <a:r>
              <a:rPr lang="lv-LV" dirty="0"/>
              <a:t>Piemēram, viesu izmitināšanas pakalpojums Latvijā, izmantojot ārvalsts platformu</a:t>
            </a:r>
          </a:p>
        </p:txBody>
      </p:sp>
      <p:sp>
        <p:nvSpPr>
          <p:cNvPr id="8" name="TextBox 7">
            <a:extLst>
              <a:ext uri="{FF2B5EF4-FFF2-40B4-BE49-F238E27FC236}">
                <a16:creationId xmlns:a16="http://schemas.microsoft.com/office/drawing/2014/main" id="{6FABD715-3938-81D2-52A5-234E18CB249E}"/>
              </a:ext>
            </a:extLst>
          </p:cNvPr>
          <p:cNvSpPr txBox="1"/>
          <p:nvPr/>
        </p:nvSpPr>
        <p:spPr>
          <a:xfrm>
            <a:off x="304809" y="2364828"/>
            <a:ext cx="3825759" cy="2862322"/>
          </a:xfrm>
          <a:prstGeom prst="rect">
            <a:avLst/>
          </a:prstGeom>
          <a:noFill/>
        </p:spPr>
        <p:txBody>
          <a:bodyPr wrap="square" rtlCol="0">
            <a:spAutoFit/>
          </a:bodyPr>
          <a:lstStyle/>
          <a:p>
            <a:pPr marL="285750" indent="-285750">
              <a:buFont typeface="Arial" panose="020B0604020202020204" pitchFamily="34" charset="0"/>
              <a:buChar char="•"/>
            </a:pPr>
            <a:r>
              <a:rPr lang="lv-LV" dirty="0"/>
              <a:t>Obligāta reģistrācija PVN</a:t>
            </a:r>
          </a:p>
          <a:p>
            <a:endParaRPr lang="lv-LV" dirty="0"/>
          </a:p>
          <a:p>
            <a:pPr marL="285750" indent="-285750">
              <a:buFont typeface="Arial" panose="020B0604020202020204" pitchFamily="34" charset="0"/>
              <a:buChar char="•"/>
            </a:pPr>
            <a:r>
              <a:rPr lang="lv-LV" dirty="0"/>
              <a:t>Par saņemto platformas izmantošanas pakalpojumu aprēķina PVN </a:t>
            </a:r>
            <a:r>
              <a:rPr lang="lv-LV" b="1" dirty="0"/>
              <a:t>ar tiesībām uz priekšnodokli</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Viesu izmitināšana </a:t>
            </a:r>
            <a:r>
              <a:rPr lang="lv-LV" b="1" dirty="0"/>
              <a:t>ar PVN</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Ir tiesības uz priekšnodokli</a:t>
            </a:r>
          </a:p>
        </p:txBody>
      </p:sp>
      <p:sp>
        <p:nvSpPr>
          <p:cNvPr id="9" name="TextBox 8">
            <a:extLst>
              <a:ext uri="{FF2B5EF4-FFF2-40B4-BE49-F238E27FC236}">
                <a16:creationId xmlns:a16="http://schemas.microsoft.com/office/drawing/2014/main" id="{E91B32D5-9BD0-1BE8-D4FF-522474EC50BB}"/>
              </a:ext>
            </a:extLst>
          </p:cNvPr>
          <p:cNvSpPr txBox="1"/>
          <p:nvPr/>
        </p:nvSpPr>
        <p:spPr>
          <a:xfrm>
            <a:off x="5470649" y="2364828"/>
            <a:ext cx="4167341" cy="3139321"/>
          </a:xfrm>
          <a:prstGeom prst="rect">
            <a:avLst/>
          </a:prstGeom>
          <a:noFill/>
        </p:spPr>
        <p:txBody>
          <a:bodyPr wrap="square" rtlCol="0">
            <a:spAutoFit/>
          </a:bodyPr>
          <a:lstStyle/>
          <a:p>
            <a:pPr marL="285750" indent="-285750">
              <a:buFont typeface="Arial" panose="020B0604020202020204" pitchFamily="34" charset="0"/>
              <a:buChar char="•"/>
            </a:pPr>
            <a:r>
              <a:rPr lang="lv-LV" b="1" dirty="0"/>
              <a:t>Ir tiesības </a:t>
            </a:r>
            <a:r>
              <a:rPr lang="lv-LV" dirty="0"/>
              <a:t>reģistrēties īpašā PVN reģistrācijas kārtībā</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Par saņemto platformas izmantošanas pakalpojumu aprēķina PVN </a:t>
            </a:r>
            <a:r>
              <a:rPr lang="lv-LV" b="1" dirty="0"/>
              <a:t>bez tiesībām uz priekšnodokli</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Viesu izmitināšana </a:t>
            </a:r>
            <a:r>
              <a:rPr lang="lv-LV" b="1" dirty="0"/>
              <a:t>bez PVN</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Nav tiesību uz priekšnodokli</a:t>
            </a:r>
          </a:p>
        </p:txBody>
      </p:sp>
    </p:spTree>
    <p:extLst>
      <p:ext uri="{BB962C8B-B14F-4D97-AF65-F5344CB8AC3E}">
        <p14:creationId xmlns:p14="http://schemas.microsoft.com/office/powerpoint/2010/main" val="2332930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5AA84D1-664F-26D0-7BE2-CB0DAC16C256}"/>
              </a:ext>
            </a:extLst>
          </p:cNvPr>
          <p:cNvCxnSpPr>
            <a:cxnSpLocks/>
          </p:cNvCxnSpPr>
          <p:nvPr/>
        </p:nvCxnSpPr>
        <p:spPr>
          <a:xfrm>
            <a:off x="4761190" y="2217683"/>
            <a:ext cx="0" cy="3815255"/>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D522813-6F22-775E-0C89-4EEC3B81F277}"/>
              </a:ext>
            </a:extLst>
          </p:cNvPr>
          <p:cNvSpPr/>
          <p:nvPr/>
        </p:nvSpPr>
        <p:spPr>
          <a:xfrm>
            <a:off x="536031" y="1051034"/>
            <a:ext cx="2848303" cy="4099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līdz 30.06.2025</a:t>
            </a:r>
          </a:p>
        </p:txBody>
      </p:sp>
      <p:sp>
        <p:nvSpPr>
          <p:cNvPr id="5" name="Rectangle 4">
            <a:extLst>
              <a:ext uri="{FF2B5EF4-FFF2-40B4-BE49-F238E27FC236}">
                <a16:creationId xmlns:a16="http://schemas.microsoft.com/office/drawing/2014/main" id="{220FAAF2-785D-F1A0-4C53-2080AD441BC3}"/>
              </a:ext>
            </a:extLst>
          </p:cNvPr>
          <p:cNvSpPr/>
          <p:nvPr/>
        </p:nvSpPr>
        <p:spPr>
          <a:xfrm>
            <a:off x="6080238" y="1051034"/>
            <a:ext cx="2848303" cy="4099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no 01.07.2025</a:t>
            </a:r>
          </a:p>
        </p:txBody>
      </p:sp>
      <p:sp>
        <p:nvSpPr>
          <p:cNvPr id="6" name="TextBox 5">
            <a:extLst>
              <a:ext uri="{FF2B5EF4-FFF2-40B4-BE49-F238E27FC236}">
                <a16:creationId xmlns:a16="http://schemas.microsoft.com/office/drawing/2014/main" id="{36196424-618A-46D2-0317-DDAB02D5AAD8}"/>
              </a:ext>
            </a:extLst>
          </p:cNvPr>
          <p:cNvSpPr txBox="1"/>
          <p:nvPr/>
        </p:nvSpPr>
        <p:spPr>
          <a:xfrm>
            <a:off x="346849" y="1692165"/>
            <a:ext cx="9238588" cy="646331"/>
          </a:xfrm>
          <a:prstGeom prst="rect">
            <a:avLst/>
          </a:prstGeom>
          <a:noFill/>
        </p:spPr>
        <p:txBody>
          <a:bodyPr wrap="square" rtlCol="0">
            <a:spAutoFit/>
          </a:bodyPr>
          <a:lstStyle/>
          <a:p>
            <a:r>
              <a:rPr lang="lv-LV" dirty="0"/>
              <a:t>Piemēram, grāmatvedības pakalpojumu sniedzējs Latvijā, kas veic periodiskus maksājumus ASV uzņēmumam par programmatūras licencēm</a:t>
            </a:r>
          </a:p>
        </p:txBody>
      </p:sp>
      <p:sp>
        <p:nvSpPr>
          <p:cNvPr id="8" name="TextBox 7">
            <a:extLst>
              <a:ext uri="{FF2B5EF4-FFF2-40B4-BE49-F238E27FC236}">
                <a16:creationId xmlns:a16="http://schemas.microsoft.com/office/drawing/2014/main" id="{6FABD715-3938-81D2-52A5-234E18CB249E}"/>
              </a:ext>
            </a:extLst>
          </p:cNvPr>
          <p:cNvSpPr txBox="1"/>
          <p:nvPr/>
        </p:nvSpPr>
        <p:spPr>
          <a:xfrm>
            <a:off x="346849" y="2364828"/>
            <a:ext cx="3825759" cy="2862322"/>
          </a:xfrm>
          <a:prstGeom prst="rect">
            <a:avLst/>
          </a:prstGeom>
          <a:noFill/>
        </p:spPr>
        <p:txBody>
          <a:bodyPr wrap="square" rtlCol="0">
            <a:spAutoFit/>
          </a:bodyPr>
          <a:lstStyle/>
          <a:p>
            <a:pPr marL="285750" indent="-285750">
              <a:buFont typeface="Arial" panose="020B0604020202020204" pitchFamily="34" charset="0"/>
              <a:buChar char="•"/>
            </a:pPr>
            <a:r>
              <a:rPr lang="lv-LV" dirty="0"/>
              <a:t>Obligāta reģistrācija PVN</a:t>
            </a:r>
          </a:p>
          <a:p>
            <a:endParaRPr lang="lv-LV" dirty="0"/>
          </a:p>
          <a:p>
            <a:pPr marL="285750" indent="-285750">
              <a:buFont typeface="Arial" panose="020B0604020202020204" pitchFamily="34" charset="0"/>
              <a:buChar char="•"/>
            </a:pPr>
            <a:r>
              <a:rPr lang="lv-LV" dirty="0"/>
              <a:t>Par licences maksājumu aprēķina PVN </a:t>
            </a:r>
            <a:r>
              <a:rPr lang="lv-LV" b="1" dirty="0"/>
              <a:t>ar tiesībām uz priekšnodokli</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Sniedz grāmatvedības pakalpojumus </a:t>
            </a:r>
            <a:r>
              <a:rPr lang="lv-LV" b="1" dirty="0"/>
              <a:t>ar PVN</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Ir tiesības uz priekšnodokli</a:t>
            </a:r>
          </a:p>
        </p:txBody>
      </p:sp>
      <p:sp>
        <p:nvSpPr>
          <p:cNvPr id="9" name="TextBox 8">
            <a:extLst>
              <a:ext uri="{FF2B5EF4-FFF2-40B4-BE49-F238E27FC236}">
                <a16:creationId xmlns:a16="http://schemas.microsoft.com/office/drawing/2014/main" id="{E91B32D5-9BD0-1BE8-D4FF-522474EC50BB}"/>
              </a:ext>
            </a:extLst>
          </p:cNvPr>
          <p:cNvSpPr txBox="1"/>
          <p:nvPr/>
        </p:nvSpPr>
        <p:spPr>
          <a:xfrm>
            <a:off x="5512689" y="2364828"/>
            <a:ext cx="4167341" cy="3139321"/>
          </a:xfrm>
          <a:prstGeom prst="rect">
            <a:avLst/>
          </a:prstGeom>
          <a:noFill/>
        </p:spPr>
        <p:txBody>
          <a:bodyPr wrap="square" rtlCol="0">
            <a:spAutoFit/>
          </a:bodyPr>
          <a:lstStyle/>
          <a:p>
            <a:pPr marL="285750" indent="-285750">
              <a:buFont typeface="Arial" panose="020B0604020202020204" pitchFamily="34" charset="0"/>
              <a:buChar char="•"/>
            </a:pPr>
            <a:r>
              <a:rPr lang="lv-LV" b="1" dirty="0"/>
              <a:t>Ir tiesības </a:t>
            </a:r>
            <a:r>
              <a:rPr lang="lv-LV" dirty="0"/>
              <a:t>reģistrēties īpašā PVN reģistrācijas kārtībā</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Par licences maksājumu aprēķina PVN </a:t>
            </a:r>
            <a:r>
              <a:rPr lang="lv-LV" b="1" dirty="0"/>
              <a:t>bez tiesībām uz priekšnodokli</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Sniedz grāmatvedības pakalpojumus </a:t>
            </a:r>
            <a:r>
              <a:rPr lang="lv-LV" b="1" dirty="0"/>
              <a:t>bez PVN</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Nav tiesību uz priekšnodokli</a:t>
            </a:r>
          </a:p>
        </p:txBody>
      </p:sp>
    </p:spTree>
    <p:extLst>
      <p:ext uri="{BB962C8B-B14F-4D97-AF65-F5344CB8AC3E}">
        <p14:creationId xmlns:p14="http://schemas.microsoft.com/office/powerpoint/2010/main" val="2952014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38200" y="586037"/>
            <a:ext cx="9753600" cy="1281537"/>
          </a:xfrm>
        </p:spPr>
        <p:txBody>
          <a:bodyPr>
            <a:normAutofit fontScale="90000"/>
          </a:bodyPr>
          <a:lstStyle/>
          <a:p>
            <a:pPr algn="ctr"/>
            <a:br>
              <a:rPr lang="lv-LV" sz="1800" dirty="0">
                <a:effectLst/>
                <a:latin typeface="Verdana" panose="020B0604030504040204" pitchFamily="34" charset="0"/>
                <a:ea typeface="Calibri" panose="020F0502020204030204" pitchFamily="34" charset="0"/>
                <a:cs typeface="Times New Roman" panose="02020603050405020304" pitchFamily="18" charset="0"/>
              </a:rPr>
            </a:br>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sz="3100" dirty="0">
                <a:effectLst/>
                <a:latin typeface="+mn-lt"/>
                <a:ea typeface="Calibri" panose="020F0502020204030204" pitchFamily="34" charset="0"/>
                <a:cs typeface="Times New Roman" panose="02020603050405020304" pitchFamily="18" charset="0"/>
              </a:rPr>
              <a:t>Reģistrācija</a:t>
            </a:r>
            <a:br>
              <a:rPr lang="lv-LV" sz="3100" dirty="0">
                <a:effectLst/>
                <a:latin typeface="+mn-lt"/>
                <a:ea typeface="Calibri" panose="020F0502020204030204" pitchFamily="34" charset="0"/>
                <a:cs typeface="Times New Roman" panose="02020603050405020304" pitchFamily="18" charset="0"/>
              </a:rPr>
            </a:br>
            <a:br>
              <a:rPr lang="lv-LV" sz="1800"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881743" y="1287300"/>
            <a:ext cx="9666514" cy="4984663"/>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pPr marL="342900" indent="-342900">
              <a:buFont typeface="+mj-lt"/>
              <a:buAutoNum type="arabicParenR"/>
            </a:pPr>
            <a:r>
              <a:rPr lang="lv-LV" sz="2200" dirty="0">
                <a:ea typeface="Calibri" panose="020F0502020204030204" pitchFamily="34" charset="0"/>
                <a:cs typeface="Times New Roman" panose="02020603050405020304" pitchFamily="18" charset="0"/>
              </a:rPr>
              <a:t> EDS iesniedz strukturētu iesniegumu</a:t>
            </a:r>
          </a:p>
          <a:p>
            <a:pPr marL="342900" indent="-342900">
              <a:buFont typeface="+mj-lt"/>
              <a:buAutoNum type="arabicParenR"/>
            </a:pPr>
            <a:r>
              <a:rPr lang="lv-LV" sz="2200" dirty="0">
                <a:latin typeface="+mn-lt"/>
                <a:ea typeface="Calibri" panose="020F0502020204030204" pitchFamily="34" charset="0"/>
                <a:cs typeface="Times New Roman" panose="02020603050405020304" pitchFamily="18" charset="0"/>
              </a:rPr>
              <a:t> VID 5 </a:t>
            </a:r>
            <a:r>
              <a:rPr lang="lv-LV" sz="2200" dirty="0">
                <a:latin typeface="+mn-lt"/>
                <a:cs typeface="Times New Roman" panose="02020603050405020304" pitchFamily="18" charset="0"/>
              </a:rPr>
              <a:t>darbdienu</a:t>
            </a:r>
            <a:r>
              <a:rPr lang="lv-LV" sz="2200" dirty="0">
                <a:latin typeface="+mn-lt"/>
                <a:ea typeface="Calibri" panose="020F0502020204030204" pitchFamily="34" charset="0"/>
                <a:cs typeface="Times New Roman" panose="02020603050405020304" pitchFamily="18" charset="0"/>
              </a:rPr>
              <a:t> laikā pēc reģistrācijas </a:t>
            </a:r>
            <a:r>
              <a:rPr lang="lv-LV" sz="2200" dirty="0">
                <a:latin typeface="+mn-lt"/>
                <a:cs typeface="Times New Roman" panose="02020603050405020304" pitchFamily="18" charset="0"/>
              </a:rPr>
              <a:t>iesnieguma</a:t>
            </a:r>
            <a:r>
              <a:rPr lang="lv-LV" sz="2200" dirty="0">
                <a:latin typeface="+mn-lt"/>
                <a:ea typeface="Calibri" panose="020F0502020204030204" pitchFamily="34" charset="0"/>
                <a:cs typeface="Times New Roman" panose="02020603050405020304" pitchFamily="18" charset="0"/>
              </a:rPr>
              <a:t> saņemšanas</a:t>
            </a:r>
          </a:p>
          <a:p>
            <a:r>
              <a:rPr lang="lv-LV" sz="2200" dirty="0">
                <a:latin typeface="+mn-lt"/>
                <a:ea typeface="Calibri" panose="020F0502020204030204" pitchFamily="34" charset="0"/>
                <a:cs typeface="Times New Roman" panose="02020603050405020304" pitchFamily="18" charset="0"/>
              </a:rPr>
              <a:t>pieņem lēmumu </a:t>
            </a:r>
          </a:p>
          <a:p>
            <a:r>
              <a:rPr lang="lv-LV" sz="2200" dirty="0">
                <a:latin typeface="+mn-lt"/>
                <a:ea typeface="Calibri" panose="020F0502020204030204" pitchFamily="34" charset="0"/>
                <a:cs typeface="Times New Roman" panose="02020603050405020304" pitchFamily="18" charset="0"/>
              </a:rPr>
              <a:t>		par reģistrāciju VID PVN maksātāju reģistrā īpašā 			kārtībā</a:t>
            </a:r>
          </a:p>
          <a:p>
            <a:r>
              <a:rPr lang="lv-LV" sz="2200" dirty="0">
                <a:solidFill>
                  <a:srgbClr val="000000"/>
                </a:solidFill>
                <a:latin typeface="+mn-lt"/>
                <a:ea typeface="Calibri" panose="020F0502020204030204" pitchFamily="34" charset="0"/>
                <a:cs typeface="Times New Roman" panose="02020603050405020304" pitchFamily="18" charset="0"/>
              </a:rPr>
              <a:t>	vai               </a:t>
            </a:r>
          </a:p>
          <a:p>
            <a:r>
              <a:rPr lang="lv-LV" sz="2200" dirty="0">
                <a:latin typeface="+mn-lt"/>
                <a:ea typeface="Calibri" panose="020F0502020204030204" pitchFamily="34" charset="0"/>
                <a:cs typeface="Times New Roman" panose="02020603050405020304" pitchFamily="18" charset="0"/>
              </a:rPr>
              <a:t>                   </a:t>
            </a:r>
            <a:r>
              <a:rPr lang="lv-LV" sz="2200" dirty="0">
                <a:solidFill>
                  <a:srgbClr val="000000"/>
                </a:solidFill>
                <a:latin typeface="+mn-lt"/>
                <a:ea typeface="Calibri" panose="020F0502020204030204" pitchFamily="34" charset="0"/>
                <a:cs typeface="Times New Roman" panose="02020603050405020304" pitchFamily="18" charset="0"/>
              </a:rPr>
              <a:t>atteikumu reģistrēt VID PVN maksātāju reģistrā</a:t>
            </a:r>
          </a:p>
          <a:p>
            <a:pPr marL="342900" indent="-342900">
              <a:buFont typeface="Wingdings" panose="05000000000000000000" pitchFamily="2" charset="2"/>
              <a:buChar char="Ø"/>
            </a:pPr>
            <a:endParaRPr lang="lv-LV" sz="2200" b="1" dirty="0">
              <a:latin typeface="+mn-lt"/>
              <a:ea typeface="Calibri" panose="020F0502020204030204" pitchFamily="34" charset="0"/>
              <a:cs typeface="Times New Roman" panose="02020603050405020304" pitchFamily="18" charset="0"/>
            </a:endParaRPr>
          </a:p>
          <a:p>
            <a:endParaRPr lang="lv-LV" sz="1800" b="1" dirty="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59B50FA-B777-5CA0-61B5-8DE8A79B3C80}"/>
              </a:ext>
            </a:extLst>
          </p:cNvPr>
          <p:cNvSpPr txBox="1"/>
          <p:nvPr/>
        </p:nvSpPr>
        <p:spPr>
          <a:xfrm>
            <a:off x="9077739" y="6087297"/>
            <a:ext cx="2846037"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3" name="TextBox 2">
            <a:extLst>
              <a:ext uri="{FF2B5EF4-FFF2-40B4-BE49-F238E27FC236}">
                <a16:creationId xmlns:a16="http://schemas.microsoft.com/office/drawing/2014/main" id="{98CE6D4C-66FA-4B05-9216-3BD176782CAD}"/>
              </a:ext>
            </a:extLst>
          </p:cNvPr>
          <p:cNvSpPr txBox="1"/>
          <p:nvPr/>
        </p:nvSpPr>
        <p:spPr>
          <a:xfrm>
            <a:off x="8643257" y="6087297"/>
            <a:ext cx="3280519" cy="646331"/>
          </a:xfrm>
          <a:prstGeom prst="rect">
            <a:avLst/>
          </a:prstGeom>
          <a:noFill/>
        </p:spPr>
        <p:txBody>
          <a:bodyPr wrap="square">
            <a:spAutoFit/>
          </a:bodyPr>
          <a:lstStyle/>
          <a:p>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139.</a:t>
            </a:r>
            <a:r>
              <a:rPr lang="lv-LV" sz="1800" baseline="300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2</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 panta </a:t>
            </a:r>
            <a:r>
              <a:rPr lang="lv-LV" dirty="0">
                <a:solidFill>
                  <a:srgbClr val="3F91D5"/>
                </a:solidFill>
                <a:latin typeface="Verdana" panose="020B0604030504040204" pitchFamily="34" charset="0"/>
                <a:ea typeface="Calibri" panose="020F0502020204030204" pitchFamily="34" charset="0"/>
                <a:cs typeface="Times New Roman" panose="02020603050405020304" pitchFamily="18" charset="0"/>
              </a:rPr>
              <a:t>trešā</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 daļa</a:t>
            </a:r>
            <a:endParaRPr lang="lv-LV" dirty="0">
              <a:solidFill>
                <a:srgbClr val="3F91D5"/>
              </a:solidFill>
              <a:cs typeface="Arial" panose="020B0604020202020204" pitchFamily="34" charset="0"/>
            </a:endParaRPr>
          </a:p>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pic>
        <p:nvPicPr>
          <p:cNvPr id="4" name="Picture 3">
            <a:extLst>
              <a:ext uri="{FF2B5EF4-FFF2-40B4-BE49-F238E27FC236}">
                <a16:creationId xmlns:a16="http://schemas.microsoft.com/office/drawing/2014/main" id="{D31E9448-F081-30DF-2921-65D659CEB5C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4484" y="3630438"/>
            <a:ext cx="1276536" cy="1276536"/>
          </a:xfrm>
          <a:prstGeom prst="rect">
            <a:avLst/>
          </a:prstGeom>
        </p:spPr>
      </p:pic>
    </p:spTree>
    <p:extLst>
      <p:ext uri="{BB962C8B-B14F-4D97-AF65-F5344CB8AC3E}">
        <p14:creationId xmlns:p14="http://schemas.microsoft.com/office/powerpoint/2010/main" val="1912904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E0FAF1-029A-2C62-C76E-BD2821325F95}"/>
              </a:ext>
            </a:extLst>
          </p:cNvPr>
          <p:cNvSpPr txBox="1"/>
          <p:nvPr/>
        </p:nvSpPr>
        <p:spPr>
          <a:xfrm>
            <a:off x="693683" y="1051034"/>
            <a:ext cx="9364717" cy="923330"/>
          </a:xfrm>
          <a:prstGeom prst="rect">
            <a:avLst/>
          </a:prstGeom>
          <a:noFill/>
        </p:spPr>
        <p:txBody>
          <a:bodyPr wrap="square" rtlCol="0">
            <a:spAutoFit/>
          </a:bodyPr>
          <a:lstStyle/>
          <a:p>
            <a:r>
              <a:rPr lang="lv-LV" dirty="0"/>
              <a:t>EDS</a:t>
            </a:r>
          </a:p>
          <a:p>
            <a:endParaRPr lang="lv-LV" dirty="0"/>
          </a:p>
          <a:p>
            <a:endParaRPr lang="lv-LV" dirty="0"/>
          </a:p>
        </p:txBody>
      </p:sp>
      <p:pic>
        <p:nvPicPr>
          <p:cNvPr id="4" name="Picture 3">
            <a:extLst>
              <a:ext uri="{FF2B5EF4-FFF2-40B4-BE49-F238E27FC236}">
                <a16:creationId xmlns:a16="http://schemas.microsoft.com/office/drawing/2014/main" id="{86BA7921-85FA-6F64-29FB-3A499AEBF0E2}"/>
              </a:ext>
            </a:extLst>
          </p:cNvPr>
          <p:cNvPicPr>
            <a:picLocks noChangeAspect="1"/>
          </p:cNvPicPr>
          <p:nvPr/>
        </p:nvPicPr>
        <p:blipFill>
          <a:blip r:embed="rId2"/>
          <a:srcRect l="11747" t="25747" r="38965" b="61992"/>
          <a:stretch/>
        </p:blipFill>
        <p:spPr>
          <a:xfrm>
            <a:off x="-1318" y="1974364"/>
            <a:ext cx="11992741" cy="1840891"/>
          </a:xfrm>
          <a:prstGeom prst="rect">
            <a:avLst/>
          </a:prstGeom>
        </p:spPr>
      </p:pic>
    </p:spTree>
    <p:extLst>
      <p:ext uri="{BB962C8B-B14F-4D97-AF65-F5344CB8AC3E}">
        <p14:creationId xmlns:p14="http://schemas.microsoft.com/office/powerpoint/2010/main" val="440289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8D8002-08B4-1BA3-50BB-EBAE81A26D97}"/>
              </a:ext>
            </a:extLst>
          </p:cNvPr>
          <p:cNvPicPr>
            <a:picLocks noChangeAspect="1"/>
          </p:cNvPicPr>
          <p:nvPr/>
        </p:nvPicPr>
        <p:blipFill>
          <a:blip r:embed="rId2"/>
          <a:srcRect l="11811" t="20230" r="38017" b="38697"/>
          <a:stretch/>
        </p:blipFill>
        <p:spPr>
          <a:xfrm>
            <a:off x="161731" y="798786"/>
            <a:ext cx="10864561" cy="5002924"/>
          </a:xfrm>
          <a:prstGeom prst="rect">
            <a:avLst/>
          </a:prstGeom>
        </p:spPr>
      </p:pic>
    </p:spTree>
    <p:extLst>
      <p:ext uri="{BB962C8B-B14F-4D97-AF65-F5344CB8AC3E}">
        <p14:creationId xmlns:p14="http://schemas.microsoft.com/office/powerpoint/2010/main" val="1612932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11F31-7F4A-175F-4B13-F2BBAF445A82}"/>
              </a:ext>
            </a:extLst>
          </p:cNvPr>
          <p:cNvPicPr>
            <a:picLocks noChangeAspect="1"/>
          </p:cNvPicPr>
          <p:nvPr/>
        </p:nvPicPr>
        <p:blipFill>
          <a:blip r:embed="rId2"/>
          <a:srcRect l="11811" t="19923" r="38534" b="10498"/>
          <a:stretch/>
        </p:blipFill>
        <p:spPr>
          <a:xfrm>
            <a:off x="1187669" y="-20142"/>
            <a:ext cx="8559261" cy="6746362"/>
          </a:xfrm>
          <a:prstGeom prst="rect">
            <a:avLst/>
          </a:prstGeom>
        </p:spPr>
      </p:pic>
      <p:sp>
        <p:nvSpPr>
          <p:cNvPr id="4" name="Rectangle 3">
            <a:extLst>
              <a:ext uri="{FF2B5EF4-FFF2-40B4-BE49-F238E27FC236}">
                <a16:creationId xmlns:a16="http://schemas.microsoft.com/office/drawing/2014/main" id="{064770F8-DAB0-A065-6020-21C3D1D52D95}"/>
              </a:ext>
            </a:extLst>
          </p:cNvPr>
          <p:cNvSpPr/>
          <p:nvPr/>
        </p:nvSpPr>
        <p:spPr>
          <a:xfrm>
            <a:off x="3668110" y="1366345"/>
            <a:ext cx="1891862" cy="8618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Rectangle 4">
            <a:extLst>
              <a:ext uri="{FF2B5EF4-FFF2-40B4-BE49-F238E27FC236}">
                <a16:creationId xmlns:a16="http://schemas.microsoft.com/office/drawing/2014/main" id="{EE454691-A182-C216-E71E-287B4824CE7A}"/>
              </a:ext>
            </a:extLst>
          </p:cNvPr>
          <p:cNvSpPr/>
          <p:nvPr/>
        </p:nvSpPr>
        <p:spPr>
          <a:xfrm>
            <a:off x="2554014" y="5612524"/>
            <a:ext cx="2343807" cy="1113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6" name="Rectangle 5">
            <a:extLst>
              <a:ext uri="{FF2B5EF4-FFF2-40B4-BE49-F238E27FC236}">
                <a16:creationId xmlns:a16="http://schemas.microsoft.com/office/drawing/2014/main" id="{D758F082-56CF-A673-BD32-16EC249B8BDA}"/>
              </a:ext>
            </a:extLst>
          </p:cNvPr>
          <p:cNvSpPr/>
          <p:nvPr/>
        </p:nvSpPr>
        <p:spPr>
          <a:xfrm>
            <a:off x="1397876" y="3205655"/>
            <a:ext cx="1996965" cy="223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967952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38200" y="242462"/>
            <a:ext cx="9753600" cy="1281537"/>
          </a:xfrm>
        </p:spPr>
        <p:txBody>
          <a:bodyPr>
            <a:normAutofit fontScale="90000"/>
          </a:bodyPr>
          <a:lstStyle/>
          <a:p>
            <a:pPr algn="ctr"/>
            <a:br>
              <a:rPr lang="lv-LV" sz="1800" dirty="0">
                <a:effectLst/>
                <a:latin typeface="Verdana" panose="020B0604030504040204" pitchFamily="34" charset="0"/>
                <a:ea typeface="Calibri" panose="020F0502020204030204" pitchFamily="34" charset="0"/>
                <a:cs typeface="Times New Roman" panose="02020603050405020304" pitchFamily="18" charset="0"/>
              </a:rPr>
            </a:br>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sz="3100" dirty="0">
                <a:latin typeface="+mn-lt"/>
                <a:ea typeface="Calibri" panose="020F0502020204030204" pitchFamily="34" charset="0"/>
                <a:cs typeface="Times New Roman" panose="02020603050405020304" pitchFamily="18" charset="0"/>
              </a:rPr>
              <a:t>Reģistrācijas brīdis</a:t>
            </a:r>
            <a:br>
              <a:rPr lang="lv-LV" sz="1800"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925286" y="1287300"/>
            <a:ext cx="9666514" cy="4984663"/>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r>
              <a:rPr lang="lv-LV" sz="1800" b="1" dirty="0">
                <a:ea typeface="Calibri" panose="020F0502020204030204" pitchFamily="34" charset="0"/>
                <a:cs typeface="Times New Roman" panose="02020603050405020304" pitchFamily="18" charset="0"/>
              </a:rPr>
              <a:t>    </a:t>
            </a:r>
          </a:p>
          <a:p>
            <a:r>
              <a:rPr lang="lv-LV" sz="1800" b="1" dirty="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459B50FA-B777-5CA0-61B5-8DE8A79B3C80}"/>
              </a:ext>
            </a:extLst>
          </p:cNvPr>
          <p:cNvSpPr txBox="1"/>
          <p:nvPr/>
        </p:nvSpPr>
        <p:spPr>
          <a:xfrm>
            <a:off x="9077739" y="6087297"/>
            <a:ext cx="2846037"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3" name="TextBox 2">
            <a:extLst>
              <a:ext uri="{FF2B5EF4-FFF2-40B4-BE49-F238E27FC236}">
                <a16:creationId xmlns:a16="http://schemas.microsoft.com/office/drawing/2014/main" id="{98CE6D4C-66FA-4B05-9216-3BD176782CAD}"/>
              </a:ext>
            </a:extLst>
          </p:cNvPr>
          <p:cNvSpPr txBox="1"/>
          <p:nvPr/>
        </p:nvSpPr>
        <p:spPr>
          <a:xfrm>
            <a:off x="8379912" y="6087297"/>
            <a:ext cx="3543864" cy="646331"/>
          </a:xfrm>
          <a:prstGeom prst="rect">
            <a:avLst/>
          </a:prstGeom>
          <a:noFill/>
        </p:spPr>
        <p:txBody>
          <a:bodyPr wrap="square">
            <a:spAutoFit/>
          </a:bodyPr>
          <a:lstStyle/>
          <a:p>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139.</a:t>
            </a:r>
            <a:r>
              <a:rPr lang="lv-LV" sz="1800" baseline="300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2</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 panta piektā daļa</a:t>
            </a:r>
            <a:endParaRPr lang="lv-LV" dirty="0">
              <a:solidFill>
                <a:srgbClr val="3F91D5"/>
              </a:solidFill>
              <a:cs typeface="Arial" panose="020B0604020202020204" pitchFamily="34" charset="0"/>
            </a:endParaRPr>
          </a:p>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8" name="TextBox 7">
            <a:extLst>
              <a:ext uri="{FF2B5EF4-FFF2-40B4-BE49-F238E27FC236}">
                <a16:creationId xmlns:a16="http://schemas.microsoft.com/office/drawing/2014/main" id="{48E5A7DD-886F-AD4F-4C58-44478F38EE12}"/>
              </a:ext>
            </a:extLst>
          </p:cNvPr>
          <p:cNvSpPr txBox="1"/>
          <p:nvPr/>
        </p:nvSpPr>
        <p:spPr>
          <a:xfrm>
            <a:off x="925286" y="1716870"/>
            <a:ext cx="10355594" cy="2092881"/>
          </a:xfrm>
          <a:prstGeom prst="rect">
            <a:avLst/>
          </a:prstGeom>
          <a:noFill/>
        </p:spPr>
        <p:txBody>
          <a:bodyPr wrap="square">
            <a:spAutoFit/>
          </a:bodyPr>
          <a:lstStyle/>
          <a:p>
            <a:r>
              <a:rPr lang="lv-LV" sz="2200" dirty="0">
                <a:solidFill>
                  <a:srgbClr val="000000"/>
                </a:solidFill>
                <a:latin typeface="+mn-lt"/>
              </a:rPr>
              <a:t>Personu uzskata par reģistrētu VID PVN maksātāju reģistrā </a:t>
            </a:r>
            <a:br>
              <a:rPr lang="lv-LV" sz="2200" dirty="0">
                <a:solidFill>
                  <a:srgbClr val="000000"/>
                </a:solidFill>
                <a:latin typeface="+mn-lt"/>
              </a:rPr>
            </a:br>
            <a:r>
              <a:rPr lang="lv-LV" sz="2200" dirty="0">
                <a:solidFill>
                  <a:srgbClr val="000000"/>
                </a:solidFill>
                <a:latin typeface="+mn-lt"/>
              </a:rPr>
              <a:t>ar dienu, kad lēmums uzskatāms par paziņotu saskaņā </a:t>
            </a:r>
            <a:br>
              <a:rPr lang="lv-LV" sz="2200" dirty="0">
                <a:solidFill>
                  <a:srgbClr val="000000"/>
                </a:solidFill>
                <a:latin typeface="+mn-lt"/>
              </a:rPr>
            </a:br>
            <a:r>
              <a:rPr lang="lv-LV" sz="2200" dirty="0">
                <a:solidFill>
                  <a:srgbClr val="000000"/>
                </a:solidFill>
                <a:latin typeface="+mn-lt"/>
              </a:rPr>
              <a:t>ar likumu “Par nodokļiem un nodevām”</a:t>
            </a:r>
          </a:p>
          <a:p>
            <a:endParaRPr lang="lv-LV" sz="2200" dirty="0">
              <a:solidFill>
                <a:srgbClr val="000000"/>
              </a:solidFill>
            </a:endParaRPr>
          </a:p>
          <a:p>
            <a:r>
              <a:rPr lang="lv-LV" sz="2200" dirty="0">
                <a:solidFill>
                  <a:srgbClr val="000000"/>
                </a:solidFill>
                <a:latin typeface="+mn-lt"/>
              </a:rPr>
              <a:t>		</a:t>
            </a:r>
            <a:r>
              <a:rPr lang="lv-LV" sz="2200" dirty="0">
                <a:solidFill>
                  <a:srgbClr val="C00000"/>
                </a:solidFill>
              </a:rPr>
              <a:t>A</a:t>
            </a:r>
            <a:r>
              <a:rPr lang="lv-LV" sz="2200" dirty="0">
                <a:solidFill>
                  <a:srgbClr val="C00000"/>
                </a:solidFill>
                <a:latin typeface="+mn-lt"/>
              </a:rPr>
              <a:t>r otro darba dienu no lēmuma ievietošanas EDS</a:t>
            </a:r>
            <a:endParaRPr lang="ru-RU" sz="2000" dirty="0">
              <a:solidFill>
                <a:srgbClr val="C00000"/>
              </a:solidFill>
              <a:latin typeface="+mn-lt"/>
            </a:endParaRPr>
          </a:p>
          <a:p>
            <a:pPr>
              <a:lnSpc>
                <a:spcPct val="100000"/>
              </a:lnSpc>
              <a:spcBef>
                <a:spcPts val="0"/>
              </a:spcBef>
            </a:pPr>
            <a:endParaRPr lang="lv-LV" sz="2000" b="1" dirty="0">
              <a:latin typeface="+mn-lt"/>
            </a:endParaRPr>
          </a:p>
        </p:txBody>
      </p:sp>
    </p:spTree>
    <p:extLst>
      <p:ext uri="{BB962C8B-B14F-4D97-AF65-F5344CB8AC3E}">
        <p14:creationId xmlns:p14="http://schemas.microsoft.com/office/powerpoint/2010/main" val="2042364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useBgFill="1">
        <p:nvSpPr>
          <p:cNvPr id="10" name="Rectangle 9">
            <a:extLst>
              <a:ext uri="{FF2B5EF4-FFF2-40B4-BE49-F238E27FC236}">
                <a16:creationId xmlns:a16="http://schemas.microsoft.com/office/drawing/2014/main" id="{11026190-6B62-46DB-B5FF-9E0FF9BDC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Freeform: Shape 11">
            <a:extLst>
              <a:ext uri="{FF2B5EF4-FFF2-40B4-BE49-F238E27FC236}">
                <a16:creationId xmlns:a16="http://schemas.microsoft.com/office/drawing/2014/main" id="{66DA0389-D66E-4727-8EFB-E60E6C412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693" y="870265"/>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 name="Title 1">
            <a:extLst>
              <a:ext uri="{FF2B5EF4-FFF2-40B4-BE49-F238E27FC236}">
                <a16:creationId xmlns:a16="http://schemas.microsoft.com/office/drawing/2014/main" id="{4C944653-CC91-4260-E9D4-29FD362C78DC}"/>
              </a:ext>
            </a:extLst>
          </p:cNvPr>
          <p:cNvSpPr>
            <a:spLocks noGrp="1"/>
          </p:cNvSpPr>
          <p:nvPr>
            <p:ph type="title"/>
          </p:nvPr>
        </p:nvSpPr>
        <p:spPr>
          <a:xfrm>
            <a:off x="1629751" y="1118473"/>
            <a:ext cx="8924392" cy="1037867"/>
          </a:xfrm>
        </p:spPr>
        <p:txBody>
          <a:bodyPr>
            <a:normAutofit/>
          </a:bodyPr>
          <a:lstStyle/>
          <a:p>
            <a:pPr algn="ctr"/>
            <a:r>
              <a:rPr lang="lv-LV" dirty="0"/>
              <a:t>Piemērs</a:t>
            </a:r>
          </a:p>
        </p:txBody>
      </p:sp>
      <p:sp>
        <p:nvSpPr>
          <p:cNvPr id="19" name="Rectangle 6">
            <a:extLst>
              <a:ext uri="{FF2B5EF4-FFF2-40B4-BE49-F238E27FC236}">
                <a16:creationId xmlns:a16="http://schemas.microsoft.com/office/drawing/2014/main" id="{B24A3A03-2C4E-45B5-B388-FAD638CDF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8" y="66226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 name="Content Placeholder 2">
            <a:extLst>
              <a:ext uri="{FF2B5EF4-FFF2-40B4-BE49-F238E27FC236}">
                <a16:creationId xmlns:a16="http://schemas.microsoft.com/office/drawing/2014/main" id="{05D5494E-3C31-34D0-D69E-8EB423E22E82}"/>
              </a:ext>
            </a:extLst>
          </p:cNvPr>
          <p:cNvSpPr>
            <a:spLocks noGrp="1"/>
          </p:cNvSpPr>
          <p:nvPr>
            <p:ph idx="1"/>
          </p:nvPr>
        </p:nvSpPr>
        <p:spPr>
          <a:xfrm>
            <a:off x="1264693" y="2643172"/>
            <a:ext cx="9662615" cy="4098204"/>
          </a:xfrm>
        </p:spPr>
        <p:txBody>
          <a:bodyPr>
            <a:normAutofit/>
          </a:bodyPr>
          <a:lstStyle/>
          <a:p>
            <a:r>
              <a:rPr lang="lv-LV" b="0" i="0" dirty="0">
                <a:effectLst/>
                <a:latin typeface="+mn-lt"/>
              </a:rPr>
              <a:t>Uzņēmums 2025.gada 1.jūlijā iesniedz iesniegumu, lai reģistrētos VID PVN maksātāju reģistrā īpašā PVN reģistrācijas kārtībā (atbilstoši 139.</a:t>
            </a:r>
            <a:r>
              <a:rPr lang="lv-LV" b="0" i="0" baseline="30000" dirty="0">
                <a:effectLst/>
                <a:latin typeface="+mn-lt"/>
              </a:rPr>
              <a:t>2</a:t>
            </a:r>
            <a:r>
              <a:rPr lang="lv-LV" b="0" i="0" dirty="0">
                <a:effectLst/>
                <a:latin typeface="+mn-lt"/>
              </a:rPr>
              <a:t> pantam)</a:t>
            </a:r>
          </a:p>
          <a:p>
            <a:endParaRPr lang="lv-LV" dirty="0">
              <a:latin typeface="+mn-lt"/>
            </a:endParaRPr>
          </a:p>
          <a:p>
            <a:r>
              <a:rPr lang="lv-LV" b="0" i="0" dirty="0">
                <a:effectLst/>
                <a:latin typeface="+mn-lt"/>
              </a:rPr>
              <a:t>VID 3.jūlijā (ceturtdiena) pieņem lēmumu par reģistrāciju un lēmumu ievieto EDS</a:t>
            </a:r>
          </a:p>
          <a:p>
            <a:endParaRPr lang="lv-LV" dirty="0">
              <a:latin typeface="+mn-lt"/>
            </a:endParaRPr>
          </a:p>
          <a:p>
            <a:r>
              <a:rPr lang="lv-LV" b="0" i="0" dirty="0">
                <a:effectLst/>
                <a:latin typeface="+mn-lt"/>
              </a:rPr>
              <a:t>Uzņēmums 7.jūlijā (pirmdiena – otrā darba diena no lēmuma ievietošanas EDS) reģistrēts īpašā PVN kārtībā</a:t>
            </a:r>
          </a:p>
        </p:txBody>
      </p:sp>
    </p:spTree>
    <p:extLst>
      <p:ext uri="{BB962C8B-B14F-4D97-AF65-F5344CB8AC3E}">
        <p14:creationId xmlns:p14="http://schemas.microsoft.com/office/powerpoint/2010/main" val="1775027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38200" y="242462"/>
            <a:ext cx="9753600" cy="1281537"/>
          </a:xfrm>
        </p:spPr>
        <p:txBody>
          <a:bodyPr>
            <a:normAutofit fontScale="90000"/>
          </a:bodyPr>
          <a:lstStyle/>
          <a:p>
            <a:pPr algn="ctr"/>
            <a:br>
              <a:rPr lang="lv-LV" sz="1800" dirty="0">
                <a:effectLst/>
                <a:latin typeface="Verdana" panose="020B0604030504040204" pitchFamily="34" charset="0"/>
                <a:ea typeface="Calibri" panose="020F0502020204030204" pitchFamily="34" charset="0"/>
                <a:cs typeface="Times New Roman" panose="02020603050405020304" pitchFamily="18" charset="0"/>
              </a:rPr>
            </a:br>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sz="3100" dirty="0">
                <a:latin typeface="+mn-lt"/>
                <a:ea typeface="Calibri" panose="020F0502020204030204" pitchFamily="34" charset="0"/>
                <a:cs typeface="Times New Roman" panose="02020603050405020304" pitchFamily="18" charset="0"/>
              </a:rPr>
              <a:t>Tiesības izmantot PVN numuru</a:t>
            </a:r>
            <a:br>
              <a:rPr lang="lv-LV" sz="1800"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925286" y="1287300"/>
            <a:ext cx="9666514" cy="4984663"/>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r>
              <a:rPr lang="lv-LV" sz="1800" b="1" dirty="0">
                <a:ea typeface="Calibri" panose="020F0502020204030204" pitchFamily="34" charset="0"/>
                <a:cs typeface="Times New Roman" panose="02020603050405020304" pitchFamily="18" charset="0"/>
              </a:rPr>
              <a:t>    </a:t>
            </a:r>
          </a:p>
          <a:p>
            <a:r>
              <a:rPr lang="lv-LV" sz="1800" b="1" dirty="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459B50FA-B777-5CA0-61B5-8DE8A79B3C80}"/>
              </a:ext>
            </a:extLst>
          </p:cNvPr>
          <p:cNvSpPr txBox="1"/>
          <p:nvPr/>
        </p:nvSpPr>
        <p:spPr>
          <a:xfrm>
            <a:off x="9077739" y="6087297"/>
            <a:ext cx="2846037"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3" name="TextBox 2">
            <a:extLst>
              <a:ext uri="{FF2B5EF4-FFF2-40B4-BE49-F238E27FC236}">
                <a16:creationId xmlns:a16="http://schemas.microsoft.com/office/drawing/2014/main" id="{98CE6D4C-66FA-4B05-9216-3BD176782CAD}"/>
              </a:ext>
            </a:extLst>
          </p:cNvPr>
          <p:cNvSpPr txBox="1"/>
          <p:nvPr/>
        </p:nvSpPr>
        <p:spPr>
          <a:xfrm>
            <a:off x="8379912" y="6087297"/>
            <a:ext cx="3543864" cy="646331"/>
          </a:xfrm>
          <a:prstGeom prst="rect">
            <a:avLst/>
          </a:prstGeom>
          <a:noFill/>
        </p:spPr>
        <p:txBody>
          <a:bodyPr wrap="square">
            <a:spAutoFit/>
          </a:bodyPr>
          <a:lstStyle/>
          <a:p>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139.</a:t>
            </a:r>
            <a:r>
              <a:rPr lang="lv-LV" sz="1800" baseline="300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2</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 panta ceturtā daļa</a:t>
            </a:r>
            <a:endParaRPr lang="lv-LV" dirty="0">
              <a:solidFill>
                <a:srgbClr val="3F91D5"/>
              </a:solidFill>
              <a:cs typeface="Arial" panose="020B0604020202020204" pitchFamily="34" charset="0"/>
            </a:endParaRPr>
          </a:p>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8" name="TextBox 7">
            <a:extLst>
              <a:ext uri="{FF2B5EF4-FFF2-40B4-BE49-F238E27FC236}">
                <a16:creationId xmlns:a16="http://schemas.microsoft.com/office/drawing/2014/main" id="{48E5A7DD-886F-AD4F-4C58-44478F38EE12}"/>
              </a:ext>
            </a:extLst>
          </p:cNvPr>
          <p:cNvSpPr txBox="1"/>
          <p:nvPr/>
        </p:nvSpPr>
        <p:spPr>
          <a:xfrm>
            <a:off x="925286" y="1716870"/>
            <a:ext cx="9101583" cy="4370427"/>
          </a:xfrm>
          <a:prstGeom prst="rect">
            <a:avLst/>
          </a:prstGeom>
          <a:noFill/>
        </p:spPr>
        <p:txBody>
          <a:bodyPr wrap="square">
            <a:spAutoFit/>
          </a:bodyPr>
          <a:lstStyle/>
          <a:p>
            <a:r>
              <a:rPr lang="lv-LV" sz="2200" b="1" dirty="0">
                <a:solidFill>
                  <a:srgbClr val="000000"/>
                </a:solidFill>
                <a:latin typeface="+mn-lt"/>
              </a:rPr>
              <a:t>Īpašā kārtībā reģistrētam nodokļa maksātājam ir tiesības piešķirto PVN numuru izmantot tikai </a:t>
            </a:r>
          </a:p>
          <a:p>
            <a:endParaRPr lang="lv-LV" sz="2200" b="1" dirty="0"/>
          </a:p>
          <a:p>
            <a:pPr marL="342900" indent="-342900">
              <a:buFont typeface="Wingdings" panose="05000000000000000000" pitchFamily="2" charset="2"/>
              <a:buChar char="Ø"/>
            </a:pPr>
            <a:r>
              <a:rPr lang="lv-LV" sz="2200" b="1" dirty="0">
                <a:solidFill>
                  <a:srgbClr val="000000"/>
                </a:solidFill>
                <a:latin typeface="+mn-lt"/>
              </a:rPr>
              <a:t>pakalpojumu saņemšanai no </a:t>
            </a:r>
            <a:r>
              <a:rPr lang="lv-LV" sz="2200" dirty="0">
                <a:solidFill>
                  <a:srgbClr val="000000"/>
                </a:solidFill>
              </a:rPr>
              <a:t>citas dalībvalsts nodokļa </a:t>
            </a:r>
            <a:r>
              <a:rPr lang="fi-FI" sz="2200" dirty="0">
                <a:solidFill>
                  <a:srgbClr val="000000"/>
                </a:solidFill>
              </a:rPr>
              <a:t>maksātāja vai trešās valsts </a:t>
            </a:r>
            <a:r>
              <a:rPr lang="lv-LV" sz="2200" dirty="0">
                <a:solidFill>
                  <a:srgbClr val="000000"/>
                </a:solidFill>
              </a:rPr>
              <a:t>v</a:t>
            </a:r>
            <a:r>
              <a:rPr lang="fi-FI" sz="2200" dirty="0">
                <a:solidFill>
                  <a:srgbClr val="000000"/>
                </a:solidFill>
              </a:rPr>
              <a:t>ai</a:t>
            </a:r>
            <a:r>
              <a:rPr lang="lv-LV" sz="2200" dirty="0">
                <a:solidFill>
                  <a:srgbClr val="000000"/>
                </a:solidFill>
              </a:rPr>
              <a:t> trešās teritorijas nodokļa maksātāja, ja pakalpojuma sniegšanas vietu nosaka pēc likuma 19.panta pirmās daļas</a:t>
            </a:r>
            <a:endParaRPr lang="lv-LV" sz="2200" b="1" dirty="0">
              <a:solidFill>
                <a:srgbClr val="000000"/>
              </a:solidFill>
            </a:endParaRPr>
          </a:p>
          <a:p>
            <a:pPr marL="342900" indent="-342900">
              <a:buFont typeface="Wingdings" panose="05000000000000000000" pitchFamily="2" charset="2"/>
              <a:buChar char="Ø"/>
            </a:pPr>
            <a:endParaRPr lang="lv-LV" sz="2200" b="1" dirty="0">
              <a:latin typeface="+mn-lt"/>
            </a:endParaRPr>
          </a:p>
          <a:p>
            <a:pPr marL="342900" indent="-342900">
              <a:buFont typeface="Wingdings" panose="05000000000000000000" pitchFamily="2" charset="2"/>
              <a:buChar char="Ø"/>
            </a:pPr>
            <a:r>
              <a:rPr lang="lv-LV" sz="2200" b="1" dirty="0">
                <a:solidFill>
                  <a:srgbClr val="000000"/>
                </a:solidFill>
              </a:rPr>
              <a:t>preču iegādei ES teritorijā</a:t>
            </a:r>
            <a:r>
              <a:rPr lang="lv-LV" sz="2200" b="1" dirty="0">
                <a:solidFill>
                  <a:srgbClr val="000000"/>
                </a:solidFill>
                <a:latin typeface="+mn-lt"/>
              </a:rPr>
              <a:t> </a:t>
            </a:r>
          </a:p>
          <a:p>
            <a:pPr algn="just"/>
            <a:r>
              <a:rPr lang="lv-LV" sz="2000" b="1" dirty="0">
                <a:latin typeface="+mn-lt"/>
              </a:rPr>
              <a:t> </a:t>
            </a:r>
            <a:endParaRPr lang="lv-LV" sz="2000" dirty="0">
              <a:latin typeface="+mn-lt"/>
            </a:endParaRPr>
          </a:p>
          <a:p>
            <a:pPr>
              <a:lnSpc>
                <a:spcPct val="100000"/>
              </a:lnSpc>
              <a:spcBef>
                <a:spcPts val="0"/>
              </a:spcBef>
            </a:pPr>
            <a:r>
              <a:rPr lang="lv-LV" sz="2000" b="1" dirty="0">
                <a:solidFill>
                  <a:srgbClr val="C00000"/>
                </a:solidFill>
              </a:rPr>
              <a:t>Nedrīkst</a:t>
            </a:r>
            <a:r>
              <a:rPr lang="lv-LV" sz="2000" dirty="0">
                <a:solidFill>
                  <a:srgbClr val="C00000"/>
                </a:solidFill>
              </a:rPr>
              <a:t> izmantot PVN numuru saviem iekšzemes darījumiem</a:t>
            </a:r>
            <a:endParaRPr lang="lv-LV" sz="2000" b="1" dirty="0">
              <a:solidFill>
                <a:srgbClr val="C00000"/>
              </a:solidFill>
              <a:latin typeface="+mn-lt"/>
            </a:endParaRPr>
          </a:p>
          <a:p>
            <a:pPr marL="342900" indent="-342900">
              <a:lnSpc>
                <a:spcPct val="100000"/>
              </a:lnSpc>
              <a:spcBef>
                <a:spcPts val="0"/>
              </a:spcBef>
              <a:buFont typeface="Wingdings" panose="05000000000000000000" pitchFamily="2" charset="2"/>
              <a:buChar char="Ø"/>
            </a:pPr>
            <a:endParaRPr lang="ru-RU" sz="2000" dirty="0">
              <a:latin typeface="+mn-lt"/>
            </a:endParaRPr>
          </a:p>
          <a:p>
            <a:pPr>
              <a:lnSpc>
                <a:spcPct val="100000"/>
              </a:lnSpc>
              <a:spcBef>
                <a:spcPts val="0"/>
              </a:spcBef>
            </a:pPr>
            <a:endParaRPr lang="lv-LV" sz="2000" b="1" dirty="0">
              <a:latin typeface="+mn-lt"/>
            </a:endParaRPr>
          </a:p>
        </p:txBody>
      </p:sp>
    </p:spTree>
    <p:extLst>
      <p:ext uri="{BB962C8B-B14F-4D97-AF65-F5344CB8AC3E}">
        <p14:creationId xmlns:p14="http://schemas.microsoft.com/office/powerpoint/2010/main" val="2192603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useBgFill="1">
        <p:nvSpPr>
          <p:cNvPr id="10" name="Rectangle 9">
            <a:extLst>
              <a:ext uri="{FF2B5EF4-FFF2-40B4-BE49-F238E27FC236}">
                <a16:creationId xmlns:a16="http://schemas.microsoft.com/office/drawing/2014/main" id="{11026190-6B62-46DB-B5FF-9E0FF9BDC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Freeform: Shape 11">
            <a:extLst>
              <a:ext uri="{FF2B5EF4-FFF2-40B4-BE49-F238E27FC236}">
                <a16:creationId xmlns:a16="http://schemas.microsoft.com/office/drawing/2014/main" id="{66DA0389-D66E-4727-8EFB-E60E6C412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693" y="870265"/>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 name="Title 1">
            <a:extLst>
              <a:ext uri="{FF2B5EF4-FFF2-40B4-BE49-F238E27FC236}">
                <a16:creationId xmlns:a16="http://schemas.microsoft.com/office/drawing/2014/main" id="{4C944653-CC91-4260-E9D4-29FD362C78DC}"/>
              </a:ext>
            </a:extLst>
          </p:cNvPr>
          <p:cNvSpPr>
            <a:spLocks noGrp="1"/>
          </p:cNvSpPr>
          <p:nvPr>
            <p:ph type="title"/>
          </p:nvPr>
        </p:nvSpPr>
        <p:spPr>
          <a:xfrm>
            <a:off x="1629751" y="1118473"/>
            <a:ext cx="8924392" cy="1037867"/>
          </a:xfrm>
        </p:spPr>
        <p:txBody>
          <a:bodyPr>
            <a:normAutofit/>
          </a:bodyPr>
          <a:lstStyle/>
          <a:p>
            <a:pPr algn="ctr"/>
            <a:r>
              <a:rPr lang="lv-LV" dirty="0"/>
              <a:t>Piemērs</a:t>
            </a:r>
          </a:p>
        </p:txBody>
      </p:sp>
      <p:sp>
        <p:nvSpPr>
          <p:cNvPr id="19" name="Rectangle 6">
            <a:extLst>
              <a:ext uri="{FF2B5EF4-FFF2-40B4-BE49-F238E27FC236}">
                <a16:creationId xmlns:a16="http://schemas.microsoft.com/office/drawing/2014/main" id="{B24A3A03-2C4E-45B5-B388-FAD638CDF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8" y="66226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 name="Content Placeholder 2">
            <a:extLst>
              <a:ext uri="{FF2B5EF4-FFF2-40B4-BE49-F238E27FC236}">
                <a16:creationId xmlns:a16="http://schemas.microsoft.com/office/drawing/2014/main" id="{05D5494E-3C31-34D0-D69E-8EB423E22E82}"/>
              </a:ext>
            </a:extLst>
          </p:cNvPr>
          <p:cNvSpPr>
            <a:spLocks noGrp="1"/>
          </p:cNvSpPr>
          <p:nvPr>
            <p:ph idx="1"/>
          </p:nvPr>
        </p:nvSpPr>
        <p:spPr>
          <a:xfrm>
            <a:off x="1264693" y="2643172"/>
            <a:ext cx="9662615" cy="4098204"/>
          </a:xfrm>
        </p:spPr>
        <p:txBody>
          <a:bodyPr>
            <a:normAutofit/>
          </a:bodyPr>
          <a:lstStyle/>
          <a:p>
            <a:r>
              <a:rPr lang="lv-LV" b="0" i="0" dirty="0">
                <a:effectLst/>
                <a:latin typeface="+mn-lt"/>
              </a:rPr>
              <a:t>Uzņēmums, kas nodarbojas ar viesu īstermiņa izmitināšanu un izmanto ārvalsts platformas pakalpojumu, 2025.gada 7.jūlijā reģistrēts īpašā PVN reģistrācijas kārtībā (atbilstoši 139.</a:t>
            </a:r>
            <a:r>
              <a:rPr lang="lv-LV" b="0" i="0" baseline="30000" dirty="0">
                <a:effectLst/>
                <a:latin typeface="+mn-lt"/>
              </a:rPr>
              <a:t>2</a:t>
            </a:r>
            <a:r>
              <a:rPr lang="lv-LV" b="0" i="0" dirty="0">
                <a:effectLst/>
                <a:latin typeface="+mn-lt"/>
              </a:rPr>
              <a:t> pantam)</a:t>
            </a:r>
          </a:p>
          <a:p>
            <a:endParaRPr lang="lv-LV" dirty="0">
              <a:latin typeface="+mn-lt"/>
            </a:endParaRPr>
          </a:p>
          <a:p>
            <a:r>
              <a:rPr lang="lv-LV" b="0" i="0" dirty="0">
                <a:effectLst/>
                <a:latin typeface="+mn-lt"/>
              </a:rPr>
              <a:t>Ārvalsts platformu informē par PVN numuru (informācija par derīgu PVN numuru pieejama VIES)</a:t>
            </a:r>
          </a:p>
          <a:p>
            <a:endParaRPr lang="lv-LV" dirty="0">
              <a:latin typeface="+mn-lt"/>
            </a:endParaRPr>
          </a:p>
          <a:p>
            <a:r>
              <a:rPr lang="lv-LV" b="0" i="0" dirty="0">
                <a:effectLst/>
                <a:latin typeface="+mn-lt"/>
              </a:rPr>
              <a:t>Viesu izmitināšanas pakalpojumam nepiemēro PVN</a:t>
            </a:r>
          </a:p>
        </p:txBody>
      </p:sp>
    </p:spTree>
    <p:extLst>
      <p:ext uri="{BB962C8B-B14F-4D97-AF65-F5344CB8AC3E}">
        <p14:creationId xmlns:p14="http://schemas.microsoft.com/office/powerpoint/2010/main" val="2728346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3A7699-70A5-A893-08B9-8164A570194F}"/>
              </a:ext>
            </a:extLst>
          </p:cNvPr>
          <p:cNvSpPr txBox="1"/>
          <p:nvPr/>
        </p:nvSpPr>
        <p:spPr>
          <a:xfrm>
            <a:off x="620112" y="1965434"/>
            <a:ext cx="9375228"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v-LV"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Reģistrācijas pienākums VID PVN maksātāju reģistrā</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lv-LV"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v-LV"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Tiesības nereģistrēties VID PVN maksātāju reģistrā</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lv-LV"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v-LV" sz="2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rPr>
              <a:t>Īpašā PVN reģistrācijas kārtība mazajiem uzņēmumiem (no 01.07.2025.)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lv-LV" sz="1800" b="0" i="0" u="none" strike="noStrike" kern="1200" cap="none" spc="0" normalizeH="0" baseline="0" noProof="0" dirty="0">
              <a:ln>
                <a:noFill/>
              </a:ln>
              <a:solidFill>
                <a:srgbClr val="001933"/>
              </a:solidFill>
              <a:effectLst/>
              <a:uLnTx/>
              <a:uFillTx/>
              <a:latin typeface="Verdana"/>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lv-LV" sz="1800" b="0" i="0" u="none" strike="noStrike" kern="1200" cap="none" spc="0" normalizeH="0" baseline="0" noProof="0" dirty="0">
              <a:ln>
                <a:noFill/>
              </a:ln>
              <a:solidFill>
                <a:srgbClr val="001933"/>
              </a:solidFill>
              <a:effectLst/>
              <a:uLnTx/>
              <a:uFillTx/>
              <a:latin typeface="Verdana"/>
              <a:ea typeface="+mn-ea"/>
              <a:cs typeface="+mn-cs"/>
            </a:endParaRPr>
          </a:p>
        </p:txBody>
      </p:sp>
    </p:spTree>
    <p:extLst>
      <p:ext uri="{BB962C8B-B14F-4D97-AF65-F5344CB8AC3E}">
        <p14:creationId xmlns:p14="http://schemas.microsoft.com/office/powerpoint/2010/main" val="841789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useBgFill="1">
        <p:nvSpPr>
          <p:cNvPr id="10" name="Rectangle 9">
            <a:extLst>
              <a:ext uri="{FF2B5EF4-FFF2-40B4-BE49-F238E27FC236}">
                <a16:creationId xmlns:a16="http://schemas.microsoft.com/office/drawing/2014/main" id="{11026190-6B62-46DB-B5FF-9E0FF9BDC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Freeform: Shape 11">
            <a:extLst>
              <a:ext uri="{FF2B5EF4-FFF2-40B4-BE49-F238E27FC236}">
                <a16:creationId xmlns:a16="http://schemas.microsoft.com/office/drawing/2014/main" id="{66DA0389-D66E-4727-8EFB-E60E6C412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693" y="870265"/>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 name="Title 1">
            <a:extLst>
              <a:ext uri="{FF2B5EF4-FFF2-40B4-BE49-F238E27FC236}">
                <a16:creationId xmlns:a16="http://schemas.microsoft.com/office/drawing/2014/main" id="{4C944653-CC91-4260-E9D4-29FD362C78DC}"/>
              </a:ext>
            </a:extLst>
          </p:cNvPr>
          <p:cNvSpPr>
            <a:spLocks noGrp="1"/>
          </p:cNvSpPr>
          <p:nvPr>
            <p:ph type="title"/>
          </p:nvPr>
        </p:nvSpPr>
        <p:spPr>
          <a:xfrm>
            <a:off x="1629751" y="1118473"/>
            <a:ext cx="8924392" cy="1037867"/>
          </a:xfrm>
        </p:spPr>
        <p:txBody>
          <a:bodyPr>
            <a:normAutofit/>
          </a:bodyPr>
          <a:lstStyle/>
          <a:p>
            <a:pPr algn="ctr"/>
            <a:r>
              <a:rPr lang="lv-LV" dirty="0"/>
              <a:t>Piemērs (turpinājums)</a:t>
            </a:r>
          </a:p>
        </p:txBody>
      </p:sp>
      <p:sp>
        <p:nvSpPr>
          <p:cNvPr id="19" name="Rectangle 6">
            <a:extLst>
              <a:ext uri="{FF2B5EF4-FFF2-40B4-BE49-F238E27FC236}">
                <a16:creationId xmlns:a16="http://schemas.microsoft.com/office/drawing/2014/main" id="{B24A3A03-2C4E-45B5-B388-FAD638CDF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8" y="66226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 name="Content Placeholder 2">
            <a:extLst>
              <a:ext uri="{FF2B5EF4-FFF2-40B4-BE49-F238E27FC236}">
                <a16:creationId xmlns:a16="http://schemas.microsoft.com/office/drawing/2014/main" id="{05D5494E-3C31-34D0-D69E-8EB423E22E82}"/>
              </a:ext>
            </a:extLst>
          </p:cNvPr>
          <p:cNvSpPr>
            <a:spLocks noGrp="1"/>
          </p:cNvSpPr>
          <p:nvPr>
            <p:ph idx="1"/>
          </p:nvPr>
        </p:nvSpPr>
        <p:spPr>
          <a:xfrm>
            <a:off x="1264693" y="2643172"/>
            <a:ext cx="9662615" cy="4098204"/>
          </a:xfrm>
        </p:spPr>
        <p:txBody>
          <a:bodyPr>
            <a:normAutofit/>
          </a:bodyPr>
          <a:lstStyle/>
          <a:p>
            <a:r>
              <a:rPr lang="lv-LV" b="0" i="0" dirty="0">
                <a:effectLst/>
                <a:latin typeface="+mn-lt"/>
              </a:rPr>
              <a:t>Uzņēmums</a:t>
            </a:r>
            <a:r>
              <a:rPr lang="lv-LV" dirty="0">
                <a:latin typeface="+mn-lt"/>
              </a:rPr>
              <a:t> </a:t>
            </a:r>
            <a:r>
              <a:rPr lang="lv-LV" b="1" dirty="0">
                <a:latin typeface="+mn-lt"/>
              </a:rPr>
              <a:t>saņem platformas izmantošanas pakalpojumu </a:t>
            </a:r>
            <a:r>
              <a:rPr lang="lv-LV" dirty="0">
                <a:latin typeface="+mn-lt"/>
              </a:rPr>
              <a:t>viesu izmitināšanai</a:t>
            </a:r>
          </a:p>
          <a:p>
            <a:pPr marL="342900" indent="-342900">
              <a:buFont typeface="Arial" panose="020B0604020202020204" pitchFamily="34" charset="0"/>
              <a:buChar char="•"/>
            </a:pPr>
            <a:r>
              <a:rPr lang="lv-LV" dirty="0">
                <a:latin typeface="+mn-lt"/>
              </a:rPr>
              <a:t>platforma informēta par derīgu PVN numuru</a:t>
            </a:r>
          </a:p>
          <a:p>
            <a:pPr marL="342900" indent="-342900">
              <a:buFont typeface="Arial" panose="020B0604020202020204" pitchFamily="34" charset="0"/>
              <a:buChar char="•"/>
            </a:pPr>
            <a:r>
              <a:rPr lang="lv-LV" b="0" i="0" dirty="0">
                <a:effectLst/>
                <a:latin typeface="+mn-lt"/>
              </a:rPr>
              <a:t>saņemts rēķins par platformas pakalpojumu 10 </a:t>
            </a:r>
            <a:r>
              <a:rPr lang="lv-LV" dirty="0">
                <a:latin typeface="+mn-lt"/>
              </a:rPr>
              <a:t>eiro (PVN nav piemērots)</a:t>
            </a:r>
            <a:endParaRPr lang="lv-LV" b="0" i="0" dirty="0">
              <a:effectLst/>
              <a:latin typeface="+mn-lt"/>
            </a:endParaRPr>
          </a:p>
          <a:p>
            <a:pPr marL="342900" indent="-342900">
              <a:buFont typeface="Arial" panose="020B0604020202020204" pitchFamily="34" charset="0"/>
              <a:buChar char="•"/>
            </a:pPr>
            <a:r>
              <a:rPr lang="lv-LV" dirty="0">
                <a:latin typeface="+mn-lt"/>
              </a:rPr>
              <a:t>uzņēmums aprēķina PVN par saņemto pakalpojumu 2,10eiro (21% no 10)</a:t>
            </a:r>
            <a:endParaRPr lang="lv-LV" b="0" i="0" dirty="0">
              <a:effectLst/>
              <a:latin typeface="+mn-lt"/>
            </a:endParaRPr>
          </a:p>
        </p:txBody>
      </p:sp>
    </p:spTree>
    <p:extLst>
      <p:ext uri="{BB962C8B-B14F-4D97-AF65-F5344CB8AC3E}">
        <p14:creationId xmlns:p14="http://schemas.microsoft.com/office/powerpoint/2010/main" val="2481775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useBgFill="1">
        <p:nvSpPr>
          <p:cNvPr id="10" name="Rectangle 9">
            <a:extLst>
              <a:ext uri="{FF2B5EF4-FFF2-40B4-BE49-F238E27FC236}">
                <a16:creationId xmlns:a16="http://schemas.microsoft.com/office/drawing/2014/main" id="{11026190-6B62-46DB-B5FF-9E0FF9BDC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Freeform: Shape 11">
            <a:extLst>
              <a:ext uri="{FF2B5EF4-FFF2-40B4-BE49-F238E27FC236}">
                <a16:creationId xmlns:a16="http://schemas.microsoft.com/office/drawing/2014/main" id="{66DA0389-D66E-4727-8EFB-E60E6C412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693" y="870265"/>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 name="Title 1">
            <a:extLst>
              <a:ext uri="{FF2B5EF4-FFF2-40B4-BE49-F238E27FC236}">
                <a16:creationId xmlns:a16="http://schemas.microsoft.com/office/drawing/2014/main" id="{4C944653-CC91-4260-E9D4-29FD362C78DC}"/>
              </a:ext>
            </a:extLst>
          </p:cNvPr>
          <p:cNvSpPr>
            <a:spLocks noGrp="1"/>
          </p:cNvSpPr>
          <p:nvPr>
            <p:ph type="title"/>
          </p:nvPr>
        </p:nvSpPr>
        <p:spPr>
          <a:xfrm>
            <a:off x="1629751" y="1118473"/>
            <a:ext cx="8924392" cy="1037867"/>
          </a:xfrm>
        </p:spPr>
        <p:txBody>
          <a:bodyPr>
            <a:normAutofit/>
          </a:bodyPr>
          <a:lstStyle/>
          <a:p>
            <a:pPr algn="ctr"/>
            <a:r>
              <a:rPr lang="lv-LV" dirty="0"/>
              <a:t>Piemērs (turpinājums)</a:t>
            </a:r>
          </a:p>
        </p:txBody>
      </p:sp>
      <p:sp>
        <p:nvSpPr>
          <p:cNvPr id="19" name="Rectangle 6">
            <a:extLst>
              <a:ext uri="{FF2B5EF4-FFF2-40B4-BE49-F238E27FC236}">
                <a16:creationId xmlns:a16="http://schemas.microsoft.com/office/drawing/2014/main" id="{B24A3A03-2C4E-45B5-B388-FAD638CDF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8" y="66226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 name="Content Placeholder 2">
            <a:extLst>
              <a:ext uri="{FF2B5EF4-FFF2-40B4-BE49-F238E27FC236}">
                <a16:creationId xmlns:a16="http://schemas.microsoft.com/office/drawing/2014/main" id="{05D5494E-3C31-34D0-D69E-8EB423E22E82}"/>
              </a:ext>
            </a:extLst>
          </p:cNvPr>
          <p:cNvSpPr>
            <a:spLocks noGrp="1"/>
          </p:cNvSpPr>
          <p:nvPr>
            <p:ph idx="1"/>
          </p:nvPr>
        </p:nvSpPr>
        <p:spPr>
          <a:xfrm>
            <a:off x="1264693" y="2643172"/>
            <a:ext cx="9662615" cy="4098204"/>
          </a:xfrm>
        </p:spPr>
        <p:txBody>
          <a:bodyPr>
            <a:normAutofit/>
          </a:bodyPr>
          <a:lstStyle/>
          <a:p>
            <a:r>
              <a:rPr lang="lv-LV" b="0" i="0" dirty="0">
                <a:effectLst/>
                <a:latin typeface="+mn-lt"/>
              </a:rPr>
              <a:t>Uzņēmums</a:t>
            </a:r>
            <a:r>
              <a:rPr lang="lv-LV" dirty="0">
                <a:latin typeface="+mn-lt"/>
              </a:rPr>
              <a:t> </a:t>
            </a:r>
            <a:r>
              <a:rPr lang="lv-LV" b="1" dirty="0">
                <a:latin typeface="+mn-lt"/>
              </a:rPr>
              <a:t>sniedz </a:t>
            </a:r>
            <a:r>
              <a:rPr lang="lv-LV" dirty="0">
                <a:latin typeface="+mn-lt"/>
              </a:rPr>
              <a:t>viesu īstermiņa izmitināšanas pakalpojumu par 50 eiro </a:t>
            </a:r>
          </a:p>
          <a:p>
            <a:pPr marL="342900" indent="-342900">
              <a:buFont typeface="Arial" panose="020B0604020202020204" pitchFamily="34" charset="0"/>
              <a:buChar char="•"/>
            </a:pPr>
            <a:r>
              <a:rPr lang="lv-LV" dirty="0">
                <a:latin typeface="+mn-lt"/>
              </a:rPr>
              <a:t>viesu izmitināšana par 50 eiro, nepiemērojot PVN</a:t>
            </a:r>
            <a:endParaRPr lang="lv-LV" b="0" i="0" dirty="0">
              <a:effectLst/>
              <a:latin typeface="+mn-lt"/>
            </a:endParaRPr>
          </a:p>
        </p:txBody>
      </p:sp>
    </p:spTree>
    <p:extLst>
      <p:ext uri="{BB962C8B-B14F-4D97-AF65-F5344CB8AC3E}">
        <p14:creationId xmlns:p14="http://schemas.microsoft.com/office/powerpoint/2010/main" val="2574999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5AA84D1-664F-26D0-7BE2-CB0DAC16C256}"/>
              </a:ext>
            </a:extLst>
          </p:cNvPr>
          <p:cNvCxnSpPr>
            <a:cxnSpLocks/>
          </p:cNvCxnSpPr>
          <p:nvPr/>
        </p:nvCxnSpPr>
        <p:spPr>
          <a:xfrm>
            <a:off x="4771701" y="1688894"/>
            <a:ext cx="0" cy="3815255"/>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D522813-6F22-775E-0C89-4EEC3B81F277}"/>
              </a:ext>
            </a:extLst>
          </p:cNvPr>
          <p:cNvSpPr/>
          <p:nvPr/>
        </p:nvSpPr>
        <p:spPr>
          <a:xfrm>
            <a:off x="588584" y="409903"/>
            <a:ext cx="2848303" cy="4099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līdz 30.06.2025</a:t>
            </a:r>
          </a:p>
        </p:txBody>
      </p:sp>
      <p:sp>
        <p:nvSpPr>
          <p:cNvPr id="5" name="Rectangle 4">
            <a:extLst>
              <a:ext uri="{FF2B5EF4-FFF2-40B4-BE49-F238E27FC236}">
                <a16:creationId xmlns:a16="http://schemas.microsoft.com/office/drawing/2014/main" id="{220FAAF2-785D-F1A0-4C53-2080AD441BC3}"/>
              </a:ext>
            </a:extLst>
          </p:cNvPr>
          <p:cNvSpPr/>
          <p:nvPr/>
        </p:nvSpPr>
        <p:spPr>
          <a:xfrm>
            <a:off x="6069728" y="409903"/>
            <a:ext cx="2848303" cy="4099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no 01.07.2025</a:t>
            </a:r>
          </a:p>
        </p:txBody>
      </p:sp>
      <p:sp>
        <p:nvSpPr>
          <p:cNvPr id="6" name="TextBox 5">
            <a:extLst>
              <a:ext uri="{FF2B5EF4-FFF2-40B4-BE49-F238E27FC236}">
                <a16:creationId xmlns:a16="http://schemas.microsoft.com/office/drawing/2014/main" id="{36196424-618A-46D2-0317-DDAB02D5AAD8}"/>
              </a:ext>
            </a:extLst>
          </p:cNvPr>
          <p:cNvSpPr txBox="1"/>
          <p:nvPr/>
        </p:nvSpPr>
        <p:spPr>
          <a:xfrm>
            <a:off x="536036" y="1030685"/>
            <a:ext cx="9238588" cy="646331"/>
          </a:xfrm>
          <a:prstGeom prst="rect">
            <a:avLst/>
          </a:prstGeom>
          <a:noFill/>
        </p:spPr>
        <p:txBody>
          <a:bodyPr wrap="square" rtlCol="0">
            <a:spAutoFit/>
          </a:bodyPr>
          <a:lstStyle/>
          <a:p>
            <a:r>
              <a:rPr lang="lv-LV" dirty="0"/>
              <a:t>Piemēram, viesu izmitināšanas pakalpojums Latvijā, izmantojot ārvalsts platformu</a:t>
            </a:r>
          </a:p>
        </p:txBody>
      </p:sp>
      <p:sp>
        <p:nvSpPr>
          <p:cNvPr id="8" name="TextBox 7">
            <a:extLst>
              <a:ext uri="{FF2B5EF4-FFF2-40B4-BE49-F238E27FC236}">
                <a16:creationId xmlns:a16="http://schemas.microsoft.com/office/drawing/2014/main" id="{6FABD715-3938-81D2-52A5-234E18CB249E}"/>
              </a:ext>
            </a:extLst>
          </p:cNvPr>
          <p:cNvSpPr txBox="1"/>
          <p:nvPr/>
        </p:nvSpPr>
        <p:spPr>
          <a:xfrm>
            <a:off x="273273" y="1874112"/>
            <a:ext cx="3993929" cy="3970318"/>
          </a:xfrm>
          <a:prstGeom prst="rect">
            <a:avLst/>
          </a:prstGeom>
          <a:noFill/>
        </p:spPr>
        <p:txBody>
          <a:bodyPr wrap="square" rtlCol="0">
            <a:spAutoFit/>
          </a:bodyPr>
          <a:lstStyle/>
          <a:p>
            <a:pPr marL="285750" indent="-285750">
              <a:buFont typeface="Arial" panose="020B0604020202020204" pitchFamily="34" charset="0"/>
              <a:buChar char="•"/>
            </a:pPr>
            <a:r>
              <a:rPr lang="lv-LV" dirty="0"/>
              <a:t>Platformas izmantošanas pakalpojums 10 eiro</a:t>
            </a:r>
            <a:endParaRPr lang="lv-LV" b="1" dirty="0"/>
          </a:p>
          <a:p>
            <a:r>
              <a:rPr lang="lv-LV" dirty="0"/>
              <a:t>	</a:t>
            </a:r>
          </a:p>
          <a:p>
            <a:r>
              <a:rPr lang="lv-LV" dirty="0"/>
              <a:t>	PVN 2,10 eiro</a:t>
            </a:r>
          </a:p>
          <a:p>
            <a:r>
              <a:rPr lang="lv-LV" dirty="0"/>
              <a:t>	priekšnodoklis 2,10 eiro</a:t>
            </a:r>
          </a:p>
          <a:p>
            <a:endParaRPr lang="lv-LV" dirty="0"/>
          </a:p>
          <a:p>
            <a:pPr marL="285750" indent="-285750">
              <a:buFont typeface="Arial" panose="020B0604020202020204" pitchFamily="34" charset="0"/>
              <a:buChar char="•"/>
            </a:pPr>
            <a:r>
              <a:rPr lang="lv-LV" dirty="0"/>
              <a:t>Viesu izmitināšanas pakalpojumus par kopsummu 50 eiro (44,64 + 5,36)</a:t>
            </a:r>
          </a:p>
          <a:p>
            <a:r>
              <a:rPr lang="lv-LV" dirty="0"/>
              <a:t>	PVN 5,36 eiro</a:t>
            </a:r>
          </a:p>
          <a:p>
            <a:endParaRPr lang="lv-LV" dirty="0"/>
          </a:p>
          <a:p>
            <a:pPr marL="285750" indent="-285750">
              <a:buFont typeface="Arial" panose="020B0604020202020204" pitchFamily="34" charset="0"/>
              <a:buChar char="•"/>
            </a:pPr>
            <a:r>
              <a:rPr lang="lv-LV" dirty="0"/>
              <a:t>Tiesības uz priekšnodokli par nepieciešamajiem izdevumiem</a:t>
            </a:r>
          </a:p>
        </p:txBody>
      </p:sp>
      <p:sp>
        <p:nvSpPr>
          <p:cNvPr id="2" name="Rectangle 1">
            <a:extLst>
              <a:ext uri="{FF2B5EF4-FFF2-40B4-BE49-F238E27FC236}">
                <a16:creationId xmlns:a16="http://schemas.microsoft.com/office/drawing/2014/main" id="{81AB8C4A-E634-42A6-3283-4BCD03987F6D}"/>
              </a:ext>
            </a:extLst>
          </p:cNvPr>
          <p:cNvSpPr/>
          <p:nvPr/>
        </p:nvSpPr>
        <p:spPr>
          <a:xfrm>
            <a:off x="157659" y="5827315"/>
            <a:ext cx="4466896" cy="8320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1600" dirty="0">
                <a:solidFill>
                  <a:srgbClr val="C00000"/>
                </a:solidFill>
              </a:rPr>
              <a:t>PVN maksājums 2,10-2,10+5,36  = 5,36</a:t>
            </a:r>
          </a:p>
          <a:p>
            <a:pPr algn="ctr"/>
            <a:r>
              <a:rPr lang="lv-LV" sz="1600" dirty="0">
                <a:solidFill>
                  <a:srgbClr val="C00000"/>
                </a:solidFill>
              </a:rPr>
              <a:t>Papildu priekšnodoklis</a:t>
            </a:r>
          </a:p>
        </p:txBody>
      </p:sp>
      <p:sp>
        <p:nvSpPr>
          <p:cNvPr id="7" name="TextBox 6">
            <a:extLst>
              <a:ext uri="{FF2B5EF4-FFF2-40B4-BE49-F238E27FC236}">
                <a16:creationId xmlns:a16="http://schemas.microsoft.com/office/drawing/2014/main" id="{5984450F-F391-F4C2-BEB5-5C6499180292}"/>
              </a:ext>
            </a:extLst>
          </p:cNvPr>
          <p:cNvSpPr txBox="1"/>
          <p:nvPr/>
        </p:nvSpPr>
        <p:spPr>
          <a:xfrm>
            <a:off x="5397066" y="1874112"/>
            <a:ext cx="3993929" cy="2585323"/>
          </a:xfrm>
          <a:prstGeom prst="rect">
            <a:avLst/>
          </a:prstGeom>
          <a:noFill/>
        </p:spPr>
        <p:txBody>
          <a:bodyPr wrap="square" rtlCol="0">
            <a:spAutoFit/>
          </a:bodyPr>
          <a:lstStyle/>
          <a:p>
            <a:pPr marL="285750" indent="-285750">
              <a:buFont typeface="Arial" panose="020B0604020202020204" pitchFamily="34" charset="0"/>
              <a:buChar char="•"/>
            </a:pPr>
            <a:r>
              <a:rPr lang="lv-LV" dirty="0"/>
              <a:t>Platformas izmantošanas pakalpojums 10 eiro</a:t>
            </a:r>
            <a:endParaRPr lang="lv-LV" b="1" dirty="0"/>
          </a:p>
          <a:p>
            <a:r>
              <a:rPr lang="lv-LV" dirty="0"/>
              <a:t>	</a:t>
            </a:r>
          </a:p>
          <a:p>
            <a:r>
              <a:rPr lang="lv-LV" dirty="0"/>
              <a:t>	PVN 2,10 eiro</a:t>
            </a:r>
          </a:p>
          <a:p>
            <a:endParaRPr lang="lv-LV" dirty="0"/>
          </a:p>
          <a:p>
            <a:pPr marL="285750" indent="-285750">
              <a:buFont typeface="Arial" panose="020B0604020202020204" pitchFamily="34" charset="0"/>
              <a:buChar char="•"/>
            </a:pPr>
            <a:r>
              <a:rPr lang="lv-LV" dirty="0"/>
              <a:t>Viesu izmitināšanas pakalpojumus par kopsummu 50 eiro (bez PVN)</a:t>
            </a:r>
          </a:p>
          <a:p>
            <a:endParaRPr lang="lv-LV" dirty="0"/>
          </a:p>
        </p:txBody>
      </p:sp>
      <p:sp>
        <p:nvSpPr>
          <p:cNvPr id="10" name="Rectangle 9">
            <a:extLst>
              <a:ext uri="{FF2B5EF4-FFF2-40B4-BE49-F238E27FC236}">
                <a16:creationId xmlns:a16="http://schemas.microsoft.com/office/drawing/2014/main" id="{401E6546-9956-A052-E94D-F2FCAEB01FE2}"/>
              </a:ext>
            </a:extLst>
          </p:cNvPr>
          <p:cNvSpPr/>
          <p:nvPr/>
        </p:nvSpPr>
        <p:spPr>
          <a:xfrm>
            <a:off x="5397066" y="5891055"/>
            <a:ext cx="4466896" cy="8320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1600" dirty="0">
                <a:solidFill>
                  <a:srgbClr val="C00000"/>
                </a:solidFill>
              </a:rPr>
              <a:t>PVN maksājums 2,10  = 2,10</a:t>
            </a:r>
          </a:p>
          <a:p>
            <a:pPr algn="ctr"/>
            <a:r>
              <a:rPr lang="lv-LV" sz="1600" strike="sngStrike" dirty="0">
                <a:solidFill>
                  <a:srgbClr val="C00000"/>
                </a:solidFill>
              </a:rPr>
              <a:t>Papildu priekšnodoklis</a:t>
            </a:r>
          </a:p>
          <a:p>
            <a:pPr algn="ctr"/>
            <a:endParaRPr lang="lv-LV" sz="1600" dirty="0">
              <a:solidFill>
                <a:srgbClr val="C00000"/>
              </a:solidFill>
            </a:endParaRPr>
          </a:p>
        </p:txBody>
      </p:sp>
    </p:spTree>
    <p:extLst>
      <p:ext uri="{BB962C8B-B14F-4D97-AF65-F5344CB8AC3E}">
        <p14:creationId xmlns:p14="http://schemas.microsoft.com/office/powerpoint/2010/main" val="2214939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81743" y="680398"/>
            <a:ext cx="9753600" cy="1281537"/>
          </a:xfrm>
        </p:spPr>
        <p:txBody>
          <a:bodyPr>
            <a:normAutofit fontScale="90000"/>
          </a:bodyPr>
          <a:lstStyle/>
          <a:p>
            <a:pPr algn="ctr"/>
            <a:br>
              <a:rPr lang="lv-LV" sz="1800" dirty="0">
                <a:effectLst/>
                <a:latin typeface="Verdana" panose="020B0604030504040204" pitchFamily="34" charset="0"/>
                <a:ea typeface="Calibri" panose="020F0502020204030204" pitchFamily="34" charset="0"/>
                <a:cs typeface="Times New Roman" panose="02020603050405020304" pitchFamily="18" charset="0"/>
              </a:rPr>
            </a:br>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sz="3100" dirty="0">
                <a:effectLst/>
                <a:latin typeface="+mn-lt"/>
                <a:ea typeface="Calibri" panose="020F0502020204030204" pitchFamily="34" charset="0"/>
                <a:cs typeface="Times New Roman" panose="02020603050405020304" pitchFamily="18" charset="0"/>
              </a:rPr>
              <a:t>Tiesības un pienākumi</a:t>
            </a:r>
            <a:br>
              <a:rPr lang="lv-LV" sz="1800"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925286" y="1287300"/>
            <a:ext cx="9666514" cy="4984663"/>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r>
              <a:rPr lang="lv-LV" sz="1800" b="1" dirty="0">
                <a:ea typeface="Calibri" panose="020F0502020204030204" pitchFamily="34" charset="0"/>
                <a:cs typeface="Times New Roman" panose="02020603050405020304" pitchFamily="18" charset="0"/>
              </a:rPr>
              <a:t>    </a:t>
            </a:r>
          </a:p>
          <a:p>
            <a:r>
              <a:rPr lang="lv-LV" sz="1800" b="1" dirty="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459B50FA-B777-5CA0-61B5-8DE8A79B3C80}"/>
              </a:ext>
            </a:extLst>
          </p:cNvPr>
          <p:cNvSpPr txBox="1"/>
          <p:nvPr/>
        </p:nvSpPr>
        <p:spPr>
          <a:xfrm>
            <a:off x="9077739" y="6087297"/>
            <a:ext cx="2846037"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3" name="TextBox 2">
            <a:extLst>
              <a:ext uri="{FF2B5EF4-FFF2-40B4-BE49-F238E27FC236}">
                <a16:creationId xmlns:a16="http://schemas.microsoft.com/office/drawing/2014/main" id="{98CE6D4C-66FA-4B05-9216-3BD176782CAD}"/>
              </a:ext>
            </a:extLst>
          </p:cNvPr>
          <p:cNvSpPr txBox="1"/>
          <p:nvPr/>
        </p:nvSpPr>
        <p:spPr>
          <a:xfrm>
            <a:off x="7240044" y="6271963"/>
            <a:ext cx="4874265" cy="646331"/>
          </a:xfrm>
          <a:prstGeom prst="rect">
            <a:avLst/>
          </a:prstGeom>
          <a:noFill/>
        </p:spPr>
        <p:txBody>
          <a:bodyPr wrap="square">
            <a:spAutoFit/>
          </a:bodyPr>
          <a:lstStyle/>
          <a:p>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139.</a:t>
            </a:r>
            <a:r>
              <a:rPr lang="lv-LV" sz="1800" baseline="300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2</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 panta septītā </a:t>
            </a:r>
            <a:r>
              <a:rPr lang="lv-LV" dirty="0">
                <a:solidFill>
                  <a:srgbClr val="3F91D5"/>
                </a:solidFill>
                <a:latin typeface="Verdana" panose="020B0604030504040204" pitchFamily="34" charset="0"/>
                <a:ea typeface="Calibri" panose="020F0502020204030204" pitchFamily="34" charset="0"/>
                <a:cs typeface="Times New Roman" panose="02020603050405020304" pitchFamily="18" charset="0"/>
              </a:rPr>
              <a:t>un astotā </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daļa</a:t>
            </a:r>
            <a:endParaRPr lang="lv-LV" dirty="0">
              <a:solidFill>
                <a:srgbClr val="3F91D5"/>
              </a:solidFill>
              <a:cs typeface="Arial" panose="020B0604020202020204" pitchFamily="34" charset="0"/>
            </a:endParaRPr>
          </a:p>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8" name="TextBox 7">
            <a:extLst>
              <a:ext uri="{FF2B5EF4-FFF2-40B4-BE49-F238E27FC236}">
                <a16:creationId xmlns:a16="http://schemas.microsoft.com/office/drawing/2014/main" id="{48E5A7DD-886F-AD4F-4C58-44478F38EE12}"/>
              </a:ext>
            </a:extLst>
          </p:cNvPr>
          <p:cNvSpPr txBox="1"/>
          <p:nvPr/>
        </p:nvSpPr>
        <p:spPr>
          <a:xfrm>
            <a:off x="1027134" y="2054268"/>
            <a:ext cx="9564666" cy="3170099"/>
          </a:xfrm>
          <a:prstGeom prst="rect">
            <a:avLst/>
          </a:prstGeom>
          <a:noFill/>
        </p:spPr>
        <p:txBody>
          <a:bodyPr wrap="square">
            <a:spAutoFit/>
          </a:bodyPr>
          <a:lstStyle/>
          <a:p>
            <a:pPr algn="l"/>
            <a:r>
              <a:rPr lang="lv-LV" sz="2200" b="1" i="0" u="none" strike="noStrike" baseline="0" dirty="0">
                <a:solidFill>
                  <a:srgbClr val="000000"/>
                </a:solidFill>
              </a:rPr>
              <a:t>    </a:t>
            </a:r>
            <a:endParaRPr lang="lv-LV" sz="2200" dirty="0"/>
          </a:p>
          <a:p>
            <a:pPr marL="342900" indent="-342900" algn="just">
              <a:buFont typeface="Wingdings" panose="05000000000000000000" pitchFamily="2" charset="2"/>
              <a:buChar char="Ø"/>
            </a:pPr>
            <a:r>
              <a:rPr lang="lv-LV" sz="2200" b="1" i="0" u="none" strike="noStrike" baseline="0" dirty="0">
                <a:solidFill>
                  <a:srgbClr val="000000"/>
                </a:solidFill>
              </a:rPr>
              <a:t>nav pienākuma izsniegt PVN rēķinu </a:t>
            </a:r>
            <a:r>
              <a:rPr lang="lv-LV" sz="2200" b="0" i="0" u="none" strike="noStrike" baseline="0" dirty="0">
                <a:solidFill>
                  <a:srgbClr val="000000"/>
                </a:solidFill>
              </a:rPr>
              <a:t>par preču piegādēm un sniegtajiem pakalpojumiem</a:t>
            </a:r>
          </a:p>
          <a:p>
            <a:pPr marL="342900" indent="-342900" algn="just">
              <a:buFont typeface="Wingdings" panose="05000000000000000000" pitchFamily="2" charset="2"/>
              <a:buChar char="Ø"/>
            </a:pPr>
            <a:endParaRPr lang="lv-LV" sz="2200" b="0" i="0" u="none" strike="noStrike" baseline="0" dirty="0"/>
          </a:p>
          <a:p>
            <a:pPr marL="342900" indent="-342900" algn="just">
              <a:buFont typeface="Wingdings" panose="05000000000000000000" pitchFamily="2" charset="2"/>
              <a:buChar char="Ø"/>
            </a:pPr>
            <a:r>
              <a:rPr lang="lv-LV" sz="2200" b="1" dirty="0">
                <a:solidFill>
                  <a:srgbClr val="000000"/>
                </a:solidFill>
              </a:rPr>
              <a:t>PVN jāmaksā tikai par pakalpojumiem</a:t>
            </a:r>
            <a:r>
              <a:rPr lang="lv-LV" sz="2200" dirty="0"/>
              <a:t>, </a:t>
            </a:r>
            <a:r>
              <a:rPr lang="lv-LV" sz="2200" dirty="0">
                <a:solidFill>
                  <a:srgbClr val="000000"/>
                </a:solidFill>
              </a:rPr>
              <a:t>kas  saņemti no citas dalībvalsts nodokļa maksātāja vai trešās valsts vai trešās teritorijas nodokļa maksātāja vai  par preču iegādi ES teritorijā par atlīdzību</a:t>
            </a:r>
          </a:p>
          <a:p>
            <a:r>
              <a:rPr lang="lv-LV" sz="2400" dirty="0">
                <a:latin typeface="TimesNewRomanPSMT"/>
              </a:rPr>
              <a:t> </a:t>
            </a:r>
            <a:endParaRPr lang="lv-LV" sz="2400" b="0" i="0" u="none" strike="noStrike" baseline="0" dirty="0">
              <a:latin typeface="TimesNewRomanPSMT"/>
            </a:endParaRPr>
          </a:p>
        </p:txBody>
      </p:sp>
    </p:spTree>
    <p:extLst>
      <p:ext uri="{BB962C8B-B14F-4D97-AF65-F5344CB8AC3E}">
        <p14:creationId xmlns:p14="http://schemas.microsoft.com/office/powerpoint/2010/main" val="2823058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38200" y="242462"/>
            <a:ext cx="9753600" cy="1281537"/>
          </a:xfrm>
        </p:spPr>
        <p:txBody>
          <a:bodyPr>
            <a:normAutofit fontScale="90000"/>
          </a:bodyPr>
          <a:lstStyle/>
          <a:p>
            <a:pPr algn="ctr"/>
            <a:br>
              <a:rPr lang="lv-LV" sz="1800" dirty="0">
                <a:effectLst/>
                <a:latin typeface="Verdana" panose="020B0604030504040204" pitchFamily="34" charset="0"/>
                <a:ea typeface="Calibri" panose="020F0502020204030204" pitchFamily="34" charset="0"/>
                <a:cs typeface="Times New Roman" panose="02020603050405020304" pitchFamily="18" charset="0"/>
              </a:rPr>
            </a:br>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sz="3100" dirty="0">
                <a:effectLst/>
                <a:latin typeface="+mn-lt"/>
                <a:ea typeface="Calibri" panose="020F0502020204030204" pitchFamily="34" charset="0"/>
                <a:cs typeface="Times New Roman" panose="02020603050405020304" pitchFamily="18" charset="0"/>
              </a:rPr>
              <a:t>Tiesības un pienākumi</a:t>
            </a:r>
            <a:br>
              <a:rPr lang="lv-LV" sz="1800"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925286" y="1287300"/>
            <a:ext cx="9666514" cy="4984663"/>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r>
              <a:rPr lang="lv-LV" sz="1800" b="1" dirty="0">
                <a:ea typeface="Calibri" panose="020F0502020204030204" pitchFamily="34" charset="0"/>
                <a:cs typeface="Times New Roman" panose="02020603050405020304" pitchFamily="18" charset="0"/>
              </a:rPr>
              <a:t>    </a:t>
            </a:r>
          </a:p>
          <a:p>
            <a:r>
              <a:rPr lang="lv-LV" sz="1800" b="1" dirty="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459B50FA-B777-5CA0-61B5-8DE8A79B3C80}"/>
              </a:ext>
            </a:extLst>
          </p:cNvPr>
          <p:cNvSpPr txBox="1"/>
          <p:nvPr/>
        </p:nvSpPr>
        <p:spPr>
          <a:xfrm>
            <a:off x="9077739" y="6087297"/>
            <a:ext cx="2846037"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3" name="TextBox 2">
            <a:extLst>
              <a:ext uri="{FF2B5EF4-FFF2-40B4-BE49-F238E27FC236}">
                <a16:creationId xmlns:a16="http://schemas.microsoft.com/office/drawing/2014/main" id="{98CE6D4C-66FA-4B05-9216-3BD176782CAD}"/>
              </a:ext>
            </a:extLst>
          </p:cNvPr>
          <p:cNvSpPr txBox="1"/>
          <p:nvPr/>
        </p:nvSpPr>
        <p:spPr>
          <a:xfrm>
            <a:off x="7240044" y="6271963"/>
            <a:ext cx="4874265" cy="646331"/>
          </a:xfrm>
          <a:prstGeom prst="rect">
            <a:avLst/>
          </a:prstGeom>
          <a:noFill/>
        </p:spPr>
        <p:txBody>
          <a:bodyPr wrap="square">
            <a:spAutoFit/>
          </a:bodyPr>
          <a:lstStyle/>
          <a:p>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139.</a:t>
            </a:r>
            <a:r>
              <a:rPr lang="lv-LV" sz="1800" baseline="300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2</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 panta </a:t>
            </a:r>
            <a:r>
              <a:rPr lang="lv-LV" dirty="0">
                <a:solidFill>
                  <a:srgbClr val="3F91D5"/>
                </a:solidFill>
                <a:latin typeface="Verdana" panose="020B0604030504040204" pitchFamily="34" charset="0"/>
                <a:ea typeface="Calibri" panose="020F0502020204030204" pitchFamily="34" charset="0"/>
                <a:cs typeface="Times New Roman" panose="02020603050405020304" pitchFamily="18" charset="0"/>
              </a:rPr>
              <a:t>devītā</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 </a:t>
            </a:r>
            <a:r>
              <a:rPr lang="lv-LV" dirty="0">
                <a:solidFill>
                  <a:srgbClr val="3F91D5"/>
                </a:solidFill>
                <a:latin typeface="Verdana" panose="020B0604030504040204" pitchFamily="34" charset="0"/>
                <a:ea typeface="Calibri" panose="020F0502020204030204" pitchFamily="34" charset="0"/>
                <a:cs typeface="Times New Roman" panose="02020603050405020304" pitchFamily="18" charset="0"/>
              </a:rPr>
              <a:t> un desmitā </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daļa</a:t>
            </a:r>
            <a:endParaRPr lang="lv-LV" dirty="0">
              <a:solidFill>
                <a:srgbClr val="3F91D5"/>
              </a:solidFill>
              <a:cs typeface="Arial" panose="020B0604020202020204" pitchFamily="34" charset="0"/>
            </a:endParaRPr>
          </a:p>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8" name="TextBox 7">
            <a:extLst>
              <a:ext uri="{FF2B5EF4-FFF2-40B4-BE49-F238E27FC236}">
                <a16:creationId xmlns:a16="http://schemas.microsoft.com/office/drawing/2014/main" id="{48E5A7DD-886F-AD4F-4C58-44478F38EE12}"/>
              </a:ext>
            </a:extLst>
          </p:cNvPr>
          <p:cNvSpPr txBox="1"/>
          <p:nvPr/>
        </p:nvSpPr>
        <p:spPr>
          <a:xfrm>
            <a:off x="1071191" y="1778425"/>
            <a:ext cx="10394068" cy="3477875"/>
          </a:xfrm>
          <a:prstGeom prst="rect">
            <a:avLst/>
          </a:prstGeom>
          <a:noFill/>
        </p:spPr>
        <p:txBody>
          <a:bodyPr wrap="square">
            <a:spAutoFit/>
          </a:bodyPr>
          <a:lstStyle/>
          <a:p>
            <a:pPr marL="342900" indent="-342900" algn="just">
              <a:buFont typeface="Wingdings" panose="05000000000000000000" pitchFamily="2" charset="2"/>
              <a:buChar char="Ø"/>
            </a:pPr>
            <a:r>
              <a:rPr lang="lv-LV" sz="2200" b="1" i="0" u="none" strike="noStrike" baseline="0" dirty="0">
                <a:solidFill>
                  <a:srgbClr val="000000"/>
                </a:solidFill>
              </a:rPr>
              <a:t>nav tiesību atskaitīt priekšnodokli</a:t>
            </a:r>
          </a:p>
          <a:p>
            <a:pPr marL="342900" indent="-342900" algn="just">
              <a:buFont typeface="Wingdings" panose="05000000000000000000" pitchFamily="2" charset="2"/>
              <a:buChar char="Ø"/>
            </a:pPr>
            <a:endParaRPr lang="lv-LV" sz="2200" dirty="0">
              <a:solidFill>
                <a:srgbClr val="000000"/>
              </a:solidFill>
            </a:endParaRPr>
          </a:p>
          <a:p>
            <a:pPr marL="342900" indent="-342900" algn="just">
              <a:buFont typeface="Wingdings" panose="05000000000000000000" pitchFamily="2" charset="2"/>
              <a:buChar char="Ø"/>
            </a:pPr>
            <a:r>
              <a:rPr lang="lv-LV" sz="2200" b="1" dirty="0">
                <a:solidFill>
                  <a:srgbClr val="000000"/>
                </a:solidFill>
              </a:rPr>
              <a:t>ir pienākums iesniegt paziņojumu par nodokļa samaksu līdz nākamā mēneša 20. datumam </a:t>
            </a:r>
            <a:r>
              <a:rPr lang="lv-LV" sz="2200" dirty="0">
                <a:solidFill>
                  <a:srgbClr val="000000"/>
                </a:solidFill>
              </a:rPr>
              <a:t>pēc mēneša, kad:</a:t>
            </a:r>
          </a:p>
          <a:p>
            <a:pPr algn="just"/>
            <a:endParaRPr lang="lv-LV" sz="2200" dirty="0">
              <a:solidFill>
                <a:srgbClr val="000000"/>
              </a:solidFill>
            </a:endParaRPr>
          </a:p>
          <a:p>
            <a:pPr algn="just"/>
            <a:r>
              <a:rPr lang="lv-LV" sz="2200" dirty="0">
                <a:solidFill>
                  <a:srgbClr val="000000"/>
                </a:solidFill>
              </a:rPr>
              <a:t> - saņemts pakalpojums, </a:t>
            </a:r>
            <a:r>
              <a:rPr lang="lv-LV" sz="2200" b="0" i="0" u="none" strike="noStrike" baseline="0" dirty="0">
                <a:solidFill>
                  <a:srgbClr val="000000"/>
                </a:solidFill>
              </a:rPr>
              <a:t>kuru sniegšanas vietu nosaka </a:t>
            </a:r>
            <a:r>
              <a:rPr lang="pt-BR" sz="2200" b="0" i="0" u="none" strike="noStrike" baseline="0" dirty="0">
                <a:solidFill>
                  <a:srgbClr val="000000"/>
                </a:solidFill>
              </a:rPr>
              <a:t>saskaņā ar likuma 19.panta</a:t>
            </a:r>
            <a:r>
              <a:rPr lang="lv-LV" sz="2200" b="0" i="0" u="none" strike="noStrike" baseline="0" dirty="0">
                <a:solidFill>
                  <a:srgbClr val="000000"/>
                </a:solidFill>
              </a:rPr>
              <a:t> </a:t>
            </a:r>
            <a:r>
              <a:rPr lang="pt-BR" sz="2200" b="0" i="0" u="none" strike="noStrike" baseline="0" dirty="0">
                <a:solidFill>
                  <a:srgbClr val="000000"/>
                </a:solidFill>
              </a:rPr>
              <a:t>pirmo daļu</a:t>
            </a:r>
            <a:endParaRPr lang="lv-LV" sz="2200" dirty="0">
              <a:solidFill>
                <a:srgbClr val="000000"/>
              </a:solidFill>
            </a:endParaRPr>
          </a:p>
          <a:p>
            <a:pPr algn="just"/>
            <a:endParaRPr lang="lv-LV" sz="2200" dirty="0">
              <a:solidFill>
                <a:srgbClr val="000000"/>
              </a:solidFill>
            </a:endParaRPr>
          </a:p>
          <a:p>
            <a:pPr algn="just"/>
            <a:r>
              <a:rPr lang="lv-LV" sz="2200" dirty="0">
                <a:solidFill>
                  <a:srgbClr val="000000"/>
                </a:solidFill>
              </a:rPr>
              <a:t>- </a:t>
            </a:r>
            <a:r>
              <a:rPr lang="pt-BR" sz="2200" dirty="0">
                <a:solidFill>
                  <a:srgbClr val="000000"/>
                </a:solidFill>
              </a:rPr>
              <a:t> </a:t>
            </a:r>
            <a:r>
              <a:rPr lang="lv-LV" sz="2200" dirty="0">
                <a:solidFill>
                  <a:srgbClr val="000000"/>
                </a:solidFill>
              </a:rPr>
              <a:t>veikta</a:t>
            </a:r>
            <a:r>
              <a:rPr lang="pt-BR" sz="2200" dirty="0">
                <a:solidFill>
                  <a:srgbClr val="000000"/>
                </a:solidFill>
              </a:rPr>
              <a:t> preču iegād</a:t>
            </a:r>
            <a:r>
              <a:rPr lang="lv-LV" sz="2200" dirty="0">
                <a:solidFill>
                  <a:srgbClr val="000000"/>
                </a:solidFill>
              </a:rPr>
              <a:t>e</a:t>
            </a:r>
            <a:r>
              <a:rPr lang="pt-BR" sz="2200" dirty="0">
                <a:solidFill>
                  <a:srgbClr val="000000"/>
                </a:solidFill>
              </a:rPr>
              <a:t> </a:t>
            </a:r>
            <a:r>
              <a:rPr lang="lv-LV" sz="2200" dirty="0">
                <a:solidFill>
                  <a:srgbClr val="000000"/>
                </a:solidFill>
              </a:rPr>
              <a:t>ES teritorijā</a:t>
            </a:r>
            <a:endParaRPr lang="lv-LV" sz="2200" b="0" i="0" u="none" strike="noStrike" baseline="0" dirty="0">
              <a:solidFill>
                <a:srgbClr val="000000"/>
              </a:solidFill>
            </a:endParaRPr>
          </a:p>
          <a:p>
            <a:pPr marL="342900" indent="-342900" algn="l">
              <a:buFont typeface="Wingdings" panose="05000000000000000000" pitchFamily="2" charset="2"/>
              <a:buChar char="Ø"/>
            </a:pPr>
            <a:endParaRPr lang="lv-LV" sz="2200" b="0" i="0" u="none" strike="noStrike" baseline="0" dirty="0">
              <a:solidFill>
                <a:srgbClr val="000000"/>
              </a:solidFill>
            </a:endParaRPr>
          </a:p>
        </p:txBody>
      </p:sp>
    </p:spTree>
    <p:extLst>
      <p:ext uri="{BB962C8B-B14F-4D97-AF65-F5344CB8AC3E}">
        <p14:creationId xmlns:p14="http://schemas.microsoft.com/office/powerpoint/2010/main" val="872792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38200" y="242462"/>
            <a:ext cx="9753600" cy="1281537"/>
          </a:xfrm>
        </p:spPr>
        <p:txBody>
          <a:bodyPr>
            <a:normAutofit/>
          </a:bodyPr>
          <a:lstStyle/>
          <a:p>
            <a:pPr algn="ctr"/>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dirty="0">
                <a:latin typeface="+mn-lt"/>
                <a:ea typeface="Calibri" panose="020F0502020204030204" pitchFamily="34" charset="0"/>
                <a:cs typeface="Times New Roman" panose="02020603050405020304" pitchFamily="18" charset="0"/>
              </a:rPr>
              <a:t>Tiesības un pienākumi</a:t>
            </a:r>
            <a:br>
              <a:rPr lang="lv-LV"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925286" y="1287300"/>
            <a:ext cx="9666514" cy="4984663"/>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r>
              <a:rPr lang="lv-LV" sz="1800" b="1" dirty="0">
                <a:ea typeface="Calibri" panose="020F0502020204030204" pitchFamily="34" charset="0"/>
                <a:cs typeface="Times New Roman" panose="02020603050405020304" pitchFamily="18" charset="0"/>
              </a:rPr>
              <a:t>    </a:t>
            </a:r>
          </a:p>
          <a:p>
            <a:r>
              <a:rPr lang="lv-LV" sz="1800" b="1" dirty="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459B50FA-B777-5CA0-61B5-8DE8A79B3C80}"/>
              </a:ext>
            </a:extLst>
          </p:cNvPr>
          <p:cNvSpPr txBox="1"/>
          <p:nvPr/>
        </p:nvSpPr>
        <p:spPr>
          <a:xfrm>
            <a:off x="9077739" y="6087297"/>
            <a:ext cx="2846037"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3" name="TextBox 2">
            <a:extLst>
              <a:ext uri="{FF2B5EF4-FFF2-40B4-BE49-F238E27FC236}">
                <a16:creationId xmlns:a16="http://schemas.microsoft.com/office/drawing/2014/main" id="{98CE6D4C-66FA-4B05-9216-3BD176782CAD}"/>
              </a:ext>
            </a:extLst>
          </p:cNvPr>
          <p:cNvSpPr txBox="1"/>
          <p:nvPr/>
        </p:nvSpPr>
        <p:spPr>
          <a:xfrm>
            <a:off x="7240044" y="6271963"/>
            <a:ext cx="4874265" cy="646331"/>
          </a:xfrm>
          <a:prstGeom prst="rect">
            <a:avLst/>
          </a:prstGeom>
          <a:noFill/>
        </p:spPr>
        <p:txBody>
          <a:bodyPr wrap="square">
            <a:spAutoFit/>
          </a:bodyPr>
          <a:lstStyle/>
          <a:p>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139.</a:t>
            </a:r>
            <a:r>
              <a:rPr lang="lv-LV" sz="1800" baseline="300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2</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 panta vienpadsmitā daļa</a:t>
            </a:r>
            <a:endParaRPr lang="lv-LV" dirty="0">
              <a:solidFill>
                <a:srgbClr val="3F91D5"/>
              </a:solidFill>
              <a:cs typeface="Arial" panose="020B0604020202020204" pitchFamily="34" charset="0"/>
            </a:endParaRPr>
          </a:p>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8" name="TextBox 7">
            <a:extLst>
              <a:ext uri="{FF2B5EF4-FFF2-40B4-BE49-F238E27FC236}">
                <a16:creationId xmlns:a16="http://schemas.microsoft.com/office/drawing/2014/main" id="{48E5A7DD-886F-AD4F-4C58-44478F38EE12}"/>
              </a:ext>
            </a:extLst>
          </p:cNvPr>
          <p:cNvSpPr txBox="1"/>
          <p:nvPr/>
        </p:nvSpPr>
        <p:spPr>
          <a:xfrm>
            <a:off x="1039660" y="1783446"/>
            <a:ext cx="8440890" cy="4154984"/>
          </a:xfrm>
          <a:prstGeom prst="rect">
            <a:avLst/>
          </a:prstGeom>
          <a:noFill/>
        </p:spPr>
        <p:txBody>
          <a:bodyPr wrap="square">
            <a:spAutoFit/>
          </a:bodyPr>
          <a:lstStyle/>
          <a:p>
            <a:pPr algn="just"/>
            <a:r>
              <a:rPr lang="lv-LV" sz="2200" b="1" i="0" u="none" strike="noStrike" baseline="0" dirty="0">
                <a:solidFill>
                  <a:srgbClr val="000000"/>
                </a:solidFill>
              </a:rPr>
              <a:t>Īpašā kārtībā reģistrētam nodokļa maksātājam PVN, kas</a:t>
            </a:r>
            <a:r>
              <a:rPr lang="lv-LV" sz="2200" i="0" u="none" strike="noStrike" baseline="0" dirty="0">
                <a:solidFill>
                  <a:srgbClr val="000000"/>
                </a:solidFill>
              </a:rPr>
              <a:t> </a:t>
            </a:r>
            <a:r>
              <a:rPr lang="lv-LV" sz="2200" b="1" i="0" u="none" strike="noStrike" baseline="0" dirty="0">
                <a:solidFill>
                  <a:srgbClr val="000000"/>
                </a:solidFill>
              </a:rPr>
              <a:t>aprēķināts no saņemto pakalpojumu vērtības un preču iegādes ES teritorijā, jāiemaksā </a:t>
            </a:r>
            <a:r>
              <a:rPr lang="lv-LV" sz="2200" b="1" i="0" u="none" strike="noStrike" baseline="0" dirty="0"/>
              <a:t> valsts budžetā 23 dienu laikā </a:t>
            </a:r>
            <a:r>
              <a:rPr lang="lv-LV" sz="2200" b="0" i="0" u="none" strike="noStrike" baseline="0" dirty="0">
                <a:solidFill>
                  <a:srgbClr val="000000"/>
                </a:solidFill>
              </a:rPr>
              <a:t>pēc mēneša, kad:</a:t>
            </a:r>
          </a:p>
          <a:p>
            <a:pPr algn="just"/>
            <a:endParaRPr lang="lv-LV" sz="2200" dirty="0">
              <a:solidFill>
                <a:srgbClr val="000000"/>
              </a:solidFill>
            </a:endParaRPr>
          </a:p>
          <a:p>
            <a:pPr marL="342900" indent="-342900" algn="just">
              <a:buFont typeface="Wingdings" panose="05000000000000000000" pitchFamily="2" charset="2"/>
              <a:buChar char="Ø"/>
            </a:pPr>
            <a:r>
              <a:rPr lang="lv-LV" sz="2200" b="0" i="0" u="none" strike="noStrike" baseline="0" dirty="0">
                <a:solidFill>
                  <a:srgbClr val="000000"/>
                </a:solidFill>
              </a:rPr>
              <a:t>saņemts pakalpojums, kuru sniegšanas vietu nosaka </a:t>
            </a:r>
            <a:r>
              <a:rPr lang="pt-BR" sz="2200" b="0" i="0" u="none" strike="noStrike" baseline="0" dirty="0">
                <a:solidFill>
                  <a:srgbClr val="000000"/>
                </a:solidFill>
              </a:rPr>
              <a:t>saskaņā ar likuma 19.panta</a:t>
            </a:r>
            <a:r>
              <a:rPr lang="lv-LV" sz="2200" b="0" i="0" u="none" strike="noStrike" baseline="0" dirty="0">
                <a:solidFill>
                  <a:srgbClr val="000000"/>
                </a:solidFill>
              </a:rPr>
              <a:t> </a:t>
            </a:r>
            <a:r>
              <a:rPr lang="pt-BR" sz="2200" b="0" i="0" u="none" strike="noStrike" baseline="0" dirty="0">
                <a:solidFill>
                  <a:srgbClr val="000000"/>
                </a:solidFill>
              </a:rPr>
              <a:t>pirmo daļu</a:t>
            </a:r>
            <a:endParaRPr lang="lv-LV" sz="2200" dirty="0">
              <a:solidFill>
                <a:srgbClr val="000000"/>
              </a:solidFill>
            </a:endParaRPr>
          </a:p>
          <a:p>
            <a:pPr algn="just"/>
            <a:endParaRPr lang="lv-LV" sz="2200" b="0" i="0" u="none" strike="noStrike" baseline="0" dirty="0">
              <a:solidFill>
                <a:srgbClr val="000000"/>
              </a:solidFill>
            </a:endParaRPr>
          </a:p>
          <a:p>
            <a:pPr marL="342900" indent="-342900" algn="just">
              <a:buFont typeface="Wingdings" panose="05000000000000000000" pitchFamily="2" charset="2"/>
              <a:buChar char="Ø"/>
            </a:pPr>
            <a:r>
              <a:rPr lang="lv-LV" sz="2200" dirty="0">
                <a:solidFill>
                  <a:srgbClr val="000000"/>
                </a:solidFill>
              </a:rPr>
              <a:t>veikta</a:t>
            </a:r>
            <a:r>
              <a:rPr lang="pt-BR" sz="2200" b="0" i="0" u="none" strike="noStrike" baseline="0" dirty="0">
                <a:solidFill>
                  <a:srgbClr val="000000"/>
                </a:solidFill>
              </a:rPr>
              <a:t> preču</a:t>
            </a:r>
            <a:r>
              <a:rPr lang="lv-LV" sz="2200" b="0" i="0" u="none" strike="noStrike" baseline="0" dirty="0">
                <a:solidFill>
                  <a:srgbClr val="000000"/>
                </a:solidFill>
              </a:rPr>
              <a:t> iegāde ES teritorijā</a:t>
            </a:r>
          </a:p>
          <a:p>
            <a:pPr algn="just"/>
            <a:endParaRPr lang="lv-LV" sz="2200" b="1" i="0" u="none" strike="noStrike" baseline="0" dirty="0">
              <a:solidFill>
                <a:srgbClr val="000000"/>
              </a:solidFill>
            </a:endParaRPr>
          </a:p>
          <a:p>
            <a:pPr algn="just"/>
            <a:endParaRPr lang="lv-LV" sz="2200" dirty="0">
              <a:solidFill>
                <a:srgbClr val="000000"/>
              </a:solidFill>
            </a:endParaRPr>
          </a:p>
          <a:p>
            <a:pPr marL="342900" indent="-342900" algn="l">
              <a:buFont typeface="Wingdings" panose="05000000000000000000" pitchFamily="2" charset="2"/>
              <a:buChar char="Ø"/>
            </a:pPr>
            <a:endParaRPr lang="lv-LV" sz="2200" b="0" i="0" u="none" strike="noStrike" baseline="0" dirty="0">
              <a:solidFill>
                <a:srgbClr val="000000"/>
              </a:solidFill>
            </a:endParaRPr>
          </a:p>
        </p:txBody>
      </p:sp>
    </p:spTree>
    <p:extLst>
      <p:ext uri="{BB962C8B-B14F-4D97-AF65-F5344CB8AC3E}">
        <p14:creationId xmlns:p14="http://schemas.microsoft.com/office/powerpoint/2010/main" val="3069045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useBgFill="1">
        <p:nvSpPr>
          <p:cNvPr id="10" name="Rectangle 9">
            <a:extLst>
              <a:ext uri="{FF2B5EF4-FFF2-40B4-BE49-F238E27FC236}">
                <a16:creationId xmlns:a16="http://schemas.microsoft.com/office/drawing/2014/main" id="{11026190-6B62-46DB-B5FF-9E0FF9BDC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Freeform: Shape 11">
            <a:extLst>
              <a:ext uri="{FF2B5EF4-FFF2-40B4-BE49-F238E27FC236}">
                <a16:creationId xmlns:a16="http://schemas.microsoft.com/office/drawing/2014/main" id="{66DA0389-D66E-4727-8EFB-E60E6C412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693" y="870265"/>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 name="Title 1">
            <a:extLst>
              <a:ext uri="{FF2B5EF4-FFF2-40B4-BE49-F238E27FC236}">
                <a16:creationId xmlns:a16="http://schemas.microsoft.com/office/drawing/2014/main" id="{4C944653-CC91-4260-E9D4-29FD362C78DC}"/>
              </a:ext>
            </a:extLst>
          </p:cNvPr>
          <p:cNvSpPr>
            <a:spLocks noGrp="1"/>
          </p:cNvSpPr>
          <p:nvPr>
            <p:ph type="title"/>
          </p:nvPr>
        </p:nvSpPr>
        <p:spPr>
          <a:xfrm>
            <a:off x="1629751" y="1118473"/>
            <a:ext cx="8924392" cy="1037867"/>
          </a:xfrm>
        </p:spPr>
        <p:txBody>
          <a:bodyPr>
            <a:normAutofit/>
          </a:bodyPr>
          <a:lstStyle/>
          <a:p>
            <a:pPr algn="ctr"/>
            <a:r>
              <a:rPr lang="lv-LV" dirty="0"/>
              <a:t>Piemērs (turpinājums)</a:t>
            </a:r>
          </a:p>
        </p:txBody>
      </p:sp>
      <p:sp>
        <p:nvSpPr>
          <p:cNvPr id="19" name="Rectangle 6">
            <a:extLst>
              <a:ext uri="{FF2B5EF4-FFF2-40B4-BE49-F238E27FC236}">
                <a16:creationId xmlns:a16="http://schemas.microsoft.com/office/drawing/2014/main" id="{B24A3A03-2C4E-45B5-B388-FAD638CDF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8" y="66226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 name="Content Placeholder 2">
            <a:extLst>
              <a:ext uri="{FF2B5EF4-FFF2-40B4-BE49-F238E27FC236}">
                <a16:creationId xmlns:a16="http://schemas.microsoft.com/office/drawing/2014/main" id="{05D5494E-3C31-34D0-D69E-8EB423E22E82}"/>
              </a:ext>
            </a:extLst>
          </p:cNvPr>
          <p:cNvSpPr>
            <a:spLocks noGrp="1"/>
          </p:cNvSpPr>
          <p:nvPr>
            <p:ph idx="1"/>
          </p:nvPr>
        </p:nvSpPr>
        <p:spPr>
          <a:xfrm>
            <a:off x="1264693" y="2643172"/>
            <a:ext cx="9662615" cy="4098204"/>
          </a:xfrm>
        </p:spPr>
        <p:txBody>
          <a:bodyPr>
            <a:normAutofit/>
          </a:bodyPr>
          <a:lstStyle/>
          <a:p>
            <a:r>
              <a:rPr lang="lv-LV" b="0" i="0" dirty="0">
                <a:effectLst/>
                <a:latin typeface="+mn-lt"/>
              </a:rPr>
              <a:t>Uzņēmums</a:t>
            </a:r>
            <a:r>
              <a:rPr lang="lv-LV" dirty="0">
                <a:latin typeface="+mn-lt"/>
              </a:rPr>
              <a:t> </a:t>
            </a:r>
            <a:r>
              <a:rPr lang="lv-LV" b="1" dirty="0">
                <a:latin typeface="+mn-lt"/>
              </a:rPr>
              <a:t>saņem platformas izmantošanas pakalpojumu </a:t>
            </a:r>
            <a:r>
              <a:rPr lang="lv-LV" dirty="0">
                <a:latin typeface="+mn-lt"/>
              </a:rPr>
              <a:t>viesu izmitināšanai par 2025.gada augustu</a:t>
            </a:r>
          </a:p>
          <a:p>
            <a:pPr marL="342900" indent="-342900">
              <a:buFont typeface="Arial" panose="020B0604020202020204" pitchFamily="34" charset="0"/>
              <a:buChar char="•"/>
            </a:pPr>
            <a:r>
              <a:rPr lang="lv-LV" b="0" i="0" dirty="0">
                <a:effectLst/>
                <a:latin typeface="+mn-lt"/>
              </a:rPr>
              <a:t>saņemts rēķins par platformas pakalpojumu 10 </a:t>
            </a:r>
            <a:r>
              <a:rPr lang="lv-LV" dirty="0">
                <a:latin typeface="+mn-lt"/>
              </a:rPr>
              <a:t>eiro (PVN nav piemērots)</a:t>
            </a:r>
            <a:endParaRPr lang="lv-LV" b="0" i="0" dirty="0">
              <a:effectLst/>
              <a:latin typeface="+mn-lt"/>
            </a:endParaRPr>
          </a:p>
          <a:p>
            <a:pPr marL="342900" indent="-342900">
              <a:buFont typeface="Arial" panose="020B0604020202020204" pitchFamily="34" charset="0"/>
              <a:buChar char="•"/>
            </a:pPr>
            <a:r>
              <a:rPr lang="lv-LV" dirty="0">
                <a:latin typeface="+mn-lt"/>
              </a:rPr>
              <a:t>uzņēmums aprēķina PVN par saņemto pakalpojumu 2,10eiro (21% no 10)</a:t>
            </a:r>
            <a:endParaRPr lang="lv-LV" b="0" i="0" dirty="0">
              <a:effectLst/>
              <a:latin typeface="+mn-lt"/>
            </a:endParaRPr>
          </a:p>
        </p:txBody>
      </p:sp>
      <p:sp>
        <p:nvSpPr>
          <p:cNvPr id="4" name="Speech Bubble: Rectangle 3">
            <a:extLst>
              <a:ext uri="{FF2B5EF4-FFF2-40B4-BE49-F238E27FC236}">
                <a16:creationId xmlns:a16="http://schemas.microsoft.com/office/drawing/2014/main" id="{B70C3DDC-449F-AA6C-4B56-D83D959F3D4A}"/>
              </a:ext>
            </a:extLst>
          </p:cNvPr>
          <p:cNvSpPr/>
          <p:nvPr/>
        </p:nvSpPr>
        <p:spPr>
          <a:xfrm>
            <a:off x="5096548" y="4866290"/>
            <a:ext cx="4804197" cy="1329442"/>
          </a:xfrm>
          <a:prstGeom prst="wedgeRectCallout">
            <a:avLst>
              <a:gd name="adj1" fmla="val -102873"/>
              <a:gd name="adj2" fmla="val -458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Līdz 20.septembrim jāiesniedz paziņojums un jāsamaksā līdz 23.septembrim</a:t>
            </a:r>
          </a:p>
        </p:txBody>
      </p:sp>
    </p:spTree>
    <p:extLst>
      <p:ext uri="{BB962C8B-B14F-4D97-AF65-F5344CB8AC3E}">
        <p14:creationId xmlns:p14="http://schemas.microsoft.com/office/powerpoint/2010/main" val="2886756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26466" y="461865"/>
            <a:ext cx="9753600" cy="1281537"/>
          </a:xfrm>
        </p:spPr>
        <p:txBody>
          <a:bodyPr>
            <a:normAutofit/>
          </a:bodyPr>
          <a:lstStyle/>
          <a:p>
            <a:pPr algn="ctr"/>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dirty="0">
                <a:latin typeface="+mn-lt"/>
                <a:ea typeface="Calibri" panose="020F0502020204030204" pitchFamily="34" charset="0"/>
                <a:cs typeface="Times New Roman" panose="02020603050405020304" pitchFamily="18" charset="0"/>
              </a:rPr>
              <a:t>Paziņojums par PVN samaksu</a:t>
            </a:r>
            <a:br>
              <a:rPr lang="lv-LV"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925286" y="1287300"/>
            <a:ext cx="9666514" cy="4984663"/>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r>
              <a:rPr lang="lv-LV" sz="1800" b="1" dirty="0">
                <a:ea typeface="Calibri" panose="020F0502020204030204" pitchFamily="34" charset="0"/>
                <a:cs typeface="Times New Roman" panose="02020603050405020304" pitchFamily="18" charset="0"/>
              </a:rPr>
              <a:t>    </a:t>
            </a:r>
          </a:p>
          <a:p>
            <a:r>
              <a:rPr lang="lv-LV" sz="1800" b="1" dirty="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459B50FA-B777-5CA0-61B5-8DE8A79B3C80}"/>
              </a:ext>
            </a:extLst>
          </p:cNvPr>
          <p:cNvSpPr txBox="1"/>
          <p:nvPr/>
        </p:nvSpPr>
        <p:spPr>
          <a:xfrm>
            <a:off x="9077739" y="6087297"/>
            <a:ext cx="2846037"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3" name="TextBox 2">
            <a:extLst>
              <a:ext uri="{FF2B5EF4-FFF2-40B4-BE49-F238E27FC236}">
                <a16:creationId xmlns:a16="http://schemas.microsoft.com/office/drawing/2014/main" id="{98CE6D4C-66FA-4B05-9216-3BD176782CAD}"/>
              </a:ext>
            </a:extLst>
          </p:cNvPr>
          <p:cNvSpPr txBox="1"/>
          <p:nvPr/>
        </p:nvSpPr>
        <p:spPr>
          <a:xfrm>
            <a:off x="7240044" y="6271963"/>
            <a:ext cx="4874265"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8" name="TextBox 7">
            <a:extLst>
              <a:ext uri="{FF2B5EF4-FFF2-40B4-BE49-F238E27FC236}">
                <a16:creationId xmlns:a16="http://schemas.microsoft.com/office/drawing/2014/main" id="{48E5A7DD-886F-AD4F-4C58-44478F38EE12}"/>
              </a:ext>
            </a:extLst>
          </p:cNvPr>
          <p:cNvSpPr txBox="1"/>
          <p:nvPr/>
        </p:nvSpPr>
        <p:spPr>
          <a:xfrm>
            <a:off x="1039660" y="1783446"/>
            <a:ext cx="8038079" cy="3693319"/>
          </a:xfrm>
          <a:prstGeom prst="rect">
            <a:avLst/>
          </a:prstGeom>
          <a:noFill/>
        </p:spPr>
        <p:txBody>
          <a:bodyPr wrap="square">
            <a:spAutoFit/>
          </a:bodyPr>
          <a:lstStyle/>
          <a:p>
            <a:pPr algn="just"/>
            <a:r>
              <a:rPr lang="lv-LV" sz="2400" i="0" u="none" strike="noStrike" baseline="0" dirty="0">
                <a:solidFill>
                  <a:srgbClr val="000000"/>
                </a:solidFill>
              </a:rPr>
              <a:t>Paziņojuma aizpildīšanas kārtība ir noteikta Ministru kabineta (MK) noteikumos Nr.17 “Pievienotās vērtības nodokļa likuma normu piemērošanas kārtība un atsevišķas prasības pievienotās vērtības nodokļa maksāšanai un administrēšanai”, un to 5.pielikumā ir sniegts paziņojuma veidlapas paraugs.</a:t>
            </a:r>
            <a:endParaRPr lang="lv-LV" sz="2400" dirty="0">
              <a:solidFill>
                <a:srgbClr val="000000"/>
              </a:solidFill>
            </a:endParaRPr>
          </a:p>
          <a:p>
            <a:pPr algn="just"/>
            <a:endParaRPr lang="lv-LV" sz="2200" b="1" i="0" u="none" strike="noStrike" baseline="0" dirty="0">
              <a:solidFill>
                <a:srgbClr val="000000"/>
              </a:solidFill>
            </a:endParaRPr>
          </a:p>
          <a:p>
            <a:pPr algn="just"/>
            <a:endParaRPr lang="lv-LV" sz="2200" dirty="0">
              <a:solidFill>
                <a:srgbClr val="000000"/>
              </a:solidFill>
            </a:endParaRPr>
          </a:p>
          <a:p>
            <a:pPr marL="342900" indent="-342900" algn="l">
              <a:buFont typeface="Wingdings" panose="05000000000000000000" pitchFamily="2" charset="2"/>
              <a:buChar char="Ø"/>
            </a:pPr>
            <a:endParaRPr lang="lv-LV" sz="2200" b="0" i="0" u="none" strike="noStrike" baseline="0" dirty="0">
              <a:solidFill>
                <a:srgbClr val="000000"/>
              </a:solidFill>
            </a:endParaRPr>
          </a:p>
        </p:txBody>
      </p:sp>
    </p:spTree>
    <p:extLst>
      <p:ext uri="{BB962C8B-B14F-4D97-AF65-F5344CB8AC3E}">
        <p14:creationId xmlns:p14="http://schemas.microsoft.com/office/powerpoint/2010/main" val="2517487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B8524-3CAC-B66E-248E-EA51FA40BE56}"/>
              </a:ext>
            </a:extLst>
          </p:cNvPr>
          <p:cNvPicPr>
            <a:picLocks noChangeAspect="1"/>
          </p:cNvPicPr>
          <p:nvPr/>
        </p:nvPicPr>
        <p:blipFill>
          <a:blip r:embed="rId2"/>
          <a:srcRect t="9809" r="27328" b="7433"/>
          <a:stretch/>
        </p:blipFill>
        <p:spPr>
          <a:xfrm>
            <a:off x="0" y="672662"/>
            <a:ext cx="8860221" cy="5675586"/>
          </a:xfrm>
          <a:prstGeom prst="rect">
            <a:avLst/>
          </a:prstGeom>
        </p:spPr>
      </p:pic>
      <p:sp>
        <p:nvSpPr>
          <p:cNvPr id="4" name="Speech Bubble: Rectangle 3">
            <a:extLst>
              <a:ext uri="{FF2B5EF4-FFF2-40B4-BE49-F238E27FC236}">
                <a16:creationId xmlns:a16="http://schemas.microsoft.com/office/drawing/2014/main" id="{2C74020C-7FC6-F397-4357-26BDDBDB0955}"/>
              </a:ext>
            </a:extLst>
          </p:cNvPr>
          <p:cNvSpPr/>
          <p:nvPr/>
        </p:nvSpPr>
        <p:spPr>
          <a:xfrm>
            <a:off x="5885792" y="3258206"/>
            <a:ext cx="5370787" cy="1040525"/>
          </a:xfrm>
          <a:prstGeom prst="wedgeRectCallout">
            <a:avLst>
              <a:gd name="adj1" fmla="val -95594"/>
              <a:gd name="adj2" fmla="val 43748"/>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1"/>
                </a:solidFill>
              </a:rPr>
              <a:t>Pievienotās vērtības nodokļa dokumenti</a:t>
            </a:r>
          </a:p>
        </p:txBody>
      </p:sp>
    </p:spTree>
    <p:extLst>
      <p:ext uri="{BB962C8B-B14F-4D97-AF65-F5344CB8AC3E}">
        <p14:creationId xmlns:p14="http://schemas.microsoft.com/office/powerpoint/2010/main" val="1214550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BA7C0F-2631-DE42-EBB3-4229147CA30D}"/>
              </a:ext>
            </a:extLst>
          </p:cNvPr>
          <p:cNvPicPr>
            <a:picLocks noChangeAspect="1"/>
          </p:cNvPicPr>
          <p:nvPr/>
        </p:nvPicPr>
        <p:blipFill>
          <a:blip r:embed="rId2"/>
          <a:srcRect t="9962" r="26638" b="20613"/>
          <a:stretch/>
        </p:blipFill>
        <p:spPr>
          <a:xfrm>
            <a:off x="0" y="683172"/>
            <a:ext cx="10227701" cy="5444359"/>
          </a:xfrm>
          <a:prstGeom prst="rect">
            <a:avLst/>
          </a:prstGeom>
        </p:spPr>
      </p:pic>
      <p:sp>
        <p:nvSpPr>
          <p:cNvPr id="4" name="Speech Bubble: Rectangle 3">
            <a:extLst>
              <a:ext uri="{FF2B5EF4-FFF2-40B4-BE49-F238E27FC236}">
                <a16:creationId xmlns:a16="http://schemas.microsoft.com/office/drawing/2014/main" id="{DEE5E4CD-4A98-0C4F-9B33-AB67074BA53B}"/>
              </a:ext>
            </a:extLst>
          </p:cNvPr>
          <p:cNvSpPr/>
          <p:nvPr/>
        </p:nvSpPr>
        <p:spPr>
          <a:xfrm>
            <a:off x="5959364" y="3037489"/>
            <a:ext cx="5370787" cy="1040525"/>
          </a:xfrm>
          <a:prstGeom prst="wedgeRectCallout">
            <a:avLst>
              <a:gd name="adj1" fmla="val -95594"/>
              <a:gd name="adj2" fmla="val 43748"/>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solidFill>
                  <a:schemeClr val="accent1"/>
                </a:solidFill>
              </a:rPr>
              <a:t>Paziņojums par PVN samaksu</a:t>
            </a:r>
          </a:p>
        </p:txBody>
      </p:sp>
    </p:spTree>
    <p:extLst>
      <p:ext uri="{BB962C8B-B14F-4D97-AF65-F5344CB8AC3E}">
        <p14:creationId xmlns:p14="http://schemas.microsoft.com/office/powerpoint/2010/main" val="2662868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38200" y="365125"/>
            <a:ext cx="8347745" cy="1325563"/>
          </a:xfrm>
        </p:spPr>
        <p:txBody>
          <a:bodyPr/>
          <a:lstStyle/>
          <a:p>
            <a:r>
              <a:rPr lang="lv-LV" dirty="0"/>
              <a:t>Pašlaik jāreģistrējas PVN maksātāju reģistrā</a:t>
            </a: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838200" y="1825624"/>
            <a:ext cx="10515600" cy="4450997"/>
          </a:xfrm>
        </p:spPr>
        <p:txBody>
          <a:bodyPr>
            <a:noAutofit/>
          </a:bodyPr>
          <a:lstStyle/>
          <a:p>
            <a:pPr marL="457200" indent="-457200">
              <a:buFont typeface="+mj-lt"/>
              <a:buAutoNum type="arabicParenR"/>
            </a:pPr>
            <a:r>
              <a:rPr lang="lv-LV" dirty="0"/>
              <a:t>saņem pakalpojumus no ES</a:t>
            </a:r>
          </a:p>
          <a:p>
            <a:r>
              <a:rPr lang="lv-LV" dirty="0"/>
              <a:t>   vai trešo valstu nodokļa maksātājiem</a:t>
            </a:r>
          </a:p>
          <a:p>
            <a:pPr marL="342900" marR="0" lvl="0" indent="-34290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lv-LV" altLang="lv-LV" sz="1800" b="0" i="1"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Piemēram</a:t>
            </a:r>
          </a:p>
          <a:p>
            <a:pPr marL="342900" marR="0" lvl="0" indent="-34290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lv-LV" altLang="lv-LV"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Saņem ES vai trešo valstu platformu pakalpojumu </a:t>
            </a:r>
          </a:p>
          <a:p>
            <a:pPr marL="342900" marR="0" lvl="0" indent="-34290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lv-LV" altLang="lv-LV" sz="1800" dirty="0"/>
              <a:t>Abonēšanas vai </a:t>
            </a:r>
            <a:r>
              <a:rPr kumimoji="0" lang="lv-LV" altLang="lv-LV"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reklāmas pakalpojumu </a:t>
            </a:r>
          </a:p>
          <a:p>
            <a:pPr marL="342900" marR="0" lvl="0" indent="-34290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lv-LV" altLang="lv-LV"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a:t>
            </a:r>
            <a:r>
              <a:rPr kumimoji="0" lang="lv-LV" altLang="lv-LV" sz="18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rPr>
              <a:t>amazon</a:t>
            </a:r>
            <a:r>
              <a:rPr kumimoji="0" lang="lv-LV" altLang="lv-LV"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 </a:t>
            </a:r>
            <a:r>
              <a:rPr kumimoji="0" lang="lv-LV" altLang="lv-LV" sz="18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rPr>
              <a:t>Etsy</a:t>
            </a:r>
            <a:r>
              <a:rPr kumimoji="0" lang="lv-LV" altLang="lv-LV"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 </a:t>
            </a:r>
            <a:r>
              <a:rPr kumimoji="0" lang="lv-LV" altLang="lv-LV" sz="18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rPr>
              <a:t>Ebay</a:t>
            </a:r>
            <a:r>
              <a:rPr kumimoji="0" lang="lv-LV" altLang="lv-LV"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 </a:t>
            </a:r>
            <a:r>
              <a:rPr kumimoji="0" lang="lv-LV" altLang="lv-LV" sz="18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rPr>
              <a:t>Booking</a:t>
            </a:r>
            <a:r>
              <a:rPr kumimoji="0" lang="lv-LV" altLang="lv-LV"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 </a:t>
            </a:r>
            <a:r>
              <a:rPr kumimoji="0" lang="lv-LV" altLang="lv-LV" sz="18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rPr>
              <a:t>Facebook</a:t>
            </a:r>
            <a:r>
              <a:rPr kumimoji="0" lang="lv-LV" altLang="lv-LV"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 </a:t>
            </a:r>
            <a:r>
              <a:rPr kumimoji="0" lang="lv-LV" altLang="lv-LV" sz="1800"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rPr>
              <a:t>Instagram</a:t>
            </a:r>
            <a:r>
              <a:rPr kumimoji="0" lang="lv-LV" altLang="lv-LV" sz="18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 Google)</a:t>
            </a:r>
          </a:p>
          <a:p>
            <a:endParaRPr lang="lv-LV" dirty="0"/>
          </a:p>
          <a:p>
            <a:pPr marL="457200" indent="-457200">
              <a:buFont typeface="+mj-lt"/>
              <a:buAutoNum type="arabicParenR" startAt="2"/>
            </a:pPr>
            <a:r>
              <a:rPr lang="lv-LV" sz="2400" dirty="0"/>
              <a:t>sniedz pakalpojumus </a:t>
            </a:r>
          </a:p>
          <a:p>
            <a:r>
              <a:rPr lang="lv-LV" sz="2400" dirty="0"/>
              <a:t>    ES nodokļa maksātājiem</a:t>
            </a:r>
            <a:endParaRPr lang="lv-LV" sz="1200" dirty="0"/>
          </a:p>
          <a:p>
            <a:endParaRPr lang="lv-LV" sz="2400" dirty="0"/>
          </a:p>
          <a:p>
            <a:pPr marL="457200" indent="-457200">
              <a:buFont typeface="+mj-lt"/>
              <a:buAutoNum type="arabicParenR" startAt="3"/>
            </a:pPr>
            <a:r>
              <a:rPr lang="lv-LV" sz="2400" dirty="0"/>
              <a:t>veic ar PVN apliekamus darījumus</a:t>
            </a:r>
          </a:p>
          <a:p>
            <a:endParaRPr lang="lv-LV" sz="2400" dirty="0"/>
          </a:p>
        </p:txBody>
      </p:sp>
      <p:sp>
        <p:nvSpPr>
          <p:cNvPr id="2" name="TextBox 1">
            <a:extLst>
              <a:ext uri="{FF2B5EF4-FFF2-40B4-BE49-F238E27FC236}">
                <a16:creationId xmlns:a16="http://schemas.microsoft.com/office/drawing/2014/main" id="{A0CF310E-61DB-E92D-70AF-B49727AD4BE7}"/>
              </a:ext>
            </a:extLst>
          </p:cNvPr>
          <p:cNvSpPr txBox="1"/>
          <p:nvPr/>
        </p:nvSpPr>
        <p:spPr>
          <a:xfrm>
            <a:off x="8123020" y="6276621"/>
            <a:ext cx="284603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srgbClr val="3F91D5"/>
                </a:solidFill>
                <a:effectLst/>
                <a:uLnTx/>
                <a:uFillTx/>
                <a:latin typeface="Verdana"/>
                <a:ea typeface="+mn-ea"/>
                <a:cs typeface="Arial" panose="020B0604020202020204" pitchFamily="34" charset="0"/>
              </a:rPr>
              <a:t>55.panta pirmā daļa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3F91D5"/>
                </a:solidFill>
                <a:effectLst/>
                <a:uLnTx/>
                <a:uFillTx/>
                <a:latin typeface="Verdana"/>
                <a:ea typeface="+mn-ea"/>
                <a:cs typeface="Arial" panose="020B0604020202020204" pitchFamily="34" charset="0"/>
              </a:rPr>
              <a:t> </a:t>
            </a:r>
            <a:endParaRPr kumimoji="0" lang="lv-LV" sz="1800" b="0" i="0" u="none" strike="noStrike" kern="1200" cap="none" spc="0" normalizeH="0" baseline="0" noProof="0" dirty="0">
              <a:ln>
                <a:noFill/>
              </a:ln>
              <a:solidFill>
                <a:srgbClr val="3F91D5"/>
              </a:solidFill>
              <a:effectLst/>
              <a:uLnTx/>
              <a:uFillTx/>
              <a:latin typeface="Verdana"/>
              <a:ea typeface="+mn-ea"/>
              <a:cs typeface="Arial" panose="020B0604020202020204" pitchFamily="34" charset="0"/>
            </a:endParaRPr>
          </a:p>
        </p:txBody>
      </p:sp>
      <p:grpSp>
        <p:nvGrpSpPr>
          <p:cNvPr id="3" name="Group 7">
            <a:extLst>
              <a:ext uri="{FF2B5EF4-FFF2-40B4-BE49-F238E27FC236}">
                <a16:creationId xmlns:a16="http://schemas.microsoft.com/office/drawing/2014/main" id="{C599CDE3-2BF1-C487-6C4D-842CF567E861}"/>
              </a:ext>
            </a:extLst>
          </p:cNvPr>
          <p:cNvGrpSpPr>
            <a:grpSpLocks/>
          </p:cNvGrpSpPr>
          <p:nvPr/>
        </p:nvGrpSpPr>
        <p:grpSpPr bwMode="auto">
          <a:xfrm>
            <a:off x="8671431" y="1825624"/>
            <a:ext cx="3184813" cy="3507854"/>
            <a:chOff x="7865616" y="967666"/>
            <a:chExt cx="3184922" cy="2645918"/>
          </a:xfrm>
        </p:grpSpPr>
        <p:sp>
          <p:nvSpPr>
            <p:cNvPr id="4" name="Right Brace 3">
              <a:extLst>
                <a:ext uri="{FF2B5EF4-FFF2-40B4-BE49-F238E27FC236}">
                  <a16:creationId xmlns:a16="http://schemas.microsoft.com/office/drawing/2014/main" id="{662CC594-E672-7F79-FB42-D41CD4BE4AF3}"/>
                </a:ext>
              </a:extLst>
            </p:cNvPr>
            <p:cNvSpPr/>
            <p:nvPr/>
          </p:nvSpPr>
          <p:spPr>
            <a:xfrm>
              <a:off x="7865616" y="967666"/>
              <a:ext cx="204794" cy="2645918"/>
            </a:xfrm>
            <a:prstGeom prst="rightBrace">
              <a:avLst/>
            </a:prstGeom>
            <a:ln w="38100"/>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001933"/>
                </a:solidFill>
                <a:effectLst/>
                <a:uLnTx/>
                <a:uFillTx/>
                <a:latin typeface="Verdana"/>
                <a:ea typeface="+mn-ea"/>
                <a:cs typeface="+mn-cs"/>
              </a:endParaRPr>
            </a:p>
          </p:txBody>
        </p:sp>
        <p:sp>
          <p:nvSpPr>
            <p:cNvPr id="6" name="Rectangle 5">
              <a:extLst>
                <a:ext uri="{FF2B5EF4-FFF2-40B4-BE49-F238E27FC236}">
                  <a16:creationId xmlns:a16="http://schemas.microsoft.com/office/drawing/2014/main" id="{CDA1E832-276A-C249-70D3-D715E2AEA625}"/>
                </a:ext>
              </a:extLst>
            </p:cNvPr>
            <p:cNvSpPr/>
            <p:nvPr/>
          </p:nvSpPr>
          <p:spPr>
            <a:xfrm>
              <a:off x="8191351" y="2011434"/>
              <a:ext cx="2859187" cy="587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Verdana"/>
                  <a:ea typeface="+mn-ea"/>
                  <a:cs typeface="+mn-cs"/>
                </a:rPr>
                <a:t>saskaņā ar 19.panta pirmo daļu</a:t>
              </a:r>
              <a:endParaRPr kumimoji="0" lang="lv-LV" sz="1800" b="0" i="0" u="none" strike="noStrike" kern="1200" cap="none" spc="0" normalizeH="0" baseline="0" noProof="0" dirty="0">
                <a:ln>
                  <a:noFill/>
                </a:ln>
                <a:solidFill>
                  <a:prstClr val="white"/>
                </a:solidFill>
                <a:effectLst/>
                <a:uLnTx/>
                <a:uFillTx/>
                <a:latin typeface="Verdana"/>
                <a:ea typeface="+mn-ea"/>
                <a:cs typeface="+mn-cs"/>
              </a:endParaRPr>
            </a:p>
          </p:txBody>
        </p:sp>
      </p:grpSp>
      <p:sp>
        <p:nvSpPr>
          <p:cNvPr id="8" name="TextBox 7">
            <a:extLst>
              <a:ext uri="{FF2B5EF4-FFF2-40B4-BE49-F238E27FC236}">
                <a16:creationId xmlns:a16="http://schemas.microsoft.com/office/drawing/2014/main" id="{EBAFAB6E-6FB8-F48D-B9B4-C057C6B81DA6}"/>
              </a:ext>
            </a:extLst>
          </p:cNvPr>
          <p:cNvSpPr txBox="1"/>
          <p:nvPr/>
        </p:nvSpPr>
        <p:spPr>
          <a:xfrm>
            <a:off x="6390319" y="4625258"/>
            <a:ext cx="1944683" cy="646331"/>
          </a:xfrm>
          <a:prstGeom prst="rect">
            <a:avLst/>
          </a:prstGeom>
          <a:noFill/>
          <a:ln>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200" b="0" i="0" u="none" strike="noStrike" kern="1200" cap="none" spc="0" normalizeH="0" baseline="0" noProof="0" dirty="0">
                <a:ln>
                  <a:noFill/>
                </a:ln>
                <a:solidFill>
                  <a:srgbClr val="001933"/>
                </a:solidFill>
                <a:effectLst/>
                <a:uLnTx/>
                <a:uFillTx/>
                <a:latin typeface="Verdana"/>
                <a:ea typeface="+mn-ea"/>
                <a:cs typeface="+mn-cs"/>
              </a:rPr>
              <a:t>neņem vērā reģistrācijas slieksni (59.panta astotā daļa)</a:t>
            </a:r>
          </a:p>
        </p:txBody>
      </p:sp>
      <p:sp>
        <p:nvSpPr>
          <p:cNvPr id="9" name="TextBox 8">
            <a:extLst>
              <a:ext uri="{FF2B5EF4-FFF2-40B4-BE49-F238E27FC236}">
                <a16:creationId xmlns:a16="http://schemas.microsoft.com/office/drawing/2014/main" id="{076EFD78-FF83-4845-1B57-4BD155B314D9}"/>
              </a:ext>
            </a:extLst>
          </p:cNvPr>
          <p:cNvSpPr txBox="1"/>
          <p:nvPr/>
        </p:nvSpPr>
        <p:spPr>
          <a:xfrm>
            <a:off x="6390319" y="1317792"/>
            <a:ext cx="1944683" cy="1015663"/>
          </a:xfrm>
          <a:prstGeom prst="rect">
            <a:avLst/>
          </a:prstGeom>
          <a:noFill/>
          <a:ln>
            <a:solidFill>
              <a:schemeClr val="tx1"/>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200" b="0" i="0" u="none" strike="noStrike" kern="1200" cap="none" spc="0" normalizeH="0" baseline="0" noProof="0" dirty="0">
                <a:ln>
                  <a:noFill/>
                </a:ln>
                <a:solidFill>
                  <a:srgbClr val="001933"/>
                </a:solidFill>
                <a:effectLst/>
                <a:uLnTx/>
                <a:uFillTx/>
                <a:latin typeface="Verdana"/>
                <a:ea typeface="+mn-ea"/>
                <a:cs typeface="+mn-cs"/>
              </a:rPr>
              <a:t>Līdz 30.06.2025. neņem vērā reģistrācijas slieksni (pārejas noteikumu 47.punkts)</a:t>
            </a:r>
          </a:p>
        </p:txBody>
      </p:sp>
    </p:spTree>
    <p:extLst>
      <p:ext uri="{BB962C8B-B14F-4D97-AF65-F5344CB8AC3E}">
        <p14:creationId xmlns:p14="http://schemas.microsoft.com/office/powerpoint/2010/main" val="15209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81743" y="554200"/>
            <a:ext cx="9753600" cy="1281537"/>
          </a:xfrm>
        </p:spPr>
        <p:txBody>
          <a:bodyPr>
            <a:normAutofit/>
          </a:bodyPr>
          <a:lstStyle/>
          <a:p>
            <a:pPr algn="ctr"/>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dirty="0">
                <a:latin typeface="+mn-lt"/>
                <a:ea typeface="Calibri" panose="020F0502020204030204" pitchFamily="34" charset="0"/>
                <a:cs typeface="Times New Roman" panose="02020603050405020304" pitchFamily="18" charset="0"/>
              </a:rPr>
              <a:t>Paziņojums par PVN samaksu</a:t>
            </a:r>
            <a:br>
              <a:rPr lang="lv-LV"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925286" y="1287301"/>
            <a:ext cx="9666514" cy="2585324"/>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r>
              <a:rPr lang="lv-LV" sz="1800" b="1" dirty="0">
                <a:ea typeface="Calibri" panose="020F0502020204030204" pitchFamily="34" charset="0"/>
                <a:cs typeface="Times New Roman" panose="02020603050405020304" pitchFamily="18" charset="0"/>
              </a:rPr>
              <a:t>    </a:t>
            </a:r>
          </a:p>
          <a:p>
            <a:r>
              <a:rPr lang="lv-LV" sz="1800" b="1" dirty="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459B50FA-B777-5CA0-61B5-8DE8A79B3C80}"/>
              </a:ext>
            </a:extLst>
          </p:cNvPr>
          <p:cNvSpPr txBox="1"/>
          <p:nvPr/>
        </p:nvSpPr>
        <p:spPr>
          <a:xfrm>
            <a:off x="9077739" y="6087297"/>
            <a:ext cx="2846037"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3" name="TextBox 2">
            <a:extLst>
              <a:ext uri="{FF2B5EF4-FFF2-40B4-BE49-F238E27FC236}">
                <a16:creationId xmlns:a16="http://schemas.microsoft.com/office/drawing/2014/main" id="{98CE6D4C-66FA-4B05-9216-3BD176782CAD}"/>
              </a:ext>
            </a:extLst>
          </p:cNvPr>
          <p:cNvSpPr txBox="1"/>
          <p:nvPr/>
        </p:nvSpPr>
        <p:spPr>
          <a:xfrm>
            <a:off x="7240044" y="6271963"/>
            <a:ext cx="4874265"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8" name="TextBox 7">
            <a:extLst>
              <a:ext uri="{FF2B5EF4-FFF2-40B4-BE49-F238E27FC236}">
                <a16:creationId xmlns:a16="http://schemas.microsoft.com/office/drawing/2014/main" id="{48E5A7DD-886F-AD4F-4C58-44478F38EE12}"/>
              </a:ext>
            </a:extLst>
          </p:cNvPr>
          <p:cNvSpPr txBox="1"/>
          <p:nvPr/>
        </p:nvSpPr>
        <p:spPr>
          <a:xfrm>
            <a:off x="1039660" y="1783446"/>
            <a:ext cx="9327212" cy="4124206"/>
          </a:xfrm>
          <a:prstGeom prst="rect">
            <a:avLst/>
          </a:prstGeom>
          <a:noFill/>
        </p:spPr>
        <p:txBody>
          <a:bodyPr wrap="square">
            <a:spAutoFit/>
          </a:bodyPr>
          <a:lstStyle/>
          <a:p>
            <a:pPr indent="-342900" algn="just">
              <a:buFont typeface="Arial" panose="020B0604020202020204" pitchFamily="34" charset="0"/>
              <a:buChar char="•"/>
            </a:pPr>
            <a:r>
              <a:rPr lang="lv-LV" sz="2400" dirty="0"/>
              <a:t>Iesniegšanas iemesls</a:t>
            </a:r>
          </a:p>
          <a:p>
            <a:pPr indent="-342900" algn="just">
              <a:buFont typeface="Arial" panose="020B0604020202020204" pitchFamily="34" charset="0"/>
              <a:buChar char="•"/>
            </a:pPr>
            <a:r>
              <a:rPr lang="lv-LV" sz="2400" dirty="0"/>
              <a:t>Darījuma vērtība</a:t>
            </a:r>
          </a:p>
          <a:p>
            <a:pPr indent="-342900" algn="just">
              <a:buFont typeface="Arial" panose="020B0604020202020204" pitchFamily="34" charset="0"/>
              <a:buChar char="•"/>
            </a:pPr>
            <a:r>
              <a:rPr lang="lv-LV" sz="2400" dirty="0"/>
              <a:t>Aprēķinātā nodokļa summa</a:t>
            </a:r>
          </a:p>
          <a:p>
            <a:pPr indent="-342900" algn="just">
              <a:buFont typeface="Arial" panose="020B0604020202020204" pitchFamily="34" charset="0"/>
              <a:buChar char="•"/>
            </a:pPr>
            <a:r>
              <a:rPr lang="lv-LV" sz="2400" dirty="0"/>
              <a:t>Nodokļa samaksas datums</a:t>
            </a:r>
          </a:p>
          <a:p>
            <a:pPr indent="-342900" algn="just">
              <a:buFont typeface="Arial" panose="020B0604020202020204" pitchFamily="34" charset="0"/>
              <a:buChar char="•"/>
            </a:pPr>
            <a:r>
              <a:rPr lang="lv-LV" sz="2400" dirty="0"/>
              <a:t>Darījuma partnera identifikācijas dati (valsts, numurs, nosaukums)</a:t>
            </a:r>
          </a:p>
          <a:p>
            <a:pPr indent="-342900" algn="just">
              <a:buFont typeface="Arial" panose="020B0604020202020204" pitchFamily="34" charset="0"/>
              <a:buChar char="•"/>
            </a:pPr>
            <a:r>
              <a:rPr lang="lv-LV" sz="2400" dirty="0"/>
              <a:t>Attaisnojuma dokuments (veids, numurs, datums)</a:t>
            </a:r>
          </a:p>
          <a:p>
            <a:pPr algn="just"/>
            <a:endParaRPr lang="lv-LV" sz="2400" i="0" u="none" strike="noStrike" baseline="0" dirty="0">
              <a:solidFill>
                <a:srgbClr val="000000"/>
              </a:solidFill>
            </a:endParaRPr>
          </a:p>
          <a:p>
            <a:pPr algn="just"/>
            <a:endParaRPr lang="lv-LV" sz="2400" i="0" u="none" strike="noStrike" baseline="0" dirty="0">
              <a:solidFill>
                <a:srgbClr val="000000"/>
              </a:solidFill>
            </a:endParaRPr>
          </a:p>
          <a:p>
            <a:pPr algn="just"/>
            <a:endParaRPr lang="lv-LV" sz="2400" dirty="0">
              <a:solidFill>
                <a:srgbClr val="000000"/>
              </a:solidFill>
            </a:endParaRPr>
          </a:p>
          <a:p>
            <a:pPr marL="342900" indent="-342900" algn="l">
              <a:buFont typeface="Wingdings" panose="05000000000000000000" pitchFamily="2" charset="2"/>
              <a:buChar char="Ø"/>
            </a:pPr>
            <a:endParaRPr lang="lv-LV" sz="2200" b="0" i="0" u="none" strike="noStrike" baseline="0" dirty="0">
              <a:solidFill>
                <a:srgbClr val="000000"/>
              </a:solidFill>
            </a:endParaRPr>
          </a:p>
        </p:txBody>
      </p:sp>
    </p:spTree>
    <p:extLst>
      <p:ext uri="{BB962C8B-B14F-4D97-AF65-F5344CB8AC3E}">
        <p14:creationId xmlns:p14="http://schemas.microsoft.com/office/powerpoint/2010/main" val="2131360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81743" y="461866"/>
            <a:ext cx="9753600" cy="1281537"/>
          </a:xfrm>
        </p:spPr>
        <p:txBody>
          <a:bodyPr>
            <a:normAutofit/>
          </a:bodyPr>
          <a:lstStyle/>
          <a:p>
            <a:pPr algn="ctr"/>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dirty="0">
                <a:latin typeface="+mn-lt"/>
                <a:ea typeface="Calibri" panose="020F0502020204030204" pitchFamily="34" charset="0"/>
                <a:cs typeface="Times New Roman" panose="02020603050405020304" pitchFamily="18" charset="0"/>
              </a:rPr>
              <a:t>Paziņojums par PVN samaksu</a:t>
            </a:r>
            <a:br>
              <a:rPr lang="lv-LV"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925286" y="1287301"/>
            <a:ext cx="9666514" cy="2585324"/>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r>
              <a:rPr lang="lv-LV" sz="1800" b="1" dirty="0">
                <a:ea typeface="Calibri" panose="020F0502020204030204" pitchFamily="34" charset="0"/>
                <a:cs typeface="Times New Roman" panose="02020603050405020304" pitchFamily="18" charset="0"/>
              </a:rPr>
              <a:t>    </a:t>
            </a:r>
          </a:p>
          <a:p>
            <a:r>
              <a:rPr lang="lv-LV" sz="1800" b="1" dirty="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459B50FA-B777-5CA0-61B5-8DE8A79B3C80}"/>
              </a:ext>
            </a:extLst>
          </p:cNvPr>
          <p:cNvSpPr txBox="1"/>
          <p:nvPr/>
        </p:nvSpPr>
        <p:spPr>
          <a:xfrm>
            <a:off x="9077739" y="6087297"/>
            <a:ext cx="2846037"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3" name="TextBox 2">
            <a:extLst>
              <a:ext uri="{FF2B5EF4-FFF2-40B4-BE49-F238E27FC236}">
                <a16:creationId xmlns:a16="http://schemas.microsoft.com/office/drawing/2014/main" id="{98CE6D4C-66FA-4B05-9216-3BD176782CAD}"/>
              </a:ext>
            </a:extLst>
          </p:cNvPr>
          <p:cNvSpPr txBox="1"/>
          <p:nvPr/>
        </p:nvSpPr>
        <p:spPr>
          <a:xfrm>
            <a:off x="7240044" y="6271963"/>
            <a:ext cx="4874265"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8" name="TextBox 7">
            <a:extLst>
              <a:ext uri="{FF2B5EF4-FFF2-40B4-BE49-F238E27FC236}">
                <a16:creationId xmlns:a16="http://schemas.microsoft.com/office/drawing/2014/main" id="{48E5A7DD-886F-AD4F-4C58-44478F38EE12}"/>
              </a:ext>
            </a:extLst>
          </p:cNvPr>
          <p:cNvSpPr txBox="1"/>
          <p:nvPr/>
        </p:nvSpPr>
        <p:spPr>
          <a:xfrm>
            <a:off x="1039660" y="1783446"/>
            <a:ext cx="9327212" cy="2585323"/>
          </a:xfrm>
          <a:prstGeom prst="rect">
            <a:avLst/>
          </a:prstGeom>
          <a:noFill/>
        </p:spPr>
        <p:txBody>
          <a:bodyPr wrap="square">
            <a:spAutoFit/>
          </a:bodyPr>
          <a:lstStyle/>
          <a:p>
            <a:pPr algn="just"/>
            <a:r>
              <a:rPr lang="lv-LV" sz="2400" b="1" i="0" u="none" strike="noStrike" baseline="0" dirty="0">
                <a:solidFill>
                  <a:srgbClr val="000000"/>
                </a:solidFill>
              </a:rPr>
              <a:t>VID tīmekļa vietnē materiāls</a:t>
            </a:r>
          </a:p>
          <a:p>
            <a:pPr algn="just"/>
            <a:endParaRPr lang="lv-LV" sz="2400" b="1" dirty="0">
              <a:solidFill>
                <a:srgbClr val="000000"/>
              </a:solidFill>
            </a:endParaRPr>
          </a:p>
          <a:p>
            <a:pPr algn="just"/>
            <a:r>
              <a:rPr lang="lv-LV" sz="2400" dirty="0"/>
              <a:t>Paziņojuma par pievienotās vērtības nodokļa samaksu iesniegšana</a:t>
            </a:r>
            <a:endParaRPr lang="lv-LV" sz="2400" b="1" i="0" u="none" strike="noStrike" baseline="0" dirty="0">
              <a:solidFill>
                <a:srgbClr val="000000"/>
              </a:solidFill>
            </a:endParaRPr>
          </a:p>
          <a:p>
            <a:pPr algn="just"/>
            <a:endParaRPr lang="lv-LV" sz="2200" b="1" i="0" u="none" strike="noStrike" baseline="0" dirty="0">
              <a:solidFill>
                <a:srgbClr val="000000"/>
              </a:solidFill>
            </a:endParaRPr>
          </a:p>
          <a:p>
            <a:pPr algn="just"/>
            <a:endParaRPr lang="lv-LV" sz="2200" dirty="0">
              <a:solidFill>
                <a:srgbClr val="000000"/>
              </a:solidFill>
            </a:endParaRPr>
          </a:p>
          <a:p>
            <a:pPr marL="342900" indent="-342900" algn="l">
              <a:buFont typeface="Wingdings" panose="05000000000000000000" pitchFamily="2" charset="2"/>
              <a:buChar char="Ø"/>
            </a:pPr>
            <a:endParaRPr lang="lv-LV" sz="2200" b="0" i="0" u="none" strike="noStrike" baseline="0" dirty="0">
              <a:solidFill>
                <a:srgbClr val="000000"/>
              </a:solidFill>
            </a:endParaRPr>
          </a:p>
        </p:txBody>
      </p:sp>
    </p:spTree>
    <p:extLst>
      <p:ext uri="{BB962C8B-B14F-4D97-AF65-F5344CB8AC3E}">
        <p14:creationId xmlns:p14="http://schemas.microsoft.com/office/powerpoint/2010/main" val="740186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312685" y="242462"/>
            <a:ext cx="9753600" cy="1281537"/>
          </a:xfrm>
        </p:spPr>
        <p:txBody>
          <a:bodyPr>
            <a:normAutofit/>
          </a:bodyPr>
          <a:lstStyle/>
          <a:p>
            <a:pPr algn="ctr"/>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dirty="0"/>
              <a:t>Režīmu maiņa</a:t>
            </a: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399771" y="1287300"/>
            <a:ext cx="9666514" cy="4984663"/>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r>
              <a:rPr lang="lv-LV" sz="1800" b="1" dirty="0">
                <a:ea typeface="Calibri" panose="020F0502020204030204" pitchFamily="34" charset="0"/>
                <a:cs typeface="Times New Roman" panose="02020603050405020304" pitchFamily="18" charset="0"/>
              </a:rPr>
              <a:t>    </a:t>
            </a:r>
          </a:p>
          <a:p>
            <a:r>
              <a:rPr lang="lv-LV" sz="1800" b="1" dirty="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459B50FA-B777-5CA0-61B5-8DE8A79B3C80}"/>
              </a:ext>
            </a:extLst>
          </p:cNvPr>
          <p:cNvSpPr txBox="1"/>
          <p:nvPr/>
        </p:nvSpPr>
        <p:spPr>
          <a:xfrm>
            <a:off x="8552224" y="6087297"/>
            <a:ext cx="2846037"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8" name="TextBox 7">
            <a:extLst>
              <a:ext uri="{FF2B5EF4-FFF2-40B4-BE49-F238E27FC236}">
                <a16:creationId xmlns:a16="http://schemas.microsoft.com/office/drawing/2014/main" id="{48E5A7DD-886F-AD4F-4C58-44478F38EE12}"/>
              </a:ext>
            </a:extLst>
          </p:cNvPr>
          <p:cNvSpPr txBox="1"/>
          <p:nvPr/>
        </p:nvSpPr>
        <p:spPr>
          <a:xfrm>
            <a:off x="514145" y="1776248"/>
            <a:ext cx="3711016" cy="1107996"/>
          </a:xfrm>
          <a:prstGeom prst="rect">
            <a:avLst/>
          </a:prstGeom>
          <a:noFill/>
          <a:ln w="12700">
            <a:noFill/>
          </a:ln>
        </p:spPr>
        <p:txBody>
          <a:bodyPr wrap="square">
            <a:spAutoFit/>
          </a:bodyPr>
          <a:lstStyle/>
          <a:p>
            <a:pPr algn="ctr"/>
            <a:r>
              <a:rPr lang="lv-LV" sz="2200" b="1" i="0" u="none" strike="noStrike" baseline="0" dirty="0">
                <a:solidFill>
                  <a:srgbClr val="000000"/>
                </a:solidFill>
              </a:rPr>
              <a:t>Vispārējā</a:t>
            </a:r>
            <a:r>
              <a:rPr lang="lv-LV" sz="2200" i="0" u="none" strike="noStrike" baseline="0" dirty="0">
                <a:solidFill>
                  <a:srgbClr val="000000"/>
                </a:solidFill>
              </a:rPr>
              <a:t> reģistrācija VID PVN maksātāju reģistrā </a:t>
            </a:r>
          </a:p>
        </p:txBody>
      </p:sp>
      <p:sp>
        <p:nvSpPr>
          <p:cNvPr id="4" name="TextBox 3">
            <a:extLst>
              <a:ext uri="{FF2B5EF4-FFF2-40B4-BE49-F238E27FC236}">
                <a16:creationId xmlns:a16="http://schemas.microsoft.com/office/drawing/2014/main" id="{93A77E99-247C-AEE2-40E3-E711EFE32041}"/>
              </a:ext>
            </a:extLst>
          </p:cNvPr>
          <p:cNvSpPr txBox="1"/>
          <p:nvPr/>
        </p:nvSpPr>
        <p:spPr>
          <a:xfrm>
            <a:off x="5658959" y="1781503"/>
            <a:ext cx="3711016" cy="769441"/>
          </a:xfrm>
          <a:prstGeom prst="rect">
            <a:avLst/>
          </a:prstGeom>
          <a:noFill/>
          <a:ln w="12700">
            <a:noFill/>
          </a:ln>
        </p:spPr>
        <p:txBody>
          <a:bodyPr wrap="square">
            <a:spAutoFit/>
          </a:bodyPr>
          <a:lstStyle/>
          <a:p>
            <a:pPr algn="ctr"/>
            <a:r>
              <a:rPr lang="lv-LV" sz="2200" b="1" i="0" u="none" strike="noStrike" baseline="0" dirty="0">
                <a:solidFill>
                  <a:srgbClr val="000000"/>
                </a:solidFill>
              </a:rPr>
              <a:t>Īpašā</a:t>
            </a:r>
            <a:r>
              <a:rPr lang="lv-LV" sz="2200" i="0" u="none" strike="noStrike" baseline="0" dirty="0">
                <a:solidFill>
                  <a:srgbClr val="000000"/>
                </a:solidFill>
              </a:rPr>
              <a:t> PVN reģistrācijas kārtība</a:t>
            </a:r>
          </a:p>
        </p:txBody>
      </p:sp>
      <p:sp>
        <p:nvSpPr>
          <p:cNvPr id="6" name="TextBox 5">
            <a:extLst>
              <a:ext uri="{FF2B5EF4-FFF2-40B4-BE49-F238E27FC236}">
                <a16:creationId xmlns:a16="http://schemas.microsoft.com/office/drawing/2014/main" id="{05CEC979-C69E-9341-749D-C71427D8442A}"/>
              </a:ext>
            </a:extLst>
          </p:cNvPr>
          <p:cNvSpPr txBox="1"/>
          <p:nvPr/>
        </p:nvSpPr>
        <p:spPr>
          <a:xfrm>
            <a:off x="514145" y="3779631"/>
            <a:ext cx="3711016" cy="1107996"/>
          </a:xfrm>
          <a:prstGeom prst="rect">
            <a:avLst/>
          </a:prstGeom>
          <a:noFill/>
          <a:ln w="12700">
            <a:noFill/>
          </a:ln>
        </p:spPr>
        <p:txBody>
          <a:bodyPr wrap="square">
            <a:spAutoFit/>
          </a:bodyPr>
          <a:lstStyle/>
          <a:p>
            <a:pPr algn="ctr"/>
            <a:r>
              <a:rPr lang="lv-LV" sz="2200" b="1" i="0" u="none" strike="noStrike" baseline="0" dirty="0">
                <a:solidFill>
                  <a:srgbClr val="000000"/>
                </a:solidFill>
              </a:rPr>
              <a:t>Īpašā</a:t>
            </a:r>
            <a:r>
              <a:rPr lang="lv-LV" sz="2200" i="0" u="none" strike="noStrike" baseline="0" dirty="0">
                <a:solidFill>
                  <a:srgbClr val="000000"/>
                </a:solidFill>
              </a:rPr>
              <a:t> PVN reģistrācijas kārtība</a:t>
            </a:r>
          </a:p>
          <a:p>
            <a:pPr algn="just"/>
            <a:endParaRPr lang="lv-LV" sz="2200" i="0" u="none" strike="noStrike" baseline="0" dirty="0">
              <a:solidFill>
                <a:srgbClr val="000000"/>
              </a:solidFill>
            </a:endParaRPr>
          </a:p>
        </p:txBody>
      </p:sp>
      <p:sp>
        <p:nvSpPr>
          <p:cNvPr id="9" name="TextBox 8">
            <a:extLst>
              <a:ext uri="{FF2B5EF4-FFF2-40B4-BE49-F238E27FC236}">
                <a16:creationId xmlns:a16="http://schemas.microsoft.com/office/drawing/2014/main" id="{2402F552-9C93-EC52-918C-ED0D3A87F96B}"/>
              </a:ext>
            </a:extLst>
          </p:cNvPr>
          <p:cNvSpPr txBox="1"/>
          <p:nvPr/>
        </p:nvSpPr>
        <p:spPr>
          <a:xfrm>
            <a:off x="5658959" y="3595782"/>
            <a:ext cx="3711016" cy="1107996"/>
          </a:xfrm>
          <a:prstGeom prst="rect">
            <a:avLst/>
          </a:prstGeom>
          <a:noFill/>
          <a:ln w="12700">
            <a:noFill/>
          </a:ln>
        </p:spPr>
        <p:txBody>
          <a:bodyPr wrap="square">
            <a:spAutoFit/>
          </a:bodyPr>
          <a:lstStyle/>
          <a:p>
            <a:pPr algn="ctr"/>
            <a:r>
              <a:rPr lang="lv-LV" sz="2200" b="1" i="0" u="none" strike="noStrike" baseline="0" dirty="0">
                <a:solidFill>
                  <a:srgbClr val="000000"/>
                </a:solidFill>
              </a:rPr>
              <a:t>Vispārējā</a:t>
            </a:r>
            <a:r>
              <a:rPr lang="lv-LV" sz="2200" i="0" u="none" strike="noStrike" baseline="0" dirty="0">
                <a:solidFill>
                  <a:srgbClr val="000000"/>
                </a:solidFill>
              </a:rPr>
              <a:t> reģistrācija VID PVN maksātāju reģistrā </a:t>
            </a:r>
          </a:p>
        </p:txBody>
      </p:sp>
      <p:sp>
        <p:nvSpPr>
          <p:cNvPr id="10" name="Arrow: Down 9">
            <a:extLst>
              <a:ext uri="{FF2B5EF4-FFF2-40B4-BE49-F238E27FC236}">
                <a16:creationId xmlns:a16="http://schemas.microsoft.com/office/drawing/2014/main" id="{C43948B3-20A2-23C5-6A8D-EE34B984C5A1}"/>
              </a:ext>
            </a:extLst>
          </p:cNvPr>
          <p:cNvSpPr/>
          <p:nvPr/>
        </p:nvSpPr>
        <p:spPr>
          <a:xfrm>
            <a:off x="2201487" y="3095454"/>
            <a:ext cx="336331" cy="47296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Arrow: Down 10">
            <a:extLst>
              <a:ext uri="{FF2B5EF4-FFF2-40B4-BE49-F238E27FC236}">
                <a16:creationId xmlns:a16="http://schemas.microsoft.com/office/drawing/2014/main" id="{BD467001-0F58-1DC8-5D80-1579E557FE1C}"/>
              </a:ext>
            </a:extLst>
          </p:cNvPr>
          <p:cNvSpPr/>
          <p:nvPr/>
        </p:nvSpPr>
        <p:spPr>
          <a:xfrm>
            <a:off x="7346301" y="2740616"/>
            <a:ext cx="336331" cy="51659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3151016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26466" y="461865"/>
            <a:ext cx="9753600" cy="1281537"/>
          </a:xfrm>
        </p:spPr>
        <p:txBody>
          <a:bodyPr>
            <a:normAutofit/>
          </a:bodyPr>
          <a:lstStyle/>
          <a:p>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dirty="0">
                <a:latin typeface="+mn-lt"/>
                <a:ea typeface="Calibri" panose="020F0502020204030204" pitchFamily="34" charset="0"/>
                <a:cs typeface="Times New Roman" panose="02020603050405020304" pitchFamily="18" charset="0"/>
              </a:rPr>
              <a:t>Vispārējā reģistrācija </a:t>
            </a:r>
            <a:r>
              <a:rPr lang="lv-LV" dirty="0">
                <a:latin typeface="Calibri" panose="020F0502020204030204" pitchFamily="34" charset="0"/>
                <a:ea typeface="Calibri" panose="020F0502020204030204" pitchFamily="34" charset="0"/>
                <a:cs typeface="Calibri" panose="020F0502020204030204" pitchFamily="34" charset="0"/>
              </a:rPr>
              <a:t>→ </a:t>
            </a:r>
            <a:r>
              <a:rPr lang="lv-LV" dirty="0">
                <a:latin typeface="+mn-lt"/>
                <a:cs typeface="Times New Roman" panose="02020603050405020304" pitchFamily="18" charset="0"/>
              </a:rPr>
              <a:t>īpašā PVN kārtība</a:t>
            </a:r>
            <a:br>
              <a:rPr lang="lv-LV"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925286" y="1287300"/>
            <a:ext cx="9666514" cy="4984663"/>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r>
              <a:rPr lang="lv-LV" sz="1800" b="1" dirty="0">
                <a:ea typeface="Calibri" panose="020F0502020204030204" pitchFamily="34" charset="0"/>
                <a:cs typeface="Times New Roman" panose="02020603050405020304" pitchFamily="18" charset="0"/>
              </a:rPr>
              <a:t>    </a:t>
            </a:r>
          </a:p>
          <a:p>
            <a:r>
              <a:rPr lang="lv-LV" sz="1800" b="1" dirty="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459B50FA-B777-5CA0-61B5-8DE8A79B3C80}"/>
              </a:ext>
            </a:extLst>
          </p:cNvPr>
          <p:cNvSpPr txBox="1"/>
          <p:nvPr/>
        </p:nvSpPr>
        <p:spPr>
          <a:xfrm>
            <a:off x="9077739" y="6087297"/>
            <a:ext cx="2846037"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3" name="TextBox 2">
            <a:extLst>
              <a:ext uri="{FF2B5EF4-FFF2-40B4-BE49-F238E27FC236}">
                <a16:creationId xmlns:a16="http://schemas.microsoft.com/office/drawing/2014/main" id="{98CE6D4C-66FA-4B05-9216-3BD176782CAD}"/>
              </a:ext>
            </a:extLst>
          </p:cNvPr>
          <p:cNvSpPr txBox="1"/>
          <p:nvPr/>
        </p:nvSpPr>
        <p:spPr>
          <a:xfrm>
            <a:off x="9268272" y="6271963"/>
            <a:ext cx="2846037" cy="646331"/>
          </a:xfrm>
          <a:prstGeom prst="rect">
            <a:avLst/>
          </a:prstGeom>
          <a:noFill/>
        </p:spPr>
        <p:txBody>
          <a:bodyPr wrap="square">
            <a:spAutoFit/>
          </a:bodyPr>
          <a:lstStyle/>
          <a:p>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73.</a:t>
            </a:r>
            <a:r>
              <a:rPr lang="lv-LV" dirty="0">
                <a:solidFill>
                  <a:srgbClr val="3F91D5"/>
                </a:solidFill>
                <a:latin typeface="Verdana" panose="020B0604030504040204" pitchFamily="34" charset="0"/>
                <a:ea typeface="Calibri" panose="020F0502020204030204" pitchFamily="34" charset="0"/>
                <a:cs typeface="Times New Roman" panose="02020603050405020304" pitchFamily="18" charset="0"/>
              </a:rPr>
              <a:t>p</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anta 2.</a:t>
            </a:r>
            <a:r>
              <a:rPr lang="lv-LV" baseline="30000" dirty="0">
                <a:solidFill>
                  <a:srgbClr val="3F91D5"/>
                </a:solidFill>
                <a:latin typeface="Verdana" panose="020B0604030504040204" pitchFamily="34" charset="0"/>
                <a:ea typeface="Calibri" panose="020F0502020204030204" pitchFamily="34" charset="0"/>
                <a:cs typeface="Times New Roman" panose="02020603050405020304" pitchFamily="18" charset="0"/>
              </a:rPr>
              <a:t>1</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 daļa</a:t>
            </a:r>
            <a:endParaRPr lang="lv-LV" dirty="0">
              <a:solidFill>
                <a:srgbClr val="3F91D5"/>
              </a:solidFill>
              <a:cs typeface="Arial" panose="020B0604020202020204" pitchFamily="34" charset="0"/>
            </a:endParaRPr>
          </a:p>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8" name="TextBox 7">
            <a:extLst>
              <a:ext uri="{FF2B5EF4-FFF2-40B4-BE49-F238E27FC236}">
                <a16:creationId xmlns:a16="http://schemas.microsoft.com/office/drawing/2014/main" id="{48E5A7DD-886F-AD4F-4C58-44478F38EE12}"/>
              </a:ext>
            </a:extLst>
          </p:cNvPr>
          <p:cNvSpPr txBox="1"/>
          <p:nvPr/>
        </p:nvSpPr>
        <p:spPr>
          <a:xfrm>
            <a:off x="1039660" y="1783446"/>
            <a:ext cx="9327212" cy="4154984"/>
          </a:xfrm>
          <a:prstGeom prst="rect">
            <a:avLst/>
          </a:prstGeom>
          <a:noFill/>
        </p:spPr>
        <p:txBody>
          <a:bodyPr wrap="square">
            <a:spAutoFit/>
          </a:bodyPr>
          <a:lstStyle/>
          <a:p>
            <a:pPr marL="342900" indent="-342900">
              <a:buFont typeface="Wingdings" panose="05000000000000000000" pitchFamily="2" charset="2"/>
              <a:buChar char="ü"/>
            </a:pPr>
            <a:r>
              <a:rPr lang="lv-LV" sz="2200" dirty="0">
                <a:solidFill>
                  <a:srgbClr val="000000"/>
                </a:solidFill>
              </a:rPr>
              <a:t>i</a:t>
            </a:r>
            <a:r>
              <a:rPr lang="lv-LV" sz="2200" i="0" u="none" strike="noStrike" baseline="0" dirty="0">
                <a:solidFill>
                  <a:srgbClr val="000000"/>
                </a:solidFill>
              </a:rPr>
              <a:t>r reģistrējies vispārējā kārtībā, jeb ir reģistrēts PVN maksātājs</a:t>
            </a:r>
          </a:p>
          <a:p>
            <a:pPr algn="just"/>
            <a:endParaRPr lang="lv-LV" sz="2200" i="0" u="none" strike="noStrike" baseline="0" dirty="0">
              <a:solidFill>
                <a:srgbClr val="000000"/>
              </a:solidFill>
            </a:endParaRPr>
          </a:p>
          <a:p>
            <a:pPr marL="342900" indent="-342900">
              <a:buFont typeface="Wingdings" panose="05000000000000000000" pitchFamily="2" charset="2"/>
              <a:buChar char="ü"/>
            </a:pPr>
            <a:r>
              <a:rPr lang="lv-LV" sz="2200" dirty="0">
                <a:solidFill>
                  <a:srgbClr val="000000"/>
                </a:solidFill>
              </a:rPr>
              <a:t>ir tiesīgs un vēlas izmantot īpašo PVN reģistrācijas kārtību mazajiem uzņēmumiem</a:t>
            </a:r>
          </a:p>
          <a:p>
            <a:pPr marL="342900" indent="-342900" algn="just">
              <a:buFont typeface="Wingdings" panose="05000000000000000000" pitchFamily="2" charset="2"/>
              <a:buChar char="ü"/>
            </a:pPr>
            <a:endParaRPr lang="lv-LV" sz="2200" i="0" u="none" strike="noStrike" baseline="0" dirty="0">
              <a:solidFill>
                <a:srgbClr val="000000"/>
              </a:solidFill>
            </a:endParaRPr>
          </a:p>
          <a:p>
            <a:pPr marL="342900" indent="-342900">
              <a:buFont typeface="Wingdings" panose="05000000000000000000" pitchFamily="2" charset="2"/>
              <a:buChar char="ü"/>
            </a:pPr>
            <a:r>
              <a:rPr lang="lv-LV" sz="2200" dirty="0">
                <a:solidFill>
                  <a:srgbClr val="000000"/>
                </a:solidFill>
              </a:rPr>
              <a:t>paziņo VID, ka turpmāk reģistrāciju izmantos pakalpojumu saņemšanai no ārvalsts uzņēmumiem vai preču iegādei no ES</a:t>
            </a:r>
          </a:p>
          <a:p>
            <a:pPr marL="342900" indent="-342900" algn="just">
              <a:buFont typeface="Wingdings" panose="05000000000000000000" pitchFamily="2" charset="2"/>
              <a:buChar char="ü"/>
            </a:pPr>
            <a:endParaRPr lang="lv-LV" sz="2200" i="0" u="none" strike="noStrike" baseline="0" dirty="0">
              <a:solidFill>
                <a:srgbClr val="000000"/>
              </a:solidFill>
            </a:endParaRPr>
          </a:p>
          <a:p>
            <a:pPr algn="just"/>
            <a:endParaRPr lang="lv-LV" sz="2200" i="0" u="none" strike="noStrike" baseline="0" dirty="0">
              <a:solidFill>
                <a:srgbClr val="000000"/>
              </a:solidFill>
            </a:endParaRPr>
          </a:p>
          <a:p>
            <a:pPr algn="just"/>
            <a:endParaRPr lang="lv-LV" sz="2200" dirty="0">
              <a:solidFill>
                <a:srgbClr val="000000"/>
              </a:solidFill>
            </a:endParaRPr>
          </a:p>
          <a:p>
            <a:pPr marL="342900" indent="-342900" algn="l">
              <a:buFont typeface="Wingdings" panose="05000000000000000000" pitchFamily="2" charset="2"/>
              <a:buChar char="Ø"/>
            </a:pPr>
            <a:endParaRPr lang="lv-LV" sz="2200" b="0" i="0" u="none" strike="noStrike" baseline="0" dirty="0">
              <a:solidFill>
                <a:srgbClr val="000000"/>
              </a:solidFill>
            </a:endParaRPr>
          </a:p>
        </p:txBody>
      </p:sp>
    </p:spTree>
    <p:extLst>
      <p:ext uri="{BB962C8B-B14F-4D97-AF65-F5344CB8AC3E}">
        <p14:creationId xmlns:p14="http://schemas.microsoft.com/office/powerpoint/2010/main" val="3435750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773DEB-01A8-7758-6E02-BFB31AAFCD01}"/>
              </a:ext>
            </a:extLst>
          </p:cNvPr>
          <p:cNvPicPr>
            <a:picLocks noChangeAspect="1"/>
          </p:cNvPicPr>
          <p:nvPr/>
        </p:nvPicPr>
        <p:blipFill>
          <a:blip r:embed="rId2"/>
          <a:srcRect l="11638" t="20077" r="39483" b="38391"/>
          <a:stretch/>
        </p:blipFill>
        <p:spPr>
          <a:xfrm>
            <a:off x="847152" y="753610"/>
            <a:ext cx="9726256" cy="4648707"/>
          </a:xfrm>
          <a:prstGeom prst="rect">
            <a:avLst/>
          </a:prstGeom>
        </p:spPr>
      </p:pic>
      <p:sp>
        <p:nvSpPr>
          <p:cNvPr id="4" name="Rectangle 3">
            <a:extLst>
              <a:ext uri="{FF2B5EF4-FFF2-40B4-BE49-F238E27FC236}">
                <a16:creationId xmlns:a16="http://schemas.microsoft.com/office/drawing/2014/main" id="{943B773C-7E9D-2304-45FA-E4D1F4A5B03A}"/>
              </a:ext>
            </a:extLst>
          </p:cNvPr>
          <p:cNvSpPr/>
          <p:nvPr/>
        </p:nvSpPr>
        <p:spPr>
          <a:xfrm>
            <a:off x="4456386" y="1996966"/>
            <a:ext cx="2469931" cy="3048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1000" dirty="0">
                <a:solidFill>
                  <a:schemeClr val="tx1"/>
                </a:solidFill>
              </a:rPr>
              <a:t>PVN maksātājs no 12.04.2000</a:t>
            </a:r>
            <a:r>
              <a:rPr lang="lv-LV" dirty="0">
                <a:solidFill>
                  <a:schemeClr val="tx1"/>
                </a:solidFill>
              </a:rPr>
              <a:t> </a:t>
            </a:r>
          </a:p>
        </p:txBody>
      </p:sp>
    </p:spTree>
    <p:extLst>
      <p:ext uri="{BB962C8B-B14F-4D97-AF65-F5344CB8AC3E}">
        <p14:creationId xmlns:p14="http://schemas.microsoft.com/office/powerpoint/2010/main" val="321584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2A5F55-3326-5E03-F398-720260CAFA21}"/>
              </a:ext>
            </a:extLst>
          </p:cNvPr>
          <p:cNvPicPr>
            <a:picLocks noChangeAspect="1"/>
          </p:cNvPicPr>
          <p:nvPr/>
        </p:nvPicPr>
        <p:blipFill>
          <a:blip r:embed="rId2"/>
          <a:srcRect l="11896" t="19923" r="39397" b="16322"/>
          <a:stretch/>
        </p:blipFill>
        <p:spPr>
          <a:xfrm>
            <a:off x="1366345" y="267464"/>
            <a:ext cx="8681545" cy="6392077"/>
          </a:xfrm>
          <a:prstGeom prst="rect">
            <a:avLst/>
          </a:prstGeom>
        </p:spPr>
      </p:pic>
      <p:sp>
        <p:nvSpPr>
          <p:cNvPr id="4" name="Rectangle 3">
            <a:extLst>
              <a:ext uri="{FF2B5EF4-FFF2-40B4-BE49-F238E27FC236}">
                <a16:creationId xmlns:a16="http://schemas.microsoft.com/office/drawing/2014/main" id="{80E56737-B2C7-50AB-6B38-8E772B673F4B}"/>
              </a:ext>
            </a:extLst>
          </p:cNvPr>
          <p:cNvSpPr/>
          <p:nvPr/>
        </p:nvSpPr>
        <p:spPr>
          <a:xfrm>
            <a:off x="2974428" y="2196662"/>
            <a:ext cx="3783724" cy="935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Rectangle 4">
            <a:extLst>
              <a:ext uri="{FF2B5EF4-FFF2-40B4-BE49-F238E27FC236}">
                <a16:creationId xmlns:a16="http://schemas.microsoft.com/office/drawing/2014/main" id="{88375F1A-7592-7BE8-58E5-8AA81637E538}"/>
              </a:ext>
            </a:extLst>
          </p:cNvPr>
          <p:cNvSpPr/>
          <p:nvPr/>
        </p:nvSpPr>
        <p:spPr>
          <a:xfrm>
            <a:off x="1566041" y="4088524"/>
            <a:ext cx="2438400" cy="231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541613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925286" y="852062"/>
            <a:ext cx="9753600" cy="1281537"/>
          </a:xfrm>
        </p:spPr>
        <p:txBody>
          <a:bodyPr>
            <a:normAutofit/>
          </a:bodyPr>
          <a:lstStyle/>
          <a:p>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dirty="0">
                <a:latin typeface="+mn-lt"/>
                <a:ea typeface="Calibri" panose="020F0502020204030204" pitchFamily="34" charset="0"/>
                <a:cs typeface="Times New Roman" panose="02020603050405020304" pitchFamily="18" charset="0"/>
              </a:rPr>
              <a:t>Vispārējā reģistrācija </a:t>
            </a:r>
            <a:r>
              <a:rPr lang="lv-LV" dirty="0">
                <a:latin typeface="Calibri" panose="020F0502020204030204" pitchFamily="34" charset="0"/>
                <a:ea typeface="Calibri" panose="020F0502020204030204" pitchFamily="34" charset="0"/>
                <a:cs typeface="Calibri" panose="020F0502020204030204" pitchFamily="34" charset="0"/>
              </a:rPr>
              <a:t>→ </a:t>
            </a:r>
            <a:r>
              <a:rPr lang="lv-LV" dirty="0">
                <a:latin typeface="+mn-lt"/>
                <a:cs typeface="Times New Roman" panose="02020603050405020304" pitchFamily="18" charset="0"/>
              </a:rPr>
              <a:t>īpašā PVN kārtība</a:t>
            </a:r>
            <a:br>
              <a:rPr lang="lv-LV"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925286" y="1287300"/>
            <a:ext cx="9666514" cy="4984663"/>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r>
              <a:rPr lang="lv-LV" sz="1800" b="1" dirty="0">
                <a:ea typeface="Calibri" panose="020F0502020204030204" pitchFamily="34" charset="0"/>
                <a:cs typeface="Times New Roman" panose="02020603050405020304" pitchFamily="18" charset="0"/>
              </a:rPr>
              <a:t>    </a:t>
            </a:r>
          </a:p>
          <a:p>
            <a:r>
              <a:rPr lang="lv-LV" sz="1800" b="1" dirty="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459B50FA-B777-5CA0-61B5-8DE8A79B3C80}"/>
              </a:ext>
            </a:extLst>
          </p:cNvPr>
          <p:cNvSpPr txBox="1"/>
          <p:nvPr/>
        </p:nvSpPr>
        <p:spPr>
          <a:xfrm>
            <a:off x="9077739" y="6087297"/>
            <a:ext cx="2846037"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8" name="TextBox 7">
            <a:extLst>
              <a:ext uri="{FF2B5EF4-FFF2-40B4-BE49-F238E27FC236}">
                <a16:creationId xmlns:a16="http://schemas.microsoft.com/office/drawing/2014/main" id="{48E5A7DD-886F-AD4F-4C58-44478F38EE12}"/>
              </a:ext>
            </a:extLst>
          </p:cNvPr>
          <p:cNvSpPr txBox="1"/>
          <p:nvPr/>
        </p:nvSpPr>
        <p:spPr>
          <a:xfrm>
            <a:off x="925286" y="2568837"/>
            <a:ext cx="9327212" cy="2123658"/>
          </a:xfrm>
          <a:prstGeom prst="rect">
            <a:avLst/>
          </a:prstGeom>
          <a:noFill/>
        </p:spPr>
        <p:txBody>
          <a:bodyPr wrap="square">
            <a:spAutoFit/>
          </a:bodyPr>
          <a:lstStyle/>
          <a:p>
            <a:pPr algn="just"/>
            <a:r>
              <a:rPr lang="lv-LV" sz="2200" dirty="0">
                <a:solidFill>
                  <a:srgbClr val="000000"/>
                </a:solidFill>
              </a:rPr>
              <a:t>Saņem no VID informāciju par reģistrācijas maiņu (informācija EDS) ar </a:t>
            </a:r>
            <a:r>
              <a:rPr lang="lv-LV" sz="2200" dirty="0">
                <a:solidFill>
                  <a:srgbClr val="C00000"/>
                </a:solidFill>
              </a:rPr>
              <a:t>konkrētu datumu</a:t>
            </a:r>
          </a:p>
          <a:p>
            <a:pPr algn="just"/>
            <a:endParaRPr lang="lv-LV" sz="2200" i="0" u="none" strike="noStrike" baseline="0" dirty="0">
              <a:solidFill>
                <a:srgbClr val="000000"/>
              </a:solidFill>
            </a:endParaRPr>
          </a:p>
          <a:p>
            <a:pPr algn="just"/>
            <a:endParaRPr lang="lv-LV" sz="2200" dirty="0">
              <a:solidFill>
                <a:srgbClr val="000000"/>
              </a:solidFill>
            </a:endParaRPr>
          </a:p>
          <a:p>
            <a:pPr algn="just"/>
            <a:endParaRPr lang="lv-LV" sz="2200" dirty="0">
              <a:solidFill>
                <a:srgbClr val="000000"/>
              </a:solidFill>
            </a:endParaRPr>
          </a:p>
          <a:p>
            <a:pPr marL="342900" indent="-342900" algn="l">
              <a:buFont typeface="Wingdings" panose="05000000000000000000" pitchFamily="2" charset="2"/>
              <a:buChar char="Ø"/>
            </a:pPr>
            <a:endParaRPr lang="lv-LV" sz="2200" b="0" i="0" u="none" strike="noStrike" baseline="0" dirty="0">
              <a:solidFill>
                <a:srgbClr val="000000"/>
              </a:solidFill>
            </a:endParaRPr>
          </a:p>
        </p:txBody>
      </p:sp>
    </p:spTree>
    <p:extLst>
      <p:ext uri="{BB962C8B-B14F-4D97-AF65-F5344CB8AC3E}">
        <p14:creationId xmlns:p14="http://schemas.microsoft.com/office/powerpoint/2010/main" val="3125258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38200" y="586037"/>
            <a:ext cx="9753600" cy="1281537"/>
          </a:xfrm>
        </p:spPr>
        <p:txBody>
          <a:bodyPr>
            <a:normAutofit/>
          </a:bodyPr>
          <a:lstStyle/>
          <a:p>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dirty="0">
                <a:latin typeface="+mn-lt"/>
                <a:ea typeface="Calibri" panose="020F0502020204030204" pitchFamily="34" charset="0"/>
                <a:cs typeface="Times New Roman" panose="02020603050405020304" pitchFamily="18" charset="0"/>
              </a:rPr>
              <a:t>Vispārējā reģistrācija </a:t>
            </a:r>
            <a:r>
              <a:rPr lang="lv-LV" dirty="0">
                <a:latin typeface="Calibri" panose="020F0502020204030204" pitchFamily="34" charset="0"/>
                <a:ea typeface="Calibri" panose="020F0502020204030204" pitchFamily="34" charset="0"/>
                <a:cs typeface="Calibri" panose="020F0502020204030204" pitchFamily="34" charset="0"/>
              </a:rPr>
              <a:t>→ </a:t>
            </a:r>
            <a:r>
              <a:rPr lang="lv-LV" dirty="0">
                <a:latin typeface="+mn-lt"/>
                <a:cs typeface="Times New Roman" panose="02020603050405020304" pitchFamily="18" charset="0"/>
              </a:rPr>
              <a:t>īpašā PVN kārtība</a:t>
            </a:r>
            <a:br>
              <a:rPr lang="lv-LV"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925286" y="1287300"/>
            <a:ext cx="9666514" cy="4984663"/>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r>
              <a:rPr lang="lv-LV" sz="1800" b="1" dirty="0">
                <a:ea typeface="Calibri" panose="020F0502020204030204" pitchFamily="34" charset="0"/>
                <a:cs typeface="Times New Roman" panose="02020603050405020304" pitchFamily="18" charset="0"/>
              </a:rPr>
              <a:t>    </a:t>
            </a:r>
          </a:p>
          <a:p>
            <a:r>
              <a:rPr lang="lv-LV" sz="1800" b="1" dirty="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459B50FA-B777-5CA0-61B5-8DE8A79B3C80}"/>
              </a:ext>
            </a:extLst>
          </p:cNvPr>
          <p:cNvSpPr txBox="1"/>
          <p:nvPr/>
        </p:nvSpPr>
        <p:spPr>
          <a:xfrm>
            <a:off x="9077739" y="6087297"/>
            <a:ext cx="2846037"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8" name="TextBox 7">
            <a:extLst>
              <a:ext uri="{FF2B5EF4-FFF2-40B4-BE49-F238E27FC236}">
                <a16:creationId xmlns:a16="http://schemas.microsoft.com/office/drawing/2014/main" id="{48E5A7DD-886F-AD4F-4C58-44478F38EE12}"/>
              </a:ext>
            </a:extLst>
          </p:cNvPr>
          <p:cNvSpPr txBox="1"/>
          <p:nvPr/>
        </p:nvSpPr>
        <p:spPr>
          <a:xfrm>
            <a:off x="1039660" y="1783446"/>
            <a:ext cx="9327212" cy="2800767"/>
          </a:xfrm>
          <a:prstGeom prst="rect">
            <a:avLst/>
          </a:prstGeom>
          <a:noFill/>
        </p:spPr>
        <p:txBody>
          <a:bodyPr wrap="square">
            <a:spAutoFit/>
          </a:bodyPr>
          <a:lstStyle/>
          <a:p>
            <a:pPr algn="just"/>
            <a:r>
              <a:rPr lang="lv-LV" sz="2200" dirty="0">
                <a:solidFill>
                  <a:srgbClr val="000000"/>
                </a:solidFill>
              </a:rPr>
              <a:t>Pienākumi:</a:t>
            </a:r>
          </a:p>
          <a:p>
            <a:pPr marL="342900" indent="-342900" algn="just">
              <a:buFont typeface="Wingdings" panose="05000000000000000000" pitchFamily="2" charset="2"/>
              <a:buChar char="ü"/>
            </a:pPr>
            <a:endParaRPr lang="lv-LV" sz="2200" dirty="0">
              <a:solidFill>
                <a:srgbClr val="000000"/>
              </a:solidFill>
            </a:endParaRPr>
          </a:p>
          <a:p>
            <a:pPr marL="342900" indent="-342900" algn="just">
              <a:buFont typeface="Wingdings" panose="05000000000000000000" pitchFamily="2" charset="2"/>
              <a:buChar char="ü"/>
            </a:pPr>
            <a:r>
              <a:rPr lang="lv-LV" sz="2200" dirty="0">
                <a:solidFill>
                  <a:srgbClr val="000000"/>
                </a:solidFill>
              </a:rPr>
              <a:t>iesniegt PVN deklarāciju par beidzamo taksācijas periodu</a:t>
            </a:r>
          </a:p>
          <a:p>
            <a:pPr algn="just"/>
            <a:endParaRPr lang="lv-LV" sz="2200" dirty="0">
              <a:solidFill>
                <a:srgbClr val="000000"/>
              </a:solidFill>
            </a:endParaRPr>
          </a:p>
          <a:p>
            <a:pPr marL="342900" indent="-342900" algn="just">
              <a:buFont typeface="Wingdings" panose="05000000000000000000" pitchFamily="2" charset="2"/>
              <a:buChar char="ü"/>
            </a:pPr>
            <a:r>
              <a:rPr lang="lv-LV" sz="2200" dirty="0">
                <a:solidFill>
                  <a:srgbClr val="000000"/>
                </a:solidFill>
              </a:rPr>
              <a:t>iesniegt paziņojumu par atlikumā esošajiem aktīviem, par kuriem atskaitīts priekšnodoklis un triju darbdienu laikā no paziņojuma iesniegšanas samaksāt aprēķināto PVN</a:t>
            </a:r>
          </a:p>
          <a:p>
            <a:pPr marL="342900" indent="-342900" algn="l">
              <a:buFont typeface="Wingdings" panose="05000000000000000000" pitchFamily="2" charset="2"/>
              <a:buChar char="Ø"/>
            </a:pPr>
            <a:endParaRPr lang="lv-LV" sz="2200" b="0" i="0" u="none" strike="noStrike" baseline="0" dirty="0">
              <a:solidFill>
                <a:srgbClr val="000000"/>
              </a:solidFill>
            </a:endParaRPr>
          </a:p>
        </p:txBody>
      </p:sp>
      <p:sp>
        <p:nvSpPr>
          <p:cNvPr id="3" name="TextBox 2">
            <a:extLst>
              <a:ext uri="{FF2B5EF4-FFF2-40B4-BE49-F238E27FC236}">
                <a16:creationId xmlns:a16="http://schemas.microsoft.com/office/drawing/2014/main" id="{94502D1A-1105-9607-1BAC-FC6DFA47BFBF}"/>
              </a:ext>
            </a:extLst>
          </p:cNvPr>
          <p:cNvSpPr txBox="1"/>
          <p:nvPr/>
        </p:nvSpPr>
        <p:spPr>
          <a:xfrm>
            <a:off x="7206993" y="6318129"/>
            <a:ext cx="4874265" cy="646331"/>
          </a:xfrm>
          <a:prstGeom prst="rect">
            <a:avLst/>
          </a:prstGeom>
          <a:noFill/>
        </p:spPr>
        <p:txBody>
          <a:bodyPr wrap="square">
            <a:spAutoFit/>
          </a:bodyPr>
          <a:lstStyle/>
          <a:p>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139.</a:t>
            </a:r>
            <a:r>
              <a:rPr lang="lv-LV" sz="1800" baseline="300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2</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 panta </a:t>
            </a:r>
            <a:r>
              <a:rPr lang="lv-LV" dirty="0">
                <a:solidFill>
                  <a:srgbClr val="3F91D5"/>
                </a:solidFill>
                <a:latin typeface="Verdana" panose="020B0604030504040204" pitchFamily="34" charset="0"/>
                <a:ea typeface="Calibri" panose="020F0502020204030204" pitchFamily="34" charset="0"/>
                <a:cs typeface="Times New Roman" panose="02020603050405020304" pitchFamily="18" charset="0"/>
              </a:rPr>
              <a:t>divpadsmitā</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 daļa</a:t>
            </a:r>
            <a:endParaRPr lang="lv-LV" dirty="0">
              <a:solidFill>
                <a:srgbClr val="3F91D5"/>
              </a:solidFill>
              <a:cs typeface="Arial" panose="020B0604020202020204" pitchFamily="34" charset="0"/>
            </a:endParaRPr>
          </a:p>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Tree>
    <p:extLst>
      <p:ext uri="{BB962C8B-B14F-4D97-AF65-F5344CB8AC3E}">
        <p14:creationId xmlns:p14="http://schemas.microsoft.com/office/powerpoint/2010/main" val="1803367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useBgFill="1">
        <p:nvSpPr>
          <p:cNvPr id="10" name="Rectangle 9">
            <a:extLst>
              <a:ext uri="{FF2B5EF4-FFF2-40B4-BE49-F238E27FC236}">
                <a16:creationId xmlns:a16="http://schemas.microsoft.com/office/drawing/2014/main" id="{11026190-6B62-46DB-B5FF-9E0FF9BDC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Freeform: Shape 11">
            <a:extLst>
              <a:ext uri="{FF2B5EF4-FFF2-40B4-BE49-F238E27FC236}">
                <a16:creationId xmlns:a16="http://schemas.microsoft.com/office/drawing/2014/main" id="{66DA0389-D66E-4727-8EFB-E60E6C412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693" y="870265"/>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 name="Title 1">
            <a:extLst>
              <a:ext uri="{FF2B5EF4-FFF2-40B4-BE49-F238E27FC236}">
                <a16:creationId xmlns:a16="http://schemas.microsoft.com/office/drawing/2014/main" id="{4C944653-CC91-4260-E9D4-29FD362C78DC}"/>
              </a:ext>
            </a:extLst>
          </p:cNvPr>
          <p:cNvSpPr>
            <a:spLocks noGrp="1"/>
          </p:cNvSpPr>
          <p:nvPr>
            <p:ph type="title"/>
          </p:nvPr>
        </p:nvSpPr>
        <p:spPr>
          <a:xfrm>
            <a:off x="1629751" y="1118473"/>
            <a:ext cx="8924392" cy="1037867"/>
          </a:xfrm>
        </p:spPr>
        <p:txBody>
          <a:bodyPr>
            <a:normAutofit/>
          </a:bodyPr>
          <a:lstStyle/>
          <a:p>
            <a:pPr algn="ctr"/>
            <a:r>
              <a:rPr lang="lv-LV" dirty="0"/>
              <a:t>Piemērs</a:t>
            </a:r>
          </a:p>
        </p:txBody>
      </p:sp>
      <p:sp>
        <p:nvSpPr>
          <p:cNvPr id="19" name="Rectangle 6">
            <a:extLst>
              <a:ext uri="{FF2B5EF4-FFF2-40B4-BE49-F238E27FC236}">
                <a16:creationId xmlns:a16="http://schemas.microsoft.com/office/drawing/2014/main" id="{B24A3A03-2C4E-45B5-B388-FAD638CDF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8" y="66226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 name="Content Placeholder 2">
            <a:extLst>
              <a:ext uri="{FF2B5EF4-FFF2-40B4-BE49-F238E27FC236}">
                <a16:creationId xmlns:a16="http://schemas.microsoft.com/office/drawing/2014/main" id="{05D5494E-3C31-34D0-D69E-8EB423E22E82}"/>
              </a:ext>
            </a:extLst>
          </p:cNvPr>
          <p:cNvSpPr>
            <a:spLocks noGrp="1"/>
          </p:cNvSpPr>
          <p:nvPr>
            <p:ph idx="1"/>
          </p:nvPr>
        </p:nvSpPr>
        <p:spPr>
          <a:xfrm>
            <a:off x="1264693" y="2643172"/>
            <a:ext cx="9662615" cy="4098204"/>
          </a:xfrm>
        </p:spPr>
        <p:txBody>
          <a:bodyPr>
            <a:normAutofit/>
          </a:bodyPr>
          <a:lstStyle/>
          <a:p>
            <a:r>
              <a:rPr lang="lv-LV" b="0" i="0" dirty="0">
                <a:effectLst/>
                <a:latin typeface="+mn-lt"/>
              </a:rPr>
              <a:t>Uzņēmums, kas reģistrējies VID PVN maksātāju reģistrā ir tiesīgs un izvēlas turpmāk PVN reģistrāciju izmantot, lai tikai samaksātu PVN par pakalpojumiem no ārvalsts uzņēmumiem (lai izmantotu 139.</a:t>
            </a:r>
            <a:r>
              <a:rPr lang="lv-LV" b="0" i="0" baseline="30000" dirty="0">
                <a:effectLst/>
                <a:latin typeface="+mn-lt"/>
              </a:rPr>
              <a:t>2</a:t>
            </a:r>
            <a:r>
              <a:rPr lang="lv-LV" b="0" i="0" dirty="0">
                <a:effectLst/>
                <a:latin typeface="+mn-lt"/>
              </a:rPr>
              <a:t> pantā noteiktās tiesības)</a:t>
            </a:r>
          </a:p>
          <a:p>
            <a:endParaRPr lang="lv-LV" dirty="0">
              <a:latin typeface="+mn-lt"/>
            </a:endParaRPr>
          </a:p>
          <a:p>
            <a:pPr marL="342900" indent="-342900">
              <a:buFont typeface="Wingdings" panose="05000000000000000000" pitchFamily="2" charset="2"/>
              <a:buChar char="§"/>
            </a:pPr>
            <a:r>
              <a:rPr lang="lv-LV" b="0" i="0" dirty="0">
                <a:effectLst/>
                <a:latin typeface="+mn-lt"/>
              </a:rPr>
              <a:t>2025.gada 1.jūlijā iesniedz EDS iesniegumu par statusa maiņu</a:t>
            </a:r>
          </a:p>
          <a:p>
            <a:pPr marL="342900" indent="-342900">
              <a:buFont typeface="Wingdings" panose="05000000000000000000" pitchFamily="2" charset="2"/>
              <a:buChar char="§"/>
            </a:pPr>
            <a:r>
              <a:rPr lang="lv-LV" dirty="0">
                <a:latin typeface="+mn-lt"/>
              </a:rPr>
              <a:t>VID EDS 2025.gada 2.jūlijā (trešdiena) saņem apstiprinājumu par statusa maiņu ar 3.jūliju</a:t>
            </a:r>
          </a:p>
          <a:p>
            <a:pPr marL="342900" indent="-342900">
              <a:buFont typeface="Wingdings" panose="05000000000000000000" pitchFamily="2" charset="2"/>
              <a:buChar char="§"/>
            </a:pPr>
            <a:r>
              <a:rPr lang="lv-LV" b="1" dirty="0">
                <a:latin typeface="+mn-lt"/>
              </a:rPr>
              <a:t>s</a:t>
            </a:r>
            <a:r>
              <a:rPr lang="lv-LV" b="1" i="0" dirty="0">
                <a:effectLst/>
                <a:latin typeface="+mn-lt"/>
              </a:rPr>
              <a:t>tatuss faktiski mainās 3.jūlijā</a:t>
            </a:r>
            <a:endParaRPr lang="lv-LV" b="0" i="0" dirty="0">
              <a:effectLst/>
              <a:latin typeface="+mn-lt"/>
            </a:endParaRPr>
          </a:p>
        </p:txBody>
      </p:sp>
    </p:spTree>
    <p:extLst>
      <p:ext uri="{BB962C8B-B14F-4D97-AF65-F5344CB8AC3E}">
        <p14:creationId xmlns:p14="http://schemas.microsoft.com/office/powerpoint/2010/main" val="4030972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useBgFill="1">
        <p:nvSpPr>
          <p:cNvPr id="10" name="Rectangle 9">
            <a:extLst>
              <a:ext uri="{FF2B5EF4-FFF2-40B4-BE49-F238E27FC236}">
                <a16:creationId xmlns:a16="http://schemas.microsoft.com/office/drawing/2014/main" id="{11026190-6B62-46DB-B5FF-9E0FF9BDC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12" name="Freeform: Shape 11">
            <a:extLst>
              <a:ext uri="{FF2B5EF4-FFF2-40B4-BE49-F238E27FC236}">
                <a16:creationId xmlns:a16="http://schemas.microsoft.com/office/drawing/2014/main" id="{66DA0389-D66E-4727-8EFB-E60E6C412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693" y="870265"/>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2" name="Title 1">
            <a:extLst>
              <a:ext uri="{FF2B5EF4-FFF2-40B4-BE49-F238E27FC236}">
                <a16:creationId xmlns:a16="http://schemas.microsoft.com/office/drawing/2014/main" id="{4C944653-CC91-4260-E9D4-29FD362C78DC}"/>
              </a:ext>
            </a:extLst>
          </p:cNvPr>
          <p:cNvSpPr>
            <a:spLocks noGrp="1"/>
          </p:cNvSpPr>
          <p:nvPr>
            <p:ph type="title"/>
          </p:nvPr>
        </p:nvSpPr>
        <p:spPr>
          <a:xfrm>
            <a:off x="1629751" y="1118473"/>
            <a:ext cx="8924392" cy="1037867"/>
          </a:xfrm>
        </p:spPr>
        <p:txBody>
          <a:bodyPr>
            <a:normAutofit/>
          </a:bodyPr>
          <a:lstStyle/>
          <a:p>
            <a:pPr algn="ctr"/>
            <a:r>
              <a:rPr lang="lv-LV" dirty="0"/>
              <a:t>Piemērs (turpinājums)</a:t>
            </a:r>
          </a:p>
        </p:txBody>
      </p:sp>
      <p:sp>
        <p:nvSpPr>
          <p:cNvPr id="19" name="Rectangle 6">
            <a:extLst>
              <a:ext uri="{FF2B5EF4-FFF2-40B4-BE49-F238E27FC236}">
                <a16:creationId xmlns:a16="http://schemas.microsoft.com/office/drawing/2014/main" id="{B24A3A03-2C4E-45B5-B388-FAD638CDF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8" y="66226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3" name="Content Placeholder 2">
            <a:extLst>
              <a:ext uri="{FF2B5EF4-FFF2-40B4-BE49-F238E27FC236}">
                <a16:creationId xmlns:a16="http://schemas.microsoft.com/office/drawing/2014/main" id="{05D5494E-3C31-34D0-D69E-8EB423E22E82}"/>
              </a:ext>
            </a:extLst>
          </p:cNvPr>
          <p:cNvSpPr>
            <a:spLocks noGrp="1"/>
          </p:cNvSpPr>
          <p:nvPr>
            <p:ph idx="1"/>
          </p:nvPr>
        </p:nvSpPr>
        <p:spPr>
          <a:xfrm>
            <a:off x="1264693" y="2643172"/>
            <a:ext cx="9662615" cy="4098204"/>
          </a:xfrm>
        </p:spPr>
        <p:txBody>
          <a:bodyPr>
            <a:normAutofit/>
          </a:bodyPr>
          <a:lstStyle/>
          <a:p>
            <a:pPr marL="342900" indent="-342900">
              <a:buFont typeface="Wingdings" panose="05000000000000000000" pitchFamily="2" charset="2"/>
              <a:buChar char="§"/>
            </a:pPr>
            <a:r>
              <a:rPr lang="lv-LV" b="1" dirty="0">
                <a:latin typeface="+mn-lt"/>
              </a:rPr>
              <a:t>Beidzamā diena kā vispārējam PVN maksātājam 2.jūlijs</a:t>
            </a:r>
            <a:endParaRPr lang="lv-LV" b="0" i="0" dirty="0">
              <a:effectLst/>
              <a:latin typeface="+mn-lt"/>
            </a:endParaRPr>
          </a:p>
          <a:p>
            <a:pPr marL="342900" indent="-342900">
              <a:buFont typeface="Wingdings" panose="05000000000000000000" pitchFamily="2" charset="2"/>
              <a:buChar char="§"/>
            </a:pPr>
            <a:r>
              <a:rPr lang="lv-LV" dirty="0">
                <a:latin typeface="+mn-lt"/>
              </a:rPr>
              <a:t>20 dienu laikā jāiesniedz PVN deklarāciju par jūliju</a:t>
            </a:r>
          </a:p>
          <a:p>
            <a:pPr marL="342900" indent="-342900">
              <a:buFont typeface="Wingdings" panose="05000000000000000000" pitchFamily="2" charset="2"/>
              <a:buChar char="§"/>
            </a:pPr>
            <a:r>
              <a:rPr lang="lv-LV" sz="2400" dirty="0">
                <a:solidFill>
                  <a:srgbClr val="000000"/>
                </a:solidFill>
              </a:rPr>
              <a:t>30 dienu laikā jāiesniedz paziņojums par atlikumā esošajiem aktīviem par kuriem atskaitīts priekšnodoklis</a:t>
            </a:r>
            <a:endParaRPr lang="lv-LV" dirty="0">
              <a:latin typeface="+mn-lt"/>
            </a:endParaRPr>
          </a:p>
        </p:txBody>
      </p:sp>
    </p:spTree>
    <p:extLst>
      <p:ext uri="{BB962C8B-B14F-4D97-AF65-F5344CB8AC3E}">
        <p14:creationId xmlns:p14="http://schemas.microsoft.com/office/powerpoint/2010/main" val="2802748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D71BAE91-2E02-5F9E-495C-622B7EC9CE0B}"/>
              </a:ext>
            </a:extLst>
          </p:cNvPr>
          <p:cNvSpPr>
            <a:spLocks noGrp="1" noChangeArrowheads="1"/>
          </p:cNvSpPr>
          <p:nvPr>
            <p:ph type="title"/>
          </p:nvPr>
        </p:nvSpPr>
        <p:spPr/>
        <p:txBody>
          <a:bodyPr/>
          <a:lstStyle/>
          <a:p>
            <a:r>
              <a:rPr lang="lv-LV" altLang="lv-LV" dirty="0"/>
              <a:t>Ko apliek ar PVN</a:t>
            </a:r>
          </a:p>
        </p:txBody>
      </p:sp>
      <p:sp>
        <p:nvSpPr>
          <p:cNvPr id="3" name="Content Placeholder 2">
            <a:extLst>
              <a:ext uri="{FF2B5EF4-FFF2-40B4-BE49-F238E27FC236}">
                <a16:creationId xmlns:a16="http://schemas.microsoft.com/office/drawing/2014/main" id="{72487C7F-DDE1-644C-AC60-48FEE776CCAC}"/>
              </a:ext>
            </a:extLst>
          </p:cNvPr>
          <p:cNvSpPr>
            <a:spLocks noGrp="1" noChangeArrowheads="1"/>
          </p:cNvSpPr>
          <p:nvPr>
            <p:ph idx="1"/>
          </p:nvPr>
        </p:nvSpPr>
        <p:spPr>
          <a:xfrm>
            <a:off x="838200" y="1771650"/>
            <a:ext cx="10515600" cy="4351338"/>
          </a:xfrm>
        </p:spPr>
        <p:txBody>
          <a:bodyPr/>
          <a:lstStyle/>
          <a:p>
            <a:r>
              <a:rPr lang="lv-LV" altLang="lv-LV" dirty="0">
                <a:cs typeface="+mn-cs"/>
              </a:rPr>
              <a:t>Saimnieciskās darbības ietvaros veiktos iekšzemes </a:t>
            </a:r>
          </a:p>
          <a:p>
            <a:r>
              <a:rPr lang="lv-LV" altLang="lv-LV" dirty="0">
                <a:cs typeface="+mn-cs"/>
              </a:rPr>
              <a:t>darījumus:</a:t>
            </a:r>
          </a:p>
          <a:p>
            <a:endParaRPr lang="lv-LV" altLang="lv-LV" dirty="0">
              <a:cs typeface="+mn-cs"/>
            </a:endParaRPr>
          </a:p>
          <a:p>
            <a:pPr>
              <a:buFont typeface="Arial" panose="020B0604020202020204" pitchFamily="34" charset="0"/>
              <a:buChar char="•"/>
            </a:pPr>
            <a:r>
              <a:rPr lang="lv-LV" altLang="lv-LV" dirty="0">
                <a:cs typeface="+mn-cs"/>
              </a:rPr>
              <a:t>preču piegādi (pārdošanu)</a:t>
            </a:r>
          </a:p>
          <a:p>
            <a:endParaRPr lang="lv-LV" altLang="lv-LV" dirty="0">
              <a:cs typeface="+mn-cs"/>
            </a:endParaRPr>
          </a:p>
          <a:p>
            <a:pPr>
              <a:buFont typeface="Arial" panose="020B0604020202020204" pitchFamily="34" charset="0"/>
              <a:buChar char="•"/>
            </a:pPr>
            <a:r>
              <a:rPr lang="lv-LV" altLang="lv-LV" dirty="0">
                <a:cs typeface="+mn-cs"/>
              </a:rPr>
              <a:t>pakalpojumu sniegšanu </a:t>
            </a:r>
          </a:p>
          <a:p>
            <a:endParaRPr lang="lv-LV" altLang="lv-LV" dirty="0">
              <a:cs typeface="+mn-cs"/>
            </a:endParaRPr>
          </a:p>
          <a:p>
            <a:pPr>
              <a:buFont typeface="Arial" panose="020B0604020202020204" pitchFamily="34" charset="0"/>
              <a:buChar char="•"/>
            </a:pPr>
            <a:r>
              <a:rPr lang="lv-LV" altLang="lv-LV" dirty="0">
                <a:cs typeface="+mn-cs"/>
              </a:rPr>
              <a:t>preču iegādi ES </a:t>
            </a:r>
          </a:p>
          <a:p>
            <a:pPr>
              <a:buFont typeface="Arial" panose="020B0604020202020204" pitchFamily="34" charset="0"/>
              <a:buChar char="•"/>
            </a:pPr>
            <a:endParaRPr lang="lv-LV" altLang="lv-LV" dirty="0">
              <a:solidFill>
                <a:srgbClr val="003366"/>
              </a:solidFill>
            </a:endParaRPr>
          </a:p>
          <a:p>
            <a:endParaRPr lang="lv-LV" altLang="lv-LV" dirty="0">
              <a:solidFill>
                <a:srgbClr val="003366"/>
              </a:solidFill>
            </a:endParaRPr>
          </a:p>
        </p:txBody>
      </p:sp>
      <p:pic>
        <p:nvPicPr>
          <p:cNvPr id="45060" name="Picture 188">
            <a:extLst>
              <a:ext uri="{FF2B5EF4-FFF2-40B4-BE49-F238E27FC236}">
                <a16:creationId xmlns:a16="http://schemas.microsoft.com/office/drawing/2014/main" id="{D357259B-B49F-8F73-0F59-B6C89628B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2389" y="2611438"/>
            <a:ext cx="266700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074678E-8019-ACE7-A4F4-0EA28E272D1A}"/>
              </a:ext>
            </a:extLst>
          </p:cNvPr>
          <p:cNvSpPr txBox="1"/>
          <p:nvPr/>
        </p:nvSpPr>
        <p:spPr>
          <a:xfrm>
            <a:off x="8123020" y="6276621"/>
            <a:ext cx="284603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srgbClr val="3F91D5"/>
                </a:solidFill>
                <a:effectLst/>
                <a:uLnTx/>
                <a:uFillTx/>
                <a:latin typeface="Verdana"/>
                <a:ea typeface="+mn-ea"/>
                <a:cs typeface="Arial" panose="020B0604020202020204" pitchFamily="34" charset="0"/>
              </a:rPr>
              <a:t>5.panta pirmā daļa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3F91D5"/>
                </a:solidFill>
                <a:effectLst/>
                <a:uLnTx/>
                <a:uFillTx/>
                <a:latin typeface="Verdana"/>
                <a:ea typeface="+mn-ea"/>
                <a:cs typeface="Arial" panose="020B0604020202020204" pitchFamily="34" charset="0"/>
              </a:rPr>
              <a:t> </a:t>
            </a:r>
            <a:endParaRPr kumimoji="0" lang="lv-LV" sz="1800" b="0" i="0" u="none" strike="noStrike" kern="1200" cap="none" spc="0" normalizeH="0" baseline="0" noProof="0" dirty="0">
              <a:ln>
                <a:noFill/>
              </a:ln>
              <a:solidFill>
                <a:srgbClr val="3F91D5"/>
              </a:solidFill>
              <a:effectLst/>
              <a:uLnTx/>
              <a:uFillTx/>
              <a:latin typeface="Verdana"/>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26466" y="496888"/>
            <a:ext cx="9753600" cy="1281537"/>
          </a:xfrm>
        </p:spPr>
        <p:txBody>
          <a:bodyPr>
            <a:normAutofit/>
          </a:bodyPr>
          <a:lstStyle/>
          <a:p>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dirty="0">
                <a:latin typeface="+mn-lt"/>
                <a:ea typeface="Calibri" panose="020F0502020204030204" pitchFamily="34" charset="0"/>
                <a:cs typeface="Times New Roman" panose="02020603050405020304" pitchFamily="18" charset="0"/>
              </a:rPr>
              <a:t>Ī</a:t>
            </a:r>
            <a:r>
              <a:rPr lang="lv-LV" dirty="0">
                <a:latin typeface="+mn-lt"/>
                <a:cs typeface="Times New Roman" panose="02020603050405020304" pitchFamily="18" charset="0"/>
              </a:rPr>
              <a:t>pašā PVN kārtība </a:t>
            </a:r>
            <a:r>
              <a:rPr lang="lv-LV" dirty="0">
                <a:latin typeface="Calibri" panose="020F0502020204030204" pitchFamily="34" charset="0"/>
                <a:ea typeface="Calibri" panose="020F0502020204030204" pitchFamily="34" charset="0"/>
                <a:cs typeface="Calibri" panose="020F0502020204030204" pitchFamily="34" charset="0"/>
              </a:rPr>
              <a:t>→ </a:t>
            </a:r>
            <a:r>
              <a:rPr lang="lv-LV" dirty="0">
                <a:latin typeface="+mn-lt"/>
                <a:cs typeface="Times New Roman" panose="02020603050405020304" pitchFamily="18" charset="0"/>
              </a:rPr>
              <a:t>v</a:t>
            </a:r>
            <a:r>
              <a:rPr lang="lv-LV" dirty="0">
                <a:latin typeface="+mn-lt"/>
                <a:ea typeface="Calibri" panose="020F0502020204030204" pitchFamily="34" charset="0"/>
                <a:cs typeface="Times New Roman" panose="02020603050405020304" pitchFamily="18" charset="0"/>
              </a:rPr>
              <a:t>ispārējā reģistrācija </a:t>
            </a:r>
            <a:br>
              <a:rPr lang="lv-LV"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925286" y="1287300"/>
            <a:ext cx="9666514" cy="4984663"/>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r>
              <a:rPr lang="lv-LV" sz="1800" b="1" dirty="0">
                <a:ea typeface="Calibri" panose="020F0502020204030204" pitchFamily="34" charset="0"/>
                <a:cs typeface="Times New Roman" panose="02020603050405020304" pitchFamily="18" charset="0"/>
              </a:rPr>
              <a:t>    </a:t>
            </a:r>
          </a:p>
          <a:p>
            <a:r>
              <a:rPr lang="lv-LV" sz="1800" b="1" dirty="0">
                <a:ea typeface="Calibri" panose="020F0502020204030204" pitchFamily="34" charset="0"/>
                <a:cs typeface="Times New Roman" panose="02020603050405020304" pitchFamily="18" charset="0"/>
              </a:rPr>
              <a:t> </a:t>
            </a:r>
          </a:p>
        </p:txBody>
      </p:sp>
      <p:sp>
        <p:nvSpPr>
          <p:cNvPr id="8" name="TextBox 7">
            <a:extLst>
              <a:ext uri="{FF2B5EF4-FFF2-40B4-BE49-F238E27FC236}">
                <a16:creationId xmlns:a16="http://schemas.microsoft.com/office/drawing/2014/main" id="{48E5A7DD-886F-AD4F-4C58-44478F38EE12}"/>
              </a:ext>
            </a:extLst>
          </p:cNvPr>
          <p:cNvSpPr txBox="1"/>
          <p:nvPr/>
        </p:nvSpPr>
        <p:spPr>
          <a:xfrm>
            <a:off x="1039660" y="1783446"/>
            <a:ext cx="9327212" cy="4493538"/>
          </a:xfrm>
          <a:prstGeom prst="rect">
            <a:avLst/>
          </a:prstGeom>
          <a:noFill/>
        </p:spPr>
        <p:txBody>
          <a:bodyPr wrap="square">
            <a:spAutoFit/>
          </a:bodyPr>
          <a:lstStyle/>
          <a:p>
            <a:pPr marL="342900" indent="-342900" algn="just">
              <a:buFont typeface="Wingdings" panose="05000000000000000000" pitchFamily="2" charset="2"/>
              <a:buChar char="ü"/>
            </a:pPr>
            <a:r>
              <a:rPr lang="lv-LV" sz="2200" dirty="0">
                <a:solidFill>
                  <a:srgbClr val="000000"/>
                </a:solidFill>
              </a:rPr>
              <a:t>i</a:t>
            </a:r>
            <a:r>
              <a:rPr lang="lv-LV" sz="2200" i="0" u="none" strike="noStrike" baseline="0" dirty="0">
                <a:solidFill>
                  <a:srgbClr val="000000"/>
                </a:solidFill>
              </a:rPr>
              <a:t>r reģistrējies īpašā PVN reģistrācijas kārtībā</a:t>
            </a:r>
          </a:p>
          <a:p>
            <a:pPr algn="just"/>
            <a:endParaRPr lang="lv-LV" sz="2200" i="0" u="none" strike="noStrike" baseline="0" dirty="0">
              <a:solidFill>
                <a:srgbClr val="000000"/>
              </a:solidFill>
            </a:endParaRPr>
          </a:p>
          <a:p>
            <a:pPr marL="342900" indent="-342900" algn="just">
              <a:buFont typeface="Wingdings" panose="05000000000000000000" pitchFamily="2" charset="2"/>
              <a:buChar char="ü"/>
            </a:pPr>
            <a:r>
              <a:rPr lang="lv-LV" sz="2200" dirty="0">
                <a:solidFill>
                  <a:srgbClr val="000000"/>
                </a:solidFill>
              </a:rPr>
              <a:t>vēlas vai ir pienākums reģistrēties vispārējā PVN </a:t>
            </a:r>
          </a:p>
          <a:p>
            <a:pPr marL="342900" indent="-342900" algn="just">
              <a:buFont typeface="Wingdings" panose="05000000000000000000" pitchFamily="2" charset="2"/>
              <a:buChar char="ü"/>
            </a:pPr>
            <a:endParaRPr lang="lv-LV" sz="2200" dirty="0">
              <a:solidFill>
                <a:srgbClr val="000000"/>
              </a:solidFill>
            </a:endParaRPr>
          </a:p>
          <a:p>
            <a:pPr marL="342900" indent="-342900" algn="just">
              <a:buFont typeface="Wingdings" panose="05000000000000000000" pitchFamily="2" charset="2"/>
              <a:buChar char="ü"/>
            </a:pPr>
            <a:r>
              <a:rPr lang="lv-LV" sz="2200" dirty="0">
                <a:solidFill>
                  <a:srgbClr val="000000"/>
                </a:solidFill>
              </a:rPr>
              <a:t>iesniedz EDS iesniegumu, lai izslēgtos no īpašā režīma</a:t>
            </a:r>
          </a:p>
          <a:p>
            <a:pPr marL="342900" indent="-342900" algn="just">
              <a:buFont typeface="Wingdings" panose="05000000000000000000" pitchFamily="2" charset="2"/>
              <a:buChar char="ü"/>
            </a:pPr>
            <a:endParaRPr lang="lv-LV" sz="2200" i="0" u="none" strike="noStrike" baseline="0" dirty="0">
              <a:solidFill>
                <a:srgbClr val="000000"/>
              </a:solidFill>
            </a:endParaRPr>
          </a:p>
          <a:p>
            <a:pPr marL="342900" indent="-342900" algn="just">
              <a:buFont typeface="Wingdings" panose="05000000000000000000" pitchFamily="2" charset="2"/>
              <a:buChar char="ü"/>
            </a:pPr>
            <a:r>
              <a:rPr lang="lv-LV" sz="2200" dirty="0">
                <a:solidFill>
                  <a:srgbClr val="000000"/>
                </a:solidFill>
              </a:rPr>
              <a:t>iesniedz VID iesniegumu reģistrācijai VID PVN maksātāju reģistrā</a:t>
            </a:r>
          </a:p>
          <a:p>
            <a:pPr marL="342900" indent="-342900" algn="just">
              <a:buFont typeface="Wingdings" panose="05000000000000000000" pitchFamily="2" charset="2"/>
              <a:buChar char="ü"/>
            </a:pPr>
            <a:endParaRPr lang="lv-LV" sz="2200" i="0" u="none" strike="noStrike" baseline="0" dirty="0">
              <a:solidFill>
                <a:srgbClr val="000000"/>
              </a:solidFill>
            </a:endParaRPr>
          </a:p>
          <a:p>
            <a:pPr marL="342900" indent="-342900" algn="just">
              <a:buFont typeface="Wingdings" panose="05000000000000000000" pitchFamily="2" charset="2"/>
              <a:buChar char="ü"/>
            </a:pPr>
            <a:r>
              <a:rPr lang="lv-LV" sz="2200" dirty="0">
                <a:solidFill>
                  <a:srgbClr val="000000"/>
                </a:solidFill>
              </a:rPr>
              <a:t>saņem no VID lēmumus par izslēgšanu no īpašās kārtības un lēmumu par reģistrāciju VID PVN maksātāju reģistrā (paziņojums EDS)</a:t>
            </a:r>
          </a:p>
          <a:p>
            <a:pPr marL="342900" indent="-342900" algn="just">
              <a:buFont typeface="Wingdings" panose="05000000000000000000" pitchFamily="2" charset="2"/>
              <a:buChar char="ü"/>
            </a:pPr>
            <a:endParaRPr lang="lv-LV" sz="2200" i="0" u="none" strike="noStrike" baseline="0" dirty="0">
              <a:solidFill>
                <a:srgbClr val="000000"/>
              </a:solidFill>
            </a:endParaRPr>
          </a:p>
        </p:txBody>
      </p:sp>
    </p:spTree>
    <p:extLst>
      <p:ext uri="{BB962C8B-B14F-4D97-AF65-F5344CB8AC3E}">
        <p14:creationId xmlns:p14="http://schemas.microsoft.com/office/powerpoint/2010/main" val="3560232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38200" y="470589"/>
            <a:ext cx="9753600" cy="1281537"/>
          </a:xfrm>
        </p:spPr>
        <p:txBody>
          <a:bodyPr>
            <a:normAutofit/>
          </a:bodyPr>
          <a:lstStyle/>
          <a:p>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dirty="0">
                <a:latin typeface="+mn-lt"/>
                <a:ea typeface="Calibri" panose="020F0502020204030204" pitchFamily="34" charset="0"/>
                <a:cs typeface="Times New Roman" panose="02020603050405020304" pitchFamily="18" charset="0"/>
              </a:rPr>
              <a:t>Ī</a:t>
            </a:r>
            <a:r>
              <a:rPr lang="lv-LV" dirty="0">
                <a:latin typeface="+mn-lt"/>
                <a:cs typeface="Times New Roman" panose="02020603050405020304" pitchFamily="18" charset="0"/>
              </a:rPr>
              <a:t>pašā PVN kārtība </a:t>
            </a:r>
            <a:r>
              <a:rPr lang="lv-LV" dirty="0">
                <a:latin typeface="Calibri" panose="020F0502020204030204" pitchFamily="34" charset="0"/>
                <a:ea typeface="Calibri" panose="020F0502020204030204" pitchFamily="34" charset="0"/>
                <a:cs typeface="Calibri" panose="020F0502020204030204" pitchFamily="34" charset="0"/>
              </a:rPr>
              <a:t>→ </a:t>
            </a:r>
            <a:r>
              <a:rPr lang="lv-LV" dirty="0">
                <a:latin typeface="+mn-lt"/>
                <a:cs typeface="Times New Roman" panose="02020603050405020304" pitchFamily="18" charset="0"/>
              </a:rPr>
              <a:t>v</a:t>
            </a:r>
            <a:r>
              <a:rPr lang="lv-LV" dirty="0">
                <a:latin typeface="+mn-lt"/>
                <a:ea typeface="Calibri" panose="020F0502020204030204" pitchFamily="34" charset="0"/>
                <a:cs typeface="Times New Roman" panose="02020603050405020304" pitchFamily="18" charset="0"/>
              </a:rPr>
              <a:t>ispārējā reģistrācija </a:t>
            </a:r>
            <a:br>
              <a:rPr lang="lv-LV"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925286" y="1287300"/>
            <a:ext cx="9666514" cy="4984663"/>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r>
              <a:rPr lang="lv-LV" sz="1800" b="1" dirty="0">
                <a:ea typeface="Calibri" panose="020F0502020204030204" pitchFamily="34" charset="0"/>
                <a:cs typeface="Times New Roman" panose="02020603050405020304" pitchFamily="18" charset="0"/>
              </a:rPr>
              <a:t>    </a:t>
            </a:r>
          </a:p>
          <a:p>
            <a:r>
              <a:rPr lang="lv-LV" sz="1800" b="1" dirty="0">
                <a:ea typeface="Calibri" panose="020F0502020204030204" pitchFamily="34" charset="0"/>
                <a:cs typeface="Times New Roman" panose="02020603050405020304" pitchFamily="18" charset="0"/>
              </a:rPr>
              <a:t> </a:t>
            </a:r>
          </a:p>
        </p:txBody>
      </p:sp>
      <p:sp>
        <p:nvSpPr>
          <p:cNvPr id="8" name="TextBox 7">
            <a:extLst>
              <a:ext uri="{FF2B5EF4-FFF2-40B4-BE49-F238E27FC236}">
                <a16:creationId xmlns:a16="http://schemas.microsoft.com/office/drawing/2014/main" id="{48E5A7DD-886F-AD4F-4C58-44478F38EE12}"/>
              </a:ext>
            </a:extLst>
          </p:cNvPr>
          <p:cNvSpPr txBox="1"/>
          <p:nvPr/>
        </p:nvSpPr>
        <p:spPr>
          <a:xfrm>
            <a:off x="1039661" y="1783446"/>
            <a:ext cx="8219954" cy="4154984"/>
          </a:xfrm>
          <a:prstGeom prst="rect">
            <a:avLst/>
          </a:prstGeom>
          <a:noFill/>
        </p:spPr>
        <p:txBody>
          <a:bodyPr wrap="square">
            <a:spAutoFit/>
          </a:bodyPr>
          <a:lstStyle/>
          <a:p>
            <a:pPr marL="342900" indent="-342900" algn="just">
              <a:buFont typeface="Wingdings" panose="05000000000000000000" pitchFamily="2" charset="2"/>
              <a:buChar char="ü"/>
            </a:pPr>
            <a:r>
              <a:rPr lang="lv-LV" sz="2200" dirty="0">
                <a:solidFill>
                  <a:srgbClr val="000000"/>
                </a:solidFill>
              </a:rPr>
              <a:t>izslēgts ar otro darba dienu no lēmuma ievietošanas EDS</a:t>
            </a:r>
          </a:p>
          <a:p>
            <a:pPr marL="342900" indent="-342900" algn="just">
              <a:buFont typeface="Wingdings" panose="05000000000000000000" pitchFamily="2" charset="2"/>
              <a:buChar char="ü"/>
            </a:pPr>
            <a:endParaRPr lang="lv-LV" sz="2200" dirty="0">
              <a:solidFill>
                <a:srgbClr val="000000"/>
              </a:solidFill>
            </a:endParaRPr>
          </a:p>
          <a:p>
            <a:pPr marL="342900" indent="-342900" algn="just">
              <a:buFont typeface="Wingdings" panose="05000000000000000000" pitchFamily="2" charset="2"/>
              <a:buChar char="ü"/>
            </a:pPr>
            <a:r>
              <a:rPr lang="lv-LV" sz="2200" dirty="0">
                <a:solidFill>
                  <a:srgbClr val="000000"/>
                </a:solidFill>
              </a:rPr>
              <a:t>23 dienu laikā no izslēgšanas samaksā PVN, iesniedzot paziņojumu</a:t>
            </a:r>
          </a:p>
          <a:p>
            <a:pPr marL="342900" indent="-342900" algn="just">
              <a:buFont typeface="Wingdings" panose="05000000000000000000" pitchFamily="2" charset="2"/>
              <a:buChar char="ü"/>
            </a:pPr>
            <a:endParaRPr lang="lv-LV" sz="2200" dirty="0">
              <a:solidFill>
                <a:srgbClr val="000000"/>
              </a:solidFill>
            </a:endParaRPr>
          </a:p>
          <a:p>
            <a:pPr marL="342900" indent="-342900" algn="just">
              <a:buFont typeface="Wingdings" panose="05000000000000000000" pitchFamily="2" charset="2"/>
              <a:buChar char="ü"/>
            </a:pPr>
            <a:r>
              <a:rPr lang="lv-LV" sz="2200" dirty="0">
                <a:solidFill>
                  <a:srgbClr val="000000"/>
                </a:solidFill>
              </a:rPr>
              <a:t>reģistrēts VID PVN maksātāju reģistrā otrajā darba dienā no lēmuma ievietošanas EDS</a:t>
            </a:r>
          </a:p>
          <a:p>
            <a:pPr algn="just"/>
            <a:endParaRPr lang="lv-LV" sz="2200" dirty="0">
              <a:solidFill>
                <a:srgbClr val="000000"/>
              </a:solidFill>
            </a:endParaRPr>
          </a:p>
          <a:p>
            <a:pPr marL="342900" indent="-342900" algn="just">
              <a:buFont typeface="Wingdings" panose="05000000000000000000" pitchFamily="2" charset="2"/>
              <a:buChar char="ü"/>
            </a:pPr>
            <a:endParaRPr lang="lv-LV" sz="2200" dirty="0">
              <a:solidFill>
                <a:srgbClr val="000000"/>
              </a:solidFill>
            </a:endParaRPr>
          </a:p>
          <a:p>
            <a:pPr marL="342900" indent="-342900" algn="just">
              <a:buFont typeface="Wingdings" panose="05000000000000000000" pitchFamily="2" charset="2"/>
              <a:buChar char="ü"/>
            </a:pPr>
            <a:endParaRPr lang="lv-LV" sz="2200" dirty="0">
              <a:solidFill>
                <a:srgbClr val="000000"/>
              </a:solidFill>
            </a:endParaRPr>
          </a:p>
          <a:p>
            <a:pPr marL="342900" indent="-342900" algn="l">
              <a:buFont typeface="Wingdings" panose="05000000000000000000" pitchFamily="2" charset="2"/>
              <a:buChar char="Ø"/>
            </a:pPr>
            <a:endParaRPr lang="lv-LV" sz="2200" b="0" i="0" u="none" strike="noStrike" baseline="0" dirty="0">
              <a:solidFill>
                <a:srgbClr val="000000"/>
              </a:solidFill>
            </a:endParaRPr>
          </a:p>
        </p:txBody>
      </p:sp>
    </p:spTree>
    <p:extLst>
      <p:ext uri="{BB962C8B-B14F-4D97-AF65-F5344CB8AC3E}">
        <p14:creationId xmlns:p14="http://schemas.microsoft.com/office/powerpoint/2010/main" val="2144831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C33828-AABB-08CB-F424-2FB0FEFCEE9D}"/>
              </a:ext>
            </a:extLst>
          </p:cNvPr>
          <p:cNvSpPr txBox="1"/>
          <p:nvPr/>
        </p:nvSpPr>
        <p:spPr>
          <a:xfrm>
            <a:off x="1555531" y="1439917"/>
            <a:ext cx="8282152" cy="3785652"/>
          </a:xfrm>
          <a:prstGeom prst="rect">
            <a:avLst/>
          </a:prstGeom>
          <a:noFill/>
        </p:spPr>
        <p:txBody>
          <a:bodyPr wrap="square" rtlCol="0">
            <a:spAutoFit/>
          </a:bodyPr>
          <a:lstStyle/>
          <a:p>
            <a:pPr algn="ctr"/>
            <a:r>
              <a:rPr lang="lv-LV" sz="2400" dirty="0">
                <a:solidFill>
                  <a:schemeClr val="accent1"/>
                </a:solidFill>
              </a:rPr>
              <a:t>Īpašā PVN reģistrācijas kārtība mazajiem uzņēmumiem sniedz atvieglotu režīmu PVN samaksai un liedz priekšnodokļa atskaitīšanas tiesības</a:t>
            </a:r>
          </a:p>
          <a:p>
            <a:pPr algn="ctr"/>
            <a:endParaRPr lang="lv-LV" sz="2400" dirty="0">
              <a:solidFill>
                <a:schemeClr val="accent1"/>
              </a:solidFill>
            </a:endParaRPr>
          </a:p>
          <a:p>
            <a:pPr algn="ctr"/>
            <a:endParaRPr lang="lv-LV" sz="2400" dirty="0">
              <a:solidFill>
                <a:schemeClr val="accent1"/>
              </a:solidFill>
            </a:endParaRPr>
          </a:p>
          <a:p>
            <a:pPr algn="ctr"/>
            <a:endParaRPr lang="lv-LV" sz="2400" dirty="0">
              <a:solidFill>
                <a:schemeClr val="accent1"/>
              </a:solidFill>
            </a:endParaRPr>
          </a:p>
          <a:p>
            <a:pPr algn="ctr"/>
            <a:r>
              <a:rPr lang="lv-LV" sz="2400" dirty="0">
                <a:solidFill>
                  <a:schemeClr val="accent1"/>
                </a:solidFill>
              </a:rPr>
              <a:t>Izvēles tiesības!</a:t>
            </a:r>
          </a:p>
          <a:p>
            <a:pPr algn="ctr"/>
            <a:endParaRPr lang="lv-LV" sz="2400" dirty="0">
              <a:solidFill>
                <a:schemeClr val="accent1"/>
              </a:solidFill>
            </a:endParaRPr>
          </a:p>
          <a:p>
            <a:pPr algn="ctr"/>
            <a:endParaRPr lang="lv-LV" sz="2400" dirty="0">
              <a:solidFill>
                <a:schemeClr val="accent1"/>
              </a:solidFill>
            </a:endParaRPr>
          </a:p>
        </p:txBody>
      </p:sp>
    </p:spTree>
    <p:extLst>
      <p:ext uri="{BB962C8B-B14F-4D97-AF65-F5344CB8AC3E}">
        <p14:creationId xmlns:p14="http://schemas.microsoft.com/office/powerpoint/2010/main" val="3544884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669579-674A-4723-8384-BF95728FBC05}"/>
              </a:ext>
            </a:extLst>
          </p:cNvPr>
          <p:cNvSpPr>
            <a:spLocks noGrp="1"/>
          </p:cNvSpPr>
          <p:nvPr>
            <p:ph type="title"/>
          </p:nvPr>
        </p:nvSpPr>
        <p:spPr/>
        <p:txBody>
          <a:bodyPr/>
          <a:lstStyle/>
          <a:p>
            <a:r>
              <a:rPr lang="lv-LV" dirty="0"/>
              <a:t>Pieraksties VID jaunumu vēstulēm!</a:t>
            </a:r>
          </a:p>
        </p:txBody>
      </p:sp>
      <p:sp>
        <p:nvSpPr>
          <p:cNvPr id="2" name="Content Placeholder 1">
            <a:extLst>
              <a:ext uri="{FF2B5EF4-FFF2-40B4-BE49-F238E27FC236}">
                <a16:creationId xmlns:a16="http://schemas.microsoft.com/office/drawing/2014/main" id="{9B58AAFF-42E2-4692-A3C6-FBB6D272636F}"/>
              </a:ext>
            </a:extLst>
          </p:cNvPr>
          <p:cNvSpPr>
            <a:spLocks noGrp="1"/>
          </p:cNvSpPr>
          <p:nvPr>
            <p:ph idx="1"/>
          </p:nvPr>
        </p:nvSpPr>
        <p:spPr>
          <a:xfrm>
            <a:off x="396770" y="1790156"/>
            <a:ext cx="9871841" cy="4351338"/>
          </a:xfrm>
        </p:spPr>
        <p:txBody>
          <a:bodyPr>
            <a:normAutofit/>
          </a:bodyPr>
          <a:lstStyle/>
          <a:p>
            <a:r>
              <a:rPr lang="lv-LV" sz="2400" dirty="0"/>
              <a:t>Regulāri apkopota informācija par praktiski noderīgajiem jaunumiem un aktuālajiem VID semināriem Tavā e-pastā.</a:t>
            </a:r>
          </a:p>
          <a:p>
            <a:endParaRPr lang="lv-LV" dirty="0"/>
          </a:p>
          <a:p>
            <a:endParaRPr lang="lv-LV" dirty="0"/>
          </a:p>
          <a:p>
            <a:r>
              <a:rPr lang="lv-LV" dirty="0"/>
              <a:t>Pierakstīties vēstulēm iespējams </a:t>
            </a:r>
            <a:r>
              <a:rPr lang="lv-LV" dirty="0">
                <a:hlinkClick r:id="rId2"/>
              </a:rPr>
              <a:t>www.vid.gov.lv</a:t>
            </a:r>
            <a:r>
              <a:rPr lang="lv-LV" dirty="0"/>
              <a:t> pirmajā lapā</a:t>
            </a:r>
          </a:p>
          <a:p>
            <a:endParaRPr lang="lv-LV" sz="2400" dirty="0"/>
          </a:p>
          <a:p>
            <a:endParaRPr lang="lv-LV" sz="2400" dirty="0"/>
          </a:p>
        </p:txBody>
      </p:sp>
      <p:pic>
        <p:nvPicPr>
          <p:cNvPr id="4" name="Picture 3">
            <a:extLst>
              <a:ext uri="{FF2B5EF4-FFF2-40B4-BE49-F238E27FC236}">
                <a16:creationId xmlns:a16="http://schemas.microsoft.com/office/drawing/2014/main" id="{964B1BB1-BAA0-6D7F-41A6-F92E0E35814E}"/>
              </a:ext>
            </a:extLst>
          </p:cNvPr>
          <p:cNvPicPr>
            <a:picLocks noChangeAspect="1"/>
          </p:cNvPicPr>
          <p:nvPr/>
        </p:nvPicPr>
        <p:blipFill rotWithShape="1">
          <a:blip r:embed="rId3"/>
          <a:srcRect l="927" t="39700" r="1152" b="40971"/>
          <a:stretch/>
        </p:blipFill>
        <p:spPr>
          <a:xfrm>
            <a:off x="126714" y="3965825"/>
            <a:ext cx="11938571" cy="1325563"/>
          </a:xfrm>
          <a:prstGeom prst="rect">
            <a:avLst/>
          </a:prstGeom>
        </p:spPr>
      </p:pic>
    </p:spTree>
    <p:extLst>
      <p:ext uri="{BB962C8B-B14F-4D97-AF65-F5344CB8AC3E}">
        <p14:creationId xmlns:p14="http://schemas.microsoft.com/office/powerpoint/2010/main" val="2884062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3EE88C18-B85E-8493-DBE1-82742A15FB8D}"/>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val="0"/>
              </a:ext>
            </a:extLst>
          </a:blip>
          <a:stretch>
            <a:fillRect/>
          </a:stretch>
        </p:blipFill>
        <p:spPr>
          <a:xfrm>
            <a:off x="1570904" y="2323475"/>
            <a:ext cx="3324632" cy="3191878"/>
          </a:xfrm>
          <a:prstGeom prst="rect">
            <a:avLst/>
          </a:prstGeom>
        </p:spPr>
      </p:pic>
    </p:spTree>
    <p:extLst>
      <p:ext uri="{BB962C8B-B14F-4D97-AF65-F5344CB8AC3E}">
        <p14:creationId xmlns:p14="http://schemas.microsoft.com/office/powerpoint/2010/main" val="337954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38200" y="365125"/>
            <a:ext cx="8347745" cy="1325563"/>
          </a:xfrm>
        </p:spPr>
        <p:txBody>
          <a:bodyPr/>
          <a:lstStyle/>
          <a:p>
            <a:r>
              <a:rPr lang="lv-LV" dirty="0"/>
              <a:t>Tiesības nereģistrēties </a:t>
            </a: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838200" y="1825624"/>
            <a:ext cx="10515600" cy="4450997"/>
          </a:xfrm>
        </p:spPr>
        <p:txBody>
          <a:bodyPr>
            <a:noAutofit/>
          </a:bodyPr>
          <a:lstStyle/>
          <a:p>
            <a:pPr marL="342900" indent="-342900">
              <a:buFont typeface="Arial" panose="020B0604020202020204" pitchFamily="34" charset="0"/>
              <a:buChar char="•"/>
            </a:pPr>
            <a:r>
              <a:rPr lang="lv-LV" dirty="0"/>
              <a:t>v</a:t>
            </a:r>
            <a:r>
              <a:rPr lang="lv-LV" sz="2400" dirty="0"/>
              <a:t>eic preču pārdošanu un pakalpojumu sniegšanu</a:t>
            </a:r>
          </a:p>
          <a:p>
            <a:pPr algn="ctr"/>
            <a:r>
              <a:rPr lang="lv-LV" sz="2400" b="1" dirty="0"/>
              <a:t>slieksnis 50 000 eiro kalendāra gadā</a:t>
            </a:r>
          </a:p>
          <a:p>
            <a:pPr algn="ctr"/>
            <a:endParaRPr lang="lv-LV" sz="2400" b="1" dirty="0"/>
          </a:p>
          <a:p>
            <a:r>
              <a:rPr lang="lv-LV" sz="2400" dirty="0"/>
              <a:t>		</a:t>
            </a:r>
          </a:p>
          <a:p>
            <a:pPr marL="342900" indent="-342900">
              <a:buFont typeface="Arial" panose="020B0604020202020204" pitchFamily="34" charset="0"/>
              <a:buChar char="•"/>
            </a:pPr>
            <a:r>
              <a:rPr lang="lv-LV" dirty="0"/>
              <a:t>veic preču iegādi ES (iepirkšanu) </a:t>
            </a:r>
            <a:endParaRPr lang="lv-LV" sz="2400" dirty="0"/>
          </a:p>
          <a:p>
            <a:pPr algn="ctr"/>
            <a:r>
              <a:rPr lang="lv-LV" sz="2400" b="1" dirty="0"/>
              <a:t>slieksnis 10 000 eiro kalendāra gadā</a:t>
            </a:r>
          </a:p>
          <a:p>
            <a:endParaRPr lang="lv-LV" sz="2400" dirty="0"/>
          </a:p>
        </p:txBody>
      </p:sp>
      <p:sp>
        <p:nvSpPr>
          <p:cNvPr id="2" name="TextBox 1">
            <a:extLst>
              <a:ext uri="{FF2B5EF4-FFF2-40B4-BE49-F238E27FC236}">
                <a16:creationId xmlns:a16="http://schemas.microsoft.com/office/drawing/2014/main" id="{4B14BE20-E36D-858B-7772-AAD65F0FB7E8}"/>
              </a:ext>
            </a:extLst>
          </p:cNvPr>
          <p:cNvSpPr txBox="1"/>
          <p:nvPr/>
        </p:nvSpPr>
        <p:spPr>
          <a:xfrm>
            <a:off x="2892056" y="6087297"/>
            <a:ext cx="903172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dirty="0">
                <a:ln>
                  <a:noFill/>
                </a:ln>
                <a:solidFill>
                  <a:srgbClr val="3F91D5"/>
                </a:solidFill>
                <a:effectLst/>
                <a:uLnTx/>
                <a:uFillTx/>
                <a:latin typeface="Verdana"/>
                <a:ea typeface="+mn-ea"/>
                <a:cs typeface="Arial" panose="020B0604020202020204" pitchFamily="34" charset="0"/>
              </a:rPr>
              <a:t>59.panta pirmā daļa, 57.panta pirmā daļa, 61.panta divpadsmitā daļa </a:t>
            </a:r>
          </a:p>
        </p:txBody>
      </p:sp>
    </p:spTree>
    <p:extLst>
      <p:ext uri="{BB962C8B-B14F-4D97-AF65-F5344CB8AC3E}">
        <p14:creationId xmlns:p14="http://schemas.microsoft.com/office/powerpoint/2010/main" val="2257127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74D7BE-A1E4-4F93-90D4-AECB3F327688}"/>
              </a:ext>
            </a:extLst>
          </p:cNvPr>
          <p:cNvSpPr>
            <a:spLocks noGrp="1"/>
          </p:cNvSpPr>
          <p:nvPr>
            <p:ph type="title"/>
          </p:nvPr>
        </p:nvSpPr>
        <p:spPr>
          <a:xfrm>
            <a:off x="838200" y="1918123"/>
            <a:ext cx="9062545" cy="2069782"/>
          </a:xfrm>
        </p:spPr>
        <p:txBody>
          <a:bodyPr>
            <a:noAutofit/>
          </a:bodyPr>
          <a:lstStyle/>
          <a:p>
            <a:pPr algn="l"/>
            <a:r>
              <a:rPr lang="lv-LV" sz="2800" b="1" i="0" u="none" strike="noStrike" baseline="0" dirty="0">
                <a:latin typeface="+mn-lt"/>
              </a:rPr>
              <a:t>Īpašā kārtība reģistrācijai VID PVN maksātāju reģistrā nodokļa maksātājam, </a:t>
            </a:r>
            <a:r>
              <a:rPr lang="lv-LV" sz="2800" dirty="0">
                <a:latin typeface="+mn-lt"/>
              </a:rPr>
              <a:t>kas veic preču iegādi ES teritorijā vai saņem </a:t>
            </a:r>
            <a:r>
              <a:rPr lang="lv-LV" sz="2800" b="1" i="0" u="none" strike="noStrike" baseline="0" dirty="0">
                <a:latin typeface="+mn-lt"/>
              </a:rPr>
              <a:t>pakalpojumus no </a:t>
            </a:r>
            <a:r>
              <a:rPr lang="lv-LV" sz="2800" dirty="0">
                <a:latin typeface="+mn-lt"/>
              </a:rPr>
              <a:t>citas dalībvalsts nodokļa maksātāja vai trešās valsts vai trešās teritorijas nodokļa maksātāja (139.</a:t>
            </a:r>
            <a:r>
              <a:rPr lang="lv-LV" sz="2800" baseline="30000" dirty="0">
                <a:latin typeface="+mn-lt"/>
              </a:rPr>
              <a:t>2</a:t>
            </a:r>
            <a:r>
              <a:rPr lang="lv-LV" sz="2800" dirty="0">
                <a:latin typeface="+mn-lt"/>
              </a:rPr>
              <a:t>pants)</a:t>
            </a:r>
            <a:endParaRPr lang="lv-LV" sz="2500" dirty="0">
              <a:latin typeface="+mn-lt"/>
            </a:endParaRPr>
          </a:p>
        </p:txBody>
      </p:sp>
      <p:sp>
        <p:nvSpPr>
          <p:cNvPr id="7" name="Title 4">
            <a:extLst>
              <a:ext uri="{FF2B5EF4-FFF2-40B4-BE49-F238E27FC236}">
                <a16:creationId xmlns:a16="http://schemas.microsoft.com/office/drawing/2014/main" id="{B9C74BF3-EAF6-F411-3EE8-2B68CCE4CEBB}"/>
              </a:ext>
            </a:extLst>
          </p:cNvPr>
          <p:cNvSpPr txBox="1">
            <a:spLocks/>
          </p:cNvSpPr>
          <p:nvPr/>
        </p:nvSpPr>
        <p:spPr>
          <a:xfrm>
            <a:off x="990600" y="4777272"/>
            <a:ext cx="9714571" cy="1110571"/>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3600" b="1" kern="1200">
                <a:solidFill>
                  <a:srgbClr val="012269"/>
                </a:solidFill>
                <a:latin typeface="Verdana" panose="020B0604030504040204" pitchFamily="34" charset="0"/>
                <a:ea typeface="Verdana" panose="020B0604030504040204" pitchFamily="34" charset="0"/>
                <a:cs typeface="+mj-cs"/>
              </a:defRPr>
            </a:lvl1pPr>
          </a:lstStyle>
          <a:p>
            <a:br>
              <a:rPr lang="lv-LV" sz="3400" b="0" dirty="0"/>
            </a:br>
            <a:r>
              <a:rPr lang="lv-LV" sz="3400" dirty="0"/>
              <a:t> </a:t>
            </a:r>
            <a:br>
              <a:rPr lang="lv-LV" dirty="0"/>
            </a:br>
            <a:endParaRPr lang="lv-LV" dirty="0"/>
          </a:p>
        </p:txBody>
      </p:sp>
      <p:sp>
        <p:nvSpPr>
          <p:cNvPr id="2" name="Rectangle 1">
            <a:extLst>
              <a:ext uri="{FF2B5EF4-FFF2-40B4-BE49-F238E27FC236}">
                <a16:creationId xmlns:a16="http://schemas.microsoft.com/office/drawing/2014/main" id="{E46ADCC3-FF47-0664-F4CA-52320D2FF3CB}"/>
              </a:ext>
            </a:extLst>
          </p:cNvPr>
          <p:cNvSpPr/>
          <p:nvPr/>
        </p:nvSpPr>
        <p:spPr>
          <a:xfrm>
            <a:off x="2311685" y="5157627"/>
            <a:ext cx="6832315" cy="9760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Īpašā reģistrācijas kārtība mazajiem uzņēmumiem no 01.07.2025</a:t>
            </a:r>
          </a:p>
        </p:txBody>
      </p:sp>
    </p:spTree>
    <p:extLst>
      <p:ext uri="{BB962C8B-B14F-4D97-AF65-F5344CB8AC3E}">
        <p14:creationId xmlns:p14="http://schemas.microsoft.com/office/powerpoint/2010/main" val="1291079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881743" y="513275"/>
            <a:ext cx="9753600" cy="1281537"/>
          </a:xfrm>
        </p:spPr>
        <p:txBody>
          <a:bodyPr>
            <a:normAutofit fontScale="90000"/>
          </a:bodyPr>
          <a:lstStyle/>
          <a:p>
            <a:pPr algn="ctr"/>
            <a:br>
              <a:rPr lang="lv-LV" sz="1800" dirty="0">
                <a:effectLst/>
                <a:latin typeface="Verdana" panose="020B0604030504040204" pitchFamily="34" charset="0"/>
                <a:ea typeface="Calibri" panose="020F0502020204030204" pitchFamily="34" charset="0"/>
                <a:cs typeface="Times New Roman" panose="02020603050405020304" pitchFamily="18" charset="0"/>
              </a:rPr>
            </a:br>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sz="3100" dirty="0">
                <a:effectLst/>
                <a:latin typeface="+mn-lt"/>
                <a:ea typeface="Calibri" panose="020F0502020204030204" pitchFamily="34" charset="0"/>
                <a:cs typeface="Times New Roman" panose="02020603050405020304" pitchFamily="18" charset="0"/>
              </a:rPr>
              <a:t>Īpašā PVN reģistrācijas kārtība </a:t>
            </a:r>
            <a:br>
              <a:rPr lang="lv-LV" sz="1800"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925286" y="1287300"/>
            <a:ext cx="8870355" cy="4984663"/>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endParaRPr lang="lv-LV" sz="1800" b="1" dirty="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ü"/>
            </a:pPr>
            <a:r>
              <a:rPr lang="lv-LV" sz="2200" dirty="0">
                <a:solidFill>
                  <a:schemeClr val="bg2">
                    <a:lumMod val="10000"/>
                  </a:schemeClr>
                </a:solidFill>
                <a:latin typeface="+mn-lt"/>
                <a:cs typeface="Times New Roman" panose="02020603050405020304" pitchFamily="18" charset="0"/>
              </a:rPr>
              <a:t>Personām, kurām neiestājas obligāts pienākums reģistrēties PVN maksātāju reģistrā</a:t>
            </a:r>
          </a:p>
          <a:p>
            <a:r>
              <a:rPr lang="lv-LV" sz="2200" dirty="0">
                <a:solidFill>
                  <a:schemeClr val="bg2">
                    <a:lumMod val="10000"/>
                  </a:schemeClr>
                </a:solidFill>
                <a:latin typeface="+mn-lt"/>
                <a:cs typeface="Times New Roman" panose="02020603050405020304" pitchFamily="18" charset="0"/>
              </a:rPr>
              <a:t>	</a:t>
            </a:r>
            <a:r>
              <a:rPr lang="lv-LV" sz="2200" dirty="0">
                <a:solidFill>
                  <a:srgbClr val="C00000"/>
                </a:solidFill>
                <a:latin typeface="+mn-lt"/>
                <a:cs typeface="Times New Roman" panose="02020603050405020304" pitchFamily="18" charset="0"/>
              </a:rPr>
              <a:t>Nav sasniegts PVN reģistrācijas slieksnis 50 000 eiro</a:t>
            </a:r>
          </a:p>
          <a:p>
            <a:endParaRPr lang="lv-LV" sz="2200" dirty="0">
              <a:solidFill>
                <a:schemeClr val="bg2">
                  <a:lumMod val="10000"/>
                </a:schemeClr>
              </a:solidFill>
              <a:latin typeface="+mn-lt"/>
              <a:cs typeface="Times New Roman" panose="02020603050405020304" pitchFamily="18" charset="0"/>
            </a:endParaRPr>
          </a:p>
          <a:p>
            <a:pPr marL="342900" indent="-342900">
              <a:buFont typeface="Wingdings" panose="05000000000000000000" pitchFamily="2" charset="2"/>
              <a:buChar char="ü"/>
            </a:pPr>
            <a:r>
              <a:rPr lang="lv-LV" sz="2200" dirty="0">
                <a:solidFill>
                  <a:schemeClr val="bg2">
                    <a:lumMod val="10000"/>
                  </a:schemeClr>
                </a:solidFill>
                <a:latin typeface="+mn-lt"/>
                <a:cs typeface="Times New Roman" panose="02020603050405020304" pitchFamily="18" charset="0"/>
              </a:rPr>
              <a:t>Iespēja reģistrēties PVN, tomēr nekļūstot par pilnvērtīgu PVN maksātāju </a:t>
            </a:r>
          </a:p>
          <a:p>
            <a:pPr marL="800100" lvl="1" indent="-342900">
              <a:buFont typeface="Arial" panose="020B0604020202020204" pitchFamily="34" charset="0"/>
              <a:buChar char="•"/>
            </a:pPr>
            <a:r>
              <a:rPr lang="lv-LV" sz="2200" dirty="0">
                <a:solidFill>
                  <a:srgbClr val="C00000"/>
                </a:solidFill>
                <a:latin typeface="+mn-lt"/>
                <a:cs typeface="Times New Roman" panose="02020603050405020304" pitchFamily="18" charset="0"/>
              </a:rPr>
              <a:t>Ja saņem citas dalībvalsts nodokļa maksātāja vai trešās valsts vai trešās teritorijas nodokļa maksātāja (pakalpojuma sniegšanas vietu nosaka pēc likuma 19.panta pirmās daļas)</a:t>
            </a:r>
          </a:p>
          <a:p>
            <a:pPr marL="800100" lvl="1" indent="-342900">
              <a:buFont typeface="Arial" panose="020B0604020202020204" pitchFamily="34" charset="0"/>
              <a:buChar char="•"/>
            </a:pPr>
            <a:r>
              <a:rPr lang="lv-LV" sz="2200" dirty="0">
                <a:solidFill>
                  <a:srgbClr val="C00000"/>
                </a:solidFill>
                <a:latin typeface="+mn-lt"/>
                <a:cs typeface="Times New Roman" panose="02020603050405020304" pitchFamily="18" charset="0"/>
              </a:rPr>
              <a:t>Iepērk preces ES virs 10 000 eiro</a:t>
            </a:r>
          </a:p>
        </p:txBody>
      </p:sp>
      <p:sp>
        <p:nvSpPr>
          <p:cNvPr id="2" name="TextBox 1">
            <a:extLst>
              <a:ext uri="{FF2B5EF4-FFF2-40B4-BE49-F238E27FC236}">
                <a16:creationId xmlns:a16="http://schemas.microsoft.com/office/drawing/2014/main" id="{459B50FA-B777-5CA0-61B5-8DE8A79B3C80}"/>
              </a:ext>
            </a:extLst>
          </p:cNvPr>
          <p:cNvSpPr txBox="1"/>
          <p:nvPr/>
        </p:nvSpPr>
        <p:spPr>
          <a:xfrm>
            <a:off x="9077739" y="6087297"/>
            <a:ext cx="2846037"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3" name="TextBox 2">
            <a:extLst>
              <a:ext uri="{FF2B5EF4-FFF2-40B4-BE49-F238E27FC236}">
                <a16:creationId xmlns:a16="http://schemas.microsoft.com/office/drawing/2014/main" id="{98CE6D4C-66FA-4B05-9216-3BD176782CAD}"/>
              </a:ext>
            </a:extLst>
          </p:cNvPr>
          <p:cNvSpPr txBox="1"/>
          <p:nvPr/>
        </p:nvSpPr>
        <p:spPr>
          <a:xfrm>
            <a:off x="8643257" y="6087297"/>
            <a:ext cx="3280519" cy="646331"/>
          </a:xfrm>
          <a:prstGeom prst="rect">
            <a:avLst/>
          </a:prstGeom>
          <a:noFill/>
        </p:spPr>
        <p:txBody>
          <a:bodyPr wrap="square">
            <a:spAutoFit/>
          </a:bodyPr>
          <a:lstStyle/>
          <a:p>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139.</a:t>
            </a:r>
            <a:r>
              <a:rPr lang="lv-LV" sz="1800" baseline="300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2</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 panta </a:t>
            </a:r>
            <a:r>
              <a:rPr lang="lv-LV" dirty="0">
                <a:solidFill>
                  <a:srgbClr val="3F91D5"/>
                </a:solidFill>
                <a:latin typeface="Verdana" panose="020B0604030504040204" pitchFamily="34" charset="0"/>
                <a:ea typeface="Calibri" panose="020F0502020204030204" pitchFamily="34" charset="0"/>
                <a:cs typeface="Times New Roman" panose="02020603050405020304" pitchFamily="18" charset="0"/>
              </a:rPr>
              <a:t>pirmā</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 daļa</a:t>
            </a:r>
            <a:endParaRPr lang="lv-LV" dirty="0">
              <a:solidFill>
                <a:srgbClr val="3F91D5"/>
              </a:solidFill>
              <a:cs typeface="Arial" panose="020B0604020202020204" pitchFamily="34" charset="0"/>
            </a:endParaRPr>
          </a:p>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Tree>
    <p:extLst>
      <p:ext uri="{BB962C8B-B14F-4D97-AF65-F5344CB8AC3E}">
        <p14:creationId xmlns:p14="http://schemas.microsoft.com/office/powerpoint/2010/main" val="1932190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13960F-EFBA-427D-B6AB-1D637A1CB52F}"/>
              </a:ext>
            </a:extLst>
          </p:cNvPr>
          <p:cNvSpPr>
            <a:spLocks noGrp="1"/>
          </p:cNvSpPr>
          <p:nvPr>
            <p:ph type="title"/>
          </p:nvPr>
        </p:nvSpPr>
        <p:spPr>
          <a:xfrm>
            <a:off x="640006" y="586037"/>
            <a:ext cx="9753600" cy="1281537"/>
          </a:xfrm>
        </p:spPr>
        <p:txBody>
          <a:bodyPr>
            <a:normAutofit fontScale="90000"/>
          </a:bodyPr>
          <a:lstStyle/>
          <a:p>
            <a:pPr algn="ctr"/>
            <a:br>
              <a:rPr lang="lv-LV" sz="1800" dirty="0">
                <a:effectLst/>
                <a:latin typeface="Verdana" panose="020B0604030504040204" pitchFamily="34" charset="0"/>
                <a:ea typeface="Calibri" panose="020F0502020204030204" pitchFamily="34" charset="0"/>
                <a:cs typeface="Times New Roman" panose="02020603050405020304" pitchFamily="18" charset="0"/>
              </a:rPr>
            </a:br>
            <a:br>
              <a:rPr lang="lv-LV" sz="1800" dirty="0">
                <a:effectLst/>
                <a:latin typeface="Verdana" panose="020B0604030504040204" pitchFamily="34" charset="0"/>
                <a:ea typeface="Calibri" panose="020F0502020204030204" pitchFamily="34" charset="0"/>
                <a:cs typeface="Times New Roman" panose="02020603050405020304" pitchFamily="18" charset="0"/>
              </a:rPr>
            </a:br>
            <a:r>
              <a:rPr lang="lv-LV" sz="3100" dirty="0">
                <a:effectLst/>
                <a:latin typeface="+mn-lt"/>
                <a:ea typeface="Calibri" panose="020F0502020204030204" pitchFamily="34" charset="0"/>
                <a:cs typeface="Times New Roman" panose="02020603050405020304" pitchFamily="18" charset="0"/>
              </a:rPr>
              <a:t>Kas var reģistrēties īpašā PVN kārtībā</a:t>
            </a:r>
            <a:br>
              <a:rPr lang="lv-LV" sz="1800" dirty="0">
                <a:effectLst/>
                <a:latin typeface="Verdana" panose="020B0604030504040204" pitchFamily="34" charset="0"/>
                <a:ea typeface="Calibri" panose="020F0502020204030204" pitchFamily="34" charset="0"/>
                <a:cs typeface="Times New Roman" panose="02020603050405020304" pitchFamily="18" charset="0"/>
              </a:rPr>
            </a:br>
            <a:endParaRPr lang="lv-LV" dirty="0">
              <a:latin typeface="+mn-lt"/>
            </a:endParaRPr>
          </a:p>
        </p:txBody>
      </p:sp>
      <p:sp>
        <p:nvSpPr>
          <p:cNvPr id="7" name="Content Placeholder 2">
            <a:extLst>
              <a:ext uri="{FF2B5EF4-FFF2-40B4-BE49-F238E27FC236}">
                <a16:creationId xmlns:a16="http://schemas.microsoft.com/office/drawing/2014/main" id="{0F41C81B-4613-46B1-ACE0-FAC5C1B78FAF}"/>
              </a:ext>
            </a:extLst>
          </p:cNvPr>
          <p:cNvSpPr>
            <a:spLocks noGrp="1"/>
          </p:cNvSpPr>
          <p:nvPr>
            <p:ph idx="1"/>
          </p:nvPr>
        </p:nvSpPr>
        <p:spPr>
          <a:xfrm>
            <a:off x="925286" y="1287300"/>
            <a:ext cx="8723211" cy="4984663"/>
          </a:xfrm>
        </p:spPr>
        <p:txBody>
          <a:bodyPr>
            <a:noAutofit/>
          </a:bodyPr>
          <a:lstStyle/>
          <a:p>
            <a:pPr marL="342900" indent="-342900">
              <a:buFont typeface="Wingdings" panose="05000000000000000000" pitchFamily="2" charset="2"/>
              <a:buChar char="Ø"/>
            </a:pPr>
            <a:endParaRPr lang="lv-LV" sz="1800" dirty="0">
              <a:effectLst/>
              <a:latin typeface="Verdana" panose="020B060403050404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endParaRPr lang="lv-LV" sz="1800" b="1" dirty="0">
              <a:ea typeface="Calibri" panose="020F0502020204030204" pitchFamily="34" charset="0"/>
              <a:cs typeface="Times New Roman" panose="02020603050405020304" pitchFamily="18" charset="0"/>
            </a:endParaRPr>
          </a:p>
          <a:p>
            <a:r>
              <a:rPr lang="lv-LV" sz="2200" dirty="0">
                <a:solidFill>
                  <a:schemeClr val="bg2">
                    <a:lumMod val="10000"/>
                  </a:schemeClr>
                </a:solidFill>
                <a:latin typeface="+mn-lt"/>
                <a:cs typeface="Times New Roman" panose="02020603050405020304" pitchFamily="18" charset="0"/>
              </a:rPr>
              <a:t>Personas, kuras nav reģistrējušās VID PVN maksātāju reģistrā </a:t>
            </a:r>
          </a:p>
          <a:p>
            <a:endParaRPr lang="lv-LV" dirty="0"/>
          </a:p>
          <a:p>
            <a:endParaRPr lang="lv-LV" dirty="0"/>
          </a:p>
          <a:p>
            <a:endParaRPr lang="lv-LV" dirty="0"/>
          </a:p>
          <a:p>
            <a:r>
              <a:rPr lang="lv-LV" dirty="0"/>
              <a:t>Reģistrējas </a:t>
            </a:r>
            <a:r>
              <a:rPr lang="lv-LV" b="1" dirty="0"/>
              <a:t>pirms</a:t>
            </a:r>
            <a:r>
              <a:rPr lang="lv-LV" dirty="0"/>
              <a:t> darījuma, ja:</a:t>
            </a:r>
          </a:p>
          <a:p>
            <a:pPr marL="342900" lvl="1" indent="-342900">
              <a:spcBef>
                <a:spcPts val="1000"/>
              </a:spcBef>
              <a:buFont typeface="Arial" panose="020B0604020202020204" pitchFamily="34" charset="0"/>
              <a:buChar char="•"/>
            </a:pPr>
            <a:r>
              <a:rPr lang="lv-LV" sz="2200" dirty="0">
                <a:solidFill>
                  <a:schemeClr val="bg2">
                    <a:lumMod val="10000"/>
                  </a:schemeClr>
                </a:solidFill>
                <a:latin typeface="+mn-lt"/>
                <a:cs typeface="Times New Roman" panose="02020603050405020304" pitchFamily="18" charset="0"/>
              </a:rPr>
              <a:t>saņem pakalpojumus no ārvalstīm, kuri PVN likumā uzskatāmi par saņemtiem iekšzemē</a:t>
            </a:r>
          </a:p>
          <a:p>
            <a:pPr marL="342900" lvl="1" indent="-342900">
              <a:spcBef>
                <a:spcPts val="1000"/>
              </a:spcBef>
              <a:buFont typeface="Arial" panose="020B0604020202020204" pitchFamily="34" charset="0"/>
              <a:buChar char="•"/>
            </a:pPr>
            <a:r>
              <a:rPr lang="lv-LV" sz="2200" dirty="0">
                <a:solidFill>
                  <a:schemeClr val="bg2">
                    <a:lumMod val="10000"/>
                  </a:schemeClr>
                </a:solidFill>
                <a:latin typeface="+mn-lt"/>
                <a:cs typeface="Times New Roman" panose="02020603050405020304" pitchFamily="18" charset="0"/>
              </a:rPr>
              <a:t>iepērk preces no ES</a:t>
            </a:r>
          </a:p>
        </p:txBody>
      </p:sp>
      <p:sp>
        <p:nvSpPr>
          <p:cNvPr id="2" name="TextBox 1">
            <a:extLst>
              <a:ext uri="{FF2B5EF4-FFF2-40B4-BE49-F238E27FC236}">
                <a16:creationId xmlns:a16="http://schemas.microsoft.com/office/drawing/2014/main" id="{459B50FA-B777-5CA0-61B5-8DE8A79B3C80}"/>
              </a:ext>
            </a:extLst>
          </p:cNvPr>
          <p:cNvSpPr txBox="1"/>
          <p:nvPr/>
        </p:nvSpPr>
        <p:spPr>
          <a:xfrm>
            <a:off x="9077739" y="6087297"/>
            <a:ext cx="2846037" cy="369332"/>
          </a:xfrm>
          <a:prstGeom prst="rect">
            <a:avLst/>
          </a:prstGeom>
          <a:noFill/>
        </p:spPr>
        <p:txBody>
          <a:bodyPr wrap="square">
            <a:spAutoFit/>
          </a:bodyPr>
          <a:lstStyle/>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sp>
        <p:nvSpPr>
          <p:cNvPr id="3" name="TextBox 2">
            <a:extLst>
              <a:ext uri="{FF2B5EF4-FFF2-40B4-BE49-F238E27FC236}">
                <a16:creationId xmlns:a16="http://schemas.microsoft.com/office/drawing/2014/main" id="{98CE6D4C-66FA-4B05-9216-3BD176782CAD}"/>
              </a:ext>
            </a:extLst>
          </p:cNvPr>
          <p:cNvSpPr txBox="1"/>
          <p:nvPr/>
        </p:nvSpPr>
        <p:spPr>
          <a:xfrm>
            <a:off x="8643257" y="6087297"/>
            <a:ext cx="3280519" cy="646331"/>
          </a:xfrm>
          <a:prstGeom prst="rect">
            <a:avLst/>
          </a:prstGeom>
          <a:noFill/>
        </p:spPr>
        <p:txBody>
          <a:bodyPr wrap="square">
            <a:spAutoFit/>
          </a:bodyPr>
          <a:lstStyle/>
          <a:p>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139.</a:t>
            </a:r>
            <a:r>
              <a:rPr lang="lv-LV" sz="1800" baseline="300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2</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 panta </a:t>
            </a:r>
            <a:r>
              <a:rPr lang="lv-LV" dirty="0">
                <a:solidFill>
                  <a:srgbClr val="3F91D5"/>
                </a:solidFill>
                <a:latin typeface="Verdana" panose="020B0604030504040204" pitchFamily="34" charset="0"/>
                <a:ea typeface="Calibri" panose="020F0502020204030204" pitchFamily="34" charset="0"/>
                <a:cs typeface="Times New Roman" panose="02020603050405020304" pitchFamily="18" charset="0"/>
              </a:rPr>
              <a:t>otrā</a:t>
            </a:r>
            <a:r>
              <a:rPr lang="lv-LV" sz="1800" dirty="0">
                <a:solidFill>
                  <a:srgbClr val="3F91D5"/>
                </a:solidFill>
                <a:effectLst/>
                <a:latin typeface="Verdana" panose="020B0604030504040204" pitchFamily="34" charset="0"/>
                <a:ea typeface="Calibri" panose="020F0502020204030204" pitchFamily="34" charset="0"/>
                <a:cs typeface="Times New Roman" panose="02020603050405020304" pitchFamily="18" charset="0"/>
              </a:rPr>
              <a:t> daļa</a:t>
            </a:r>
            <a:endParaRPr lang="lv-LV" dirty="0">
              <a:solidFill>
                <a:srgbClr val="3F91D5"/>
              </a:solidFill>
              <a:cs typeface="Arial" panose="020B0604020202020204" pitchFamily="34" charset="0"/>
            </a:endParaRPr>
          </a:p>
          <a:p>
            <a:r>
              <a:rPr lang="ru-RU" dirty="0">
                <a:solidFill>
                  <a:srgbClr val="3F91D5"/>
                </a:solidFill>
                <a:cs typeface="Arial" panose="020B0604020202020204" pitchFamily="34" charset="0"/>
              </a:rPr>
              <a:t> </a:t>
            </a:r>
            <a:endParaRPr lang="lv-LV" dirty="0">
              <a:solidFill>
                <a:srgbClr val="3F91D5"/>
              </a:solidFill>
              <a:cs typeface="Arial" panose="020B0604020202020204" pitchFamily="34" charset="0"/>
            </a:endParaRPr>
          </a:p>
        </p:txBody>
      </p:sp>
      <p:pic>
        <p:nvPicPr>
          <p:cNvPr id="4" name="Picture 3">
            <a:extLst>
              <a:ext uri="{FF2B5EF4-FFF2-40B4-BE49-F238E27FC236}">
                <a16:creationId xmlns:a16="http://schemas.microsoft.com/office/drawing/2014/main" id="{A1EB3668-E11D-8B43-140B-0203E121EBF0}"/>
              </a:ext>
            </a:extLst>
          </p:cNvPr>
          <p:cNvPicPr>
            <a:picLocks noChangeAspect="1"/>
          </p:cNvPicPr>
          <p:nvPr/>
        </p:nvPicPr>
        <p:blipFill>
          <a:blip r:embed="rId3"/>
          <a:stretch>
            <a:fillRect/>
          </a:stretch>
        </p:blipFill>
        <p:spPr>
          <a:xfrm>
            <a:off x="652636" y="2336920"/>
            <a:ext cx="1280271" cy="1280271"/>
          </a:xfrm>
          <a:prstGeom prst="rect">
            <a:avLst/>
          </a:prstGeom>
        </p:spPr>
      </p:pic>
    </p:spTree>
    <p:extLst>
      <p:ext uri="{BB962C8B-B14F-4D97-AF65-F5344CB8AC3E}">
        <p14:creationId xmlns:p14="http://schemas.microsoft.com/office/powerpoint/2010/main" val="91883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5AA84D1-664F-26D0-7BE2-CB0DAC16C256}"/>
              </a:ext>
            </a:extLst>
          </p:cNvPr>
          <p:cNvCxnSpPr>
            <a:cxnSpLocks/>
          </p:cNvCxnSpPr>
          <p:nvPr/>
        </p:nvCxnSpPr>
        <p:spPr>
          <a:xfrm>
            <a:off x="4719152" y="2501461"/>
            <a:ext cx="0" cy="3815255"/>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D522813-6F22-775E-0C89-4EEC3B81F277}"/>
              </a:ext>
            </a:extLst>
          </p:cNvPr>
          <p:cNvSpPr/>
          <p:nvPr/>
        </p:nvSpPr>
        <p:spPr>
          <a:xfrm>
            <a:off x="493993" y="1334812"/>
            <a:ext cx="2848303" cy="4099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līdz 30.06.2025</a:t>
            </a:r>
          </a:p>
        </p:txBody>
      </p:sp>
      <p:sp>
        <p:nvSpPr>
          <p:cNvPr id="5" name="Rectangle 4">
            <a:extLst>
              <a:ext uri="{FF2B5EF4-FFF2-40B4-BE49-F238E27FC236}">
                <a16:creationId xmlns:a16="http://schemas.microsoft.com/office/drawing/2014/main" id="{220FAAF2-785D-F1A0-4C53-2080AD441BC3}"/>
              </a:ext>
            </a:extLst>
          </p:cNvPr>
          <p:cNvSpPr/>
          <p:nvPr/>
        </p:nvSpPr>
        <p:spPr>
          <a:xfrm>
            <a:off x="6038200" y="1334812"/>
            <a:ext cx="2848303" cy="40990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dirty="0"/>
              <a:t>no 01.07.2025</a:t>
            </a:r>
          </a:p>
        </p:txBody>
      </p:sp>
      <p:sp>
        <p:nvSpPr>
          <p:cNvPr id="6" name="TextBox 5">
            <a:extLst>
              <a:ext uri="{FF2B5EF4-FFF2-40B4-BE49-F238E27FC236}">
                <a16:creationId xmlns:a16="http://schemas.microsoft.com/office/drawing/2014/main" id="{36196424-618A-46D2-0317-DDAB02D5AAD8}"/>
              </a:ext>
            </a:extLst>
          </p:cNvPr>
          <p:cNvSpPr txBox="1"/>
          <p:nvPr/>
        </p:nvSpPr>
        <p:spPr>
          <a:xfrm>
            <a:off x="304811" y="1975943"/>
            <a:ext cx="9238588" cy="369332"/>
          </a:xfrm>
          <a:prstGeom prst="rect">
            <a:avLst/>
          </a:prstGeom>
          <a:noFill/>
        </p:spPr>
        <p:txBody>
          <a:bodyPr wrap="square" rtlCol="0">
            <a:spAutoFit/>
          </a:bodyPr>
          <a:lstStyle/>
          <a:p>
            <a:r>
              <a:rPr lang="lv-LV" dirty="0"/>
              <a:t>Piemēram, preču tirdzniecība Latvijas pircējiem, izmantojot ārvalsts platformu</a:t>
            </a:r>
          </a:p>
        </p:txBody>
      </p:sp>
      <p:sp>
        <p:nvSpPr>
          <p:cNvPr id="8" name="TextBox 7">
            <a:extLst>
              <a:ext uri="{FF2B5EF4-FFF2-40B4-BE49-F238E27FC236}">
                <a16:creationId xmlns:a16="http://schemas.microsoft.com/office/drawing/2014/main" id="{6FABD715-3938-81D2-52A5-234E18CB249E}"/>
              </a:ext>
            </a:extLst>
          </p:cNvPr>
          <p:cNvSpPr txBox="1"/>
          <p:nvPr/>
        </p:nvSpPr>
        <p:spPr>
          <a:xfrm>
            <a:off x="304811" y="2648606"/>
            <a:ext cx="3825759" cy="2862322"/>
          </a:xfrm>
          <a:prstGeom prst="rect">
            <a:avLst/>
          </a:prstGeom>
          <a:noFill/>
        </p:spPr>
        <p:txBody>
          <a:bodyPr wrap="square" rtlCol="0">
            <a:spAutoFit/>
          </a:bodyPr>
          <a:lstStyle/>
          <a:p>
            <a:pPr marL="285750" indent="-285750">
              <a:buFont typeface="Arial" panose="020B0604020202020204" pitchFamily="34" charset="0"/>
              <a:buChar char="•"/>
            </a:pPr>
            <a:r>
              <a:rPr lang="lv-LV" dirty="0"/>
              <a:t>Obligāta reģistrācija PVN</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Par saņemto platformas izmantošanas pakalpojumu aprēķina PVN </a:t>
            </a:r>
            <a:r>
              <a:rPr lang="lv-LV" b="1" dirty="0"/>
              <a:t>ar tiesībām uz priekšnodokli</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Preces tirgo </a:t>
            </a:r>
            <a:r>
              <a:rPr lang="lv-LV" b="1" dirty="0"/>
              <a:t>ar PVN</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Ir tiesības uz priekšnodokli</a:t>
            </a:r>
          </a:p>
        </p:txBody>
      </p:sp>
      <p:sp>
        <p:nvSpPr>
          <p:cNvPr id="9" name="TextBox 8">
            <a:extLst>
              <a:ext uri="{FF2B5EF4-FFF2-40B4-BE49-F238E27FC236}">
                <a16:creationId xmlns:a16="http://schemas.microsoft.com/office/drawing/2014/main" id="{E91B32D5-9BD0-1BE8-D4FF-522474EC50BB}"/>
              </a:ext>
            </a:extLst>
          </p:cNvPr>
          <p:cNvSpPr txBox="1"/>
          <p:nvPr/>
        </p:nvSpPr>
        <p:spPr>
          <a:xfrm>
            <a:off x="5470651" y="2648606"/>
            <a:ext cx="4167341" cy="3139321"/>
          </a:xfrm>
          <a:prstGeom prst="rect">
            <a:avLst/>
          </a:prstGeom>
          <a:noFill/>
        </p:spPr>
        <p:txBody>
          <a:bodyPr wrap="square" rtlCol="0">
            <a:spAutoFit/>
          </a:bodyPr>
          <a:lstStyle/>
          <a:p>
            <a:pPr marL="285750" indent="-285750">
              <a:buFont typeface="Arial" panose="020B0604020202020204" pitchFamily="34" charset="0"/>
              <a:buChar char="•"/>
            </a:pPr>
            <a:r>
              <a:rPr lang="lv-LV" b="1" dirty="0"/>
              <a:t>Ir tiesības </a:t>
            </a:r>
            <a:r>
              <a:rPr lang="lv-LV" dirty="0"/>
              <a:t>reģistrēties īpašā PVN reģistrācijas kārtībā</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Par saņemto platformas izmantošanas pakalpojumu aprēķina PVN </a:t>
            </a:r>
            <a:r>
              <a:rPr lang="lv-LV" b="1" dirty="0"/>
              <a:t>bez tiesībām uz priekšnodokli</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Preces tirgo </a:t>
            </a:r>
            <a:r>
              <a:rPr lang="lv-LV" b="1" dirty="0"/>
              <a:t>bez PVN</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a:t>Nav tiesību uz priekšnodokli</a:t>
            </a:r>
          </a:p>
        </p:txBody>
      </p:sp>
    </p:spTree>
    <p:extLst>
      <p:ext uri="{BB962C8B-B14F-4D97-AF65-F5344CB8AC3E}">
        <p14:creationId xmlns:p14="http://schemas.microsoft.com/office/powerpoint/2010/main" val="3671753779"/>
      </p:ext>
    </p:extLst>
  </p:cSld>
  <p:clrMapOvr>
    <a:masterClrMapping/>
  </p:clrMapOvr>
</p:sld>
</file>

<file path=ppt/theme/theme1.xml><?xml version="1.0" encoding="utf-8"?>
<a:theme xmlns:a="http://schemas.openxmlformats.org/drawingml/2006/main" name="VID dizains">
  <a:themeElements>
    <a:clrScheme name="Custom 1">
      <a:dk1>
        <a:srgbClr val="001933"/>
      </a:dk1>
      <a:lt1>
        <a:sysClr val="window" lastClr="FFFFFF"/>
      </a:lt1>
      <a:dk2>
        <a:srgbClr val="000000"/>
      </a:dk2>
      <a:lt2>
        <a:srgbClr val="E7E6E6"/>
      </a:lt2>
      <a:accent1>
        <a:srgbClr val="002060"/>
      </a:accent1>
      <a:accent2>
        <a:srgbClr val="8496B0"/>
      </a:accent2>
      <a:accent3>
        <a:srgbClr val="A5A5A5"/>
      </a:accent3>
      <a:accent4>
        <a:srgbClr val="005390"/>
      </a:accent4>
      <a:accent5>
        <a:srgbClr val="0070C0"/>
      </a:accent5>
      <a:accent6>
        <a:srgbClr val="0033CC"/>
      </a:accent6>
      <a:hlink>
        <a:srgbClr val="0070C0"/>
      </a:hlink>
      <a:folHlink>
        <a:srgbClr val="0070C0"/>
      </a:folHlink>
    </a:clrScheme>
    <a:fontScheme name="VID">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VID dizains">
  <a:themeElements>
    <a:clrScheme name="Custom 1">
      <a:dk1>
        <a:srgbClr val="001933"/>
      </a:dk1>
      <a:lt1>
        <a:sysClr val="window" lastClr="FFFFFF"/>
      </a:lt1>
      <a:dk2>
        <a:srgbClr val="000000"/>
      </a:dk2>
      <a:lt2>
        <a:srgbClr val="E7E6E6"/>
      </a:lt2>
      <a:accent1>
        <a:srgbClr val="002060"/>
      </a:accent1>
      <a:accent2>
        <a:srgbClr val="8496B0"/>
      </a:accent2>
      <a:accent3>
        <a:srgbClr val="A5A5A5"/>
      </a:accent3>
      <a:accent4>
        <a:srgbClr val="005390"/>
      </a:accent4>
      <a:accent5>
        <a:srgbClr val="0070C0"/>
      </a:accent5>
      <a:accent6>
        <a:srgbClr val="0033CC"/>
      </a:accent6>
      <a:hlink>
        <a:srgbClr val="0070C0"/>
      </a:hlink>
      <a:folHlink>
        <a:srgbClr val="0070C0"/>
      </a:folHlink>
    </a:clrScheme>
    <a:fontScheme name="VID">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s" ma:contentTypeID="0x010100DDE0645366D59E45BA96CC80EFDEF072" ma:contentTypeVersion="0" ma:contentTypeDescription="Izveidot jaunu dokumentu." ma:contentTypeScope="" ma:versionID="94aea8467866f4ceede39d068e6c6b46">
  <xsd:schema xmlns:xsd="http://www.w3.org/2001/XMLSchema" xmlns:xs="http://www.w3.org/2001/XMLSchema" xmlns:p="http://schemas.microsoft.com/office/2006/metadata/properties" targetNamespace="http://schemas.microsoft.com/office/2006/metadata/properties" ma:root="true" ma:fieldsID="581127f1c84b3b7df754b6dd170f8f3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4C41B9-4ECE-461B-BC9A-D86A0D05C683}">
  <ds:schemaRefs>
    <ds:schemaRef ds:uri="http://purl.org/dc/elements/1.1/"/>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E8F503A-6DC6-4603-94CD-0B8E81356CCA}">
  <ds:schemaRefs>
    <ds:schemaRef ds:uri="http://schemas.microsoft.com/sharepoint/v3/contenttype/forms"/>
  </ds:schemaRefs>
</ds:datastoreItem>
</file>

<file path=customXml/itemProps3.xml><?xml version="1.0" encoding="utf-8"?>
<ds:datastoreItem xmlns:ds="http://schemas.openxmlformats.org/officeDocument/2006/customXml" ds:itemID="{DBEB8654-F4A1-41D3-A64C-AE185671C6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16831</TotalTime>
  <Words>2419</Words>
  <Application>Microsoft Office PowerPoint</Application>
  <PresentationFormat>Widescreen</PresentationFormat>
  <Paragraphs>420</Paragraphs>
  <Slides>44</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Wingdings</vt:lpstr>
      <vt:lpstr>Times New Roman</vt:lpstr>
      <vt:lpstr>Verdana</vt:lpstr>
      <vt:lpstr>Arial</vt:lpstr>
      <vt:lpstr>Calibri</vt:lpstr>
      <vt:lpstr>TimesNewRomanPSMT</vt:lpstr>
      <vt:lpstr>VID dizains</vt:lpstr>
      <vt:lpstr>1_VID dizains</vt:lpstr>
      <vt:lpstr>Īpašā PVN reģistrācijas  kārtība mazajiem uzņēmumiem,  kas sadarbojas  ar ES un trešo valstu uzņēmumiem</vt:lpstr>
      <vt:lpstr>PowerPoint Presentation</vt:lpstr>
      <vt:lpstr>Pašlaik jāreģistrējas PVN maksātāju reģistrā</vt:lpstr>
      <vt:lpstr>Ko apliek ar PVN</vt:lpstr>
      <vt:lpstr>Tiesības nereģistrēties </vt:lpstr>
      <vt:lpstr>Īpašā kārtība reģistrācijai VID PVN maksātāju reģistrā nodokļa maksātājam, kas veic preču iegādi ES teritorijā vai saņem pakalpojumus no citas dalībvalsts nodokļa maksātāja vai trešās valsts vai trešās teritorijas nodokļa maksātāja (139.2pants)</vt:lpstr>
      <vt:lpstr>  Īpašā PVN reģistrācijas kārtība  </vt:lpstr>
      <vt:lpstr>  Kas var reģistrēties īpašā PVN kārtībā </vt:lpstr>
      <vt:lpstr>PowerPoint Presentation</vt:lpstr>
      <vt:lpstr>PowerPoint Presentation</vt:lpstr>
      <vt:lpstr>PowerPoint Presentation</vt:lpstr>
      <vt:lpstr>  Reģistrācija  </vt:lpstr>
      <vt:lpstr>PowerPoint Presentation</vt:lpstr>
      <vt:lpstr>PowerPoint Presentation</vt:lpstr>
      <vt:lpstr>PowerPoint Presentation</vt:lpstr>
      <vt:lpstr>  Reģistrācijas brīdis </vt:lpstr>
      <vt:lpstr>Piemērs</vt:lpstr>
      <vt:lpstr>  Tiesības izmantot PVN numuru </vt:lpstr>
      <vt:lpstr>Piemērs</vt:lpstr>
      <vt:lpstr>Piemērs (turpinājums)</vt:lpstr>
      <vt:lpstr>Piemērs (turpinājums)</vt:lpstr>
      <vt:lpstr>PowerPoint Presentation</vt:lpstr>
      <vt:lpstr>  Tiesības un pienākumi </vt:lpstr>
      <vt:lpstr>  Tiesības un pienākumi </vt:lpstr>
      <vt:lpstr> Tiesības un pienākumi </vt:lpstr>
      <vt:lpstr>Piemērs (turpinājums)</vt:lpstr>
      <vt:lpstr> Paziņojums par PVN samaksu </vt:lpstr>
      <vt:lpstr>PowerPoint Presentation</vt:lpstr>
      <vt:lpstr>PowerPoint Presentation</vt:lpstr>
      <vt:lpstr> Paziņojums par PVN samaksu </vt:lpstr>
      <vt:lpstr> Paziņojums par PVN samaksu </vt:lpstr>
      <vt:lpstr> Režīmu maiņa</vt:lpstr>
      <vt:lpstr> Vispārējā reģistrācija → īpašā PVN kārtība </vt:lpstr>
      <vt:lpstr>PowerPoint Presentation</vt:lpstr>
      <vt:lpstr>PowerPoint Presentation</vt:lpstr>
      <vt:lpstr> Vispārējā reģistrācija → īpašā PVN kārtība </vt:lpstr>
      <vt:lpstr> Vispārējā reģistrācija → īpašā PVN kārtība </vt:lpstr>
      <vt:lpstr>Piemērs</vt:lpstr>
      <vt:lpstr>Piemērs (turpinājums)</vt:lpstr>
      <vt:lpstr> Īpašā PVN kārtība → vispārējā reģistrācija  </vt:lpstr>
      <vt:lpstr> Īpašā PVN kārtība → vispārējā reģistrācija  </vt:lpstr>
      <vt:lpstr>PowerPoint Presentation</vt:lpstr>
      <vt:lpstr>Pieraksties VID jaunumu vēstulēm!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Valsts ieņēmumu dienests</dc:creator>
  <cp:lastModifiedBy>Liene Tone</cp:lastModifiedBy>
  <cp:revision>219</cp:revision>
  <dcterms:created xsi:type="dcterms:W3CDTF">2021-01-15T13:13:07Z</dcterms:created>
  <dcterms:modified xsi:type="dcterms:W3CDTF">2025-06-04T05:14:31Z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0x010100DDE0645366D59E45BA96CC80EFDEF072</vt:lpwstr>
  </property>
</Properties>
</file>